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notesMasterIdLst>
    <p:notesMasterId r:id="rId71"/>
  </p:notesMasterIdLst>
  <p:handoutMasterIdLst>
    <p:handoutMasterId r:id="rId72"/>
  </p:handoutMasterIdLst>
  <p:sldIdLst>
    <p:sldId id="432" r:id="rId2"/>
    <p:sldId id="624" r:id="rId3"/>
    <p:sldId id="508" r:id="rId4"/>
    <p:sldId id="436" r:id="rId5"/>
    <p:sldId id="544" r:id="rId6"/>
    <p:sldId id="545" r:id="rId7"/>
    <p:sldId id="557" r:id="rId8"/>
    <p:sldId id="546" r:id="rId9"/>
    <p:sldId id="547" r:id="rId10"/>
    <p:sldId id="625" r:id="rId11"/>
    <p:sldId id="550" r:id="rId12"/>
    <p:sldId id="554" r:id="rId13"/>
    <p:sldId id="584" r:id="rId14"/>
    <p:sldId id="553" r:id="rId15"/>
    <p:sldId id="551" r:id="rId16"/>
    <p:sldId id="552" r:id="rId17"/>
    <p:sldId id="585" r:id="rId18"/>
    <p:sldId id="586" r:id="rId19"/>
    <p:sldId id="559" r:id="rId20"/>
    <p:sldId id="560" r:id="rId21"/>
    <p:sldId id="562" r:id="rId22"/>
    <p:sldId id="563" r:id="rId23"/>
    <p:sldId id="564" r:id="rId24"/>
    <p:sldId id="565" r:id="rId25"/>
    <p:sldId id="566" r:id="rId26"/>
    <p:sldId id="509" r:id="rId27"/>
    <p:sldId id="435" r:id="rId28"/>
    <p:sldId id="620" r:id="rId29"/>
    <p:sldId id="510" r:id="rId30"/>
    <p:sldId id="518" r:id="rId31"/>
    <p:sldId id="568" r:id="rId32"/>
    <p:sldId id="622" r:id="rId33"/>
    <p:sldId id="571" r:id="rId34"/>
    <p:sldId id="572" r:id="rId35"/>
    <p:sldId id="573" r:id="rId36"/>
    <p:sldId id="575" r:id="rId37"/>
    <p:sldId id="578" r:id="rId38"/>
    <p:sldId id="579" r:id="rId39"/>
    <p:sldId id="581" r:id="rId40"/>
    <p:sldId id="587" r:id="rId41"/>
    <p:sldId id="513" r:id="rId42"/>
    <p:sldId id="514" r:id="rId43"/>
    <p:sldId id="471" r:id="rId44"/>
    <p:sldId id="612" r:id="rId45"/>
    <p:sldId id="613" r:id="rId46"/>
    <p:sldId id="614" r:id="rId47"/>
    <p:sldId id="589" r:id="rId48"/>
    <p:sldId id="590" r:id="rId49"/>
    <p:sldId id="591" r:id="rId50"/>
    <p:sldId id="592" r:id="rId51"/>
    <p:sldId id="593" r:id="rId52"/>
    <p:sldId id="615" r:id="rId53"/>
    <p:sldId id="616" r:id="rId54"/>
    <p:sldId id="595" r:id="rId55"/>
    <p:sldId id="597" r:id="rId56"/>
    <p:sldId id="598" r:id="rId57"/>
    <p:sldId id="600" r:id="rId58"/>
    <p:sldId id="601" r:id="rId59"/>
    <p:sldId id="602" r:id="rId60"/>
    <p:sldId id="603" r:id="rId61"/>
    <p:sldId id="604" r:id="rId62"/>
    <p:sldId id="605" r:id="rId63"/>
    <p:sldId id="617" r:id="rId64"/>
    <p:sldId id="606" r:id="rId65"/>
    <p:sldId id="608" r:id="rId66"/>
    <p:sldId id="609" r:id="rId67"/>
    <p:sldId id="610" r:id="rId68"/>
    <p:sldId id="618" r:id="rId69"/>
    <p:sldId id="297" r:id="rId70"/>
  </p:sldIdLst>
  <p:sldSz cx="9361488" cy="684053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5">
          <p15:clr>
            <a:srgbClr val="A4A3A4"/>
          </p15:clr>
        </p15:guide>
        <p15:guide id="2" pos="2949">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890" autoAdjust="0"/>
    <p:restoredTop sz="94713" autoAdjust="0"/>
  </p:normalViewPr>
  <p:slideViewPr>
    <p:cSldViewPr snapToGrid="0">
      <p:cViewPr varScale="1">
        <p:scale>
          <a:sx n="110" d="100"/>
          <a:sy n="110" d="100"/>
        </p:scale>
        <p:origin x="-1584" y="-96"/>
      </p:cViewPr>
      <p:guideLst>
        <p:guide orient="horz" pos="2155"/>
        <p:guide pos="2949"/>
      </p:guideLst>
    </p:cSldViewPr>
  </p:slideViewPr>
  <p:notesTextViewPr>
    <p:cViewPr>
      <p:scale>
        <a:sx n="1" d="1"/>
        <a:sy n="1" d="1"/>
      </p:scale>
      <p:origin x="0" y="0"/>
    </p:cViewPr>
  </p:notesTextViewPr>
  <p:sorterViewPr>
    <p:cViewPr>
      <p:scale>
        <a:sx n="100" d="100"/>
        <a:sy n="100" d="100"/>
      </p:scale>
      <p:origin x="0" y="3900"/>
    </p:cViewPr>
  </p:sorterViewPr>
  <p:notesViewPr>
    <p:cSldViewPr snapToGrid="0">
      <p:cViewPr varScale="1">
        <p:scale>
          <a:sx n="88" d="100"/>
          <a:sy n="88" d="100"/>
        </p:scale>
        <p:origin x="-3870"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aed20\Desktop\KMN\NBA%20DCS\Criteria%207%20%20NKM\Criteria%207.1\cr%207%202016%202020.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a:pPr>
            <a:r>
              <a:rPr lang="en-IN" sz="2400" dirty="0"/>
              <a:t>Student Admission Details</a:t>
            </a:r>
            <a:endParaRPr lang="en-US" sz="2400" dirty="0"/>
          </a:p>
        </c:rich>
      </c:tx>
      <c:layout/>
    </c:title>
    <c:plotArea>
      <c:layout>
        <c:manualLayout>
          <c:layoutTarget val="inner"/>
          <c:xMode val="edge"/>
          <c:yMode val="edge"/>
          <c:x val="9.8719854817036767E-3"/>
          <c:y val="0.19155234132210106"/>
          <c:w val="0.96380271990041988"/>
          <c:h val="0.70532313966912663"/>
        </c:manualLayout>
      </c:layout>
      <c:barChart>
        <c:barDir val="col"/>
        <c:grouping val="clustered"/>
        <c:ser>
          <c:idx val="0"/>
          <c:order val="0"/>
          <c:tx>
            <c:strRef>
              <c:f>Sheet1!$B$1</c:f>
              <c:strCache>
                <c:ptCount val="1"/>
                <c:pt idx="0">
                  <c:v>Intake</c:v>
                </c:pt>
              </c:strCache>
            </c:strRef>
          </c:tx>
          <c:dLbls>
            <c:spPr>
              <a:noFill/>
              <a:ln>
                <a:noFill/>
              </a:ln>
              <a:effectLst/>
            </c:spPr>
            <c:txPr>
              <a:bodyPr/>
              <a:lstStyle/>
              <a:p>
                <a:pPr>
                  <a:defRPr sz="1200" b="1"/>
                </a:pPr>
                <a:endParaRPr lang="en-US"/>
              </a:p>
            </c:txPr>
            <c:showVal val="1"/>
            <c:extLst xmlns:c16r2="http://schemas.microsoft.com/office/drawing/2015/06/chart">
              <c:ext xmlns:c15="http://schemas.microsoft.com/office/drawing/2012/chart" uri="{CE6537A1-D6FC-4f65-9D91-7224C49458BB}">
                <c15:showLeaderLines val="0"/>
              </c:ext>
            </c:extLst>
          </c:dLbls>
          <c:cat>
            <c:strRef>
              <c:f>Sheet1!$A$2:$A$6</c:f>
              <c:strCache>
                <c:ptCount val="5"/>
                <c:pt idx="0">
                  <c:v>2020-21</c:v>
                </c:pt>
                <c:pt idx="1">
                  <c:v>2019-20</c:v>
                </c:pt>
                <c:pt idx="2">
                  <c:v>2018-19</c:v>
                </c:pt>
                <c:pt idx="3">
                  <c:v>2017-18</c:v>
                </c:pt>
                <c:pt idx="4">
                  <c:v>2016-17</c:v>
                </c:pt>
              </c:strCache>
            </c:strRef>
          </c:cat>
          <c:val>
            <c:numRef>
              <c:f>Sheet1!$B$2:$B$6</c:f>
              <c:numCache>
                <c:formatCode>General</c:formatCode>
                <c:ptCount val="5"/>
                <c:pt idx="0">
                  <c:v>60</c:v>
                </c:pt>
                <c:pt idx="1">
                  <c:v>60</c:v>
                </c:pt>
                <c:pt idx="2">
                  <c:v>60</c:v>
                </c:pt>
                <c:pt idx="3">
                  <c:v>60</c:v>
                </c:pt>
                <c:pt idx="4">
                  <c:v>60</c:v>
                </c:pt>
              </c:numCache>
            </c:numRef>
          </c:val>
          <c:extLst xmlns:c16r2="http://schemas.microsoft.com/office/drawing/2015/06/chart">
            <c:ext xmlns:c16="http://schemas.microsoft.com/office/drawing/2014/chart" uri="{C3380CC4-5D6E-409C-BE32-E72D297353CC}">
              <c16:uniqueId val="{00000000-4D0C-45B5-8568-A109BBFDE58D}"/>
            </c:ext>
          </c:extLst>
        </c:ser>
        <c:ser>
          <c:idx val="1"/>
          <c:order val="1"/>
          <c:tx>
            <c:strRef>
              <c:f>Sheet1!$C$1</c:f>
              <c:strCache>
                <c:ptCount val="1"/>
                <c:pt idx="0">
                  <c:v>Admitted</c:v>
                </c:pt>
              </c:strCache>
            </c:strRef>
          </c:tx>
          <c:dLbls>
            <c:spPr>
              <a:noFill/>
              <a:ln>
                <a:noFill/>
              </a:ln>
              <a:effectLst/>
            </c:spPr>
            <c:txPr>
              <a:bodyPr/>
              <a:lstStyle/>
              <a:p>
                <a:pPr>
                  <a:defRPr sz="1200" b="1"/>
                </a:pPr>
                <a:endParaRPr lang="en-US"/>
              </a:p>
            </c:txPr>
            <c:showVal val="1"/>
            <c:extLst xmlns:c16r2="http://schemas.microsoft.com/office/drawing/2015/06/chart">
              <c:ext xmlns:c15="http://schemas.microsoft.com/office/drawing/2012/chart" uri="{CE6537A1-D6FC-4f65-9D91-7224C49458BB}">
                <c15:showLeaderLines val="0"/>
              </c:ext>
            </c:extLst>
          </c:dLbls>
          <c:cat>
            <c:strRef>
              <c:f>Sheet1!$A$2:$A$6</c:f>
              <c:strCache>
                <c:ptCount val="5"/>
                <c:pt idx="0">
                  <c:v>2020-21</c:v>
                </c:pt>
                <c:pt idx="1">
                  <c:v>2019-20</c:v>
                </c:pt>
                <c:pt idx="2">
                  <c:v>2018-19</c:v>
                </c:pt>
                <c:pt idx="3">
                  <c:v>2017-18</c:v>
                </c:pt>
                <c:pt idx="4">
                  <c:v>2016-17</c:v>
                </c:pt>
              </c:strCache>
            </c:strRef>
          </c:cat>
          <c:val>
            <c:numRef>
              <c:f>Sheet1!$C$2:$C$6</c:f>
              <c:numCache>
                <c:formatCode>General</c:formatCode>
                <c:ptCount val="5"/>
                <c:pt idx="0">
                  <c:v>12</c:v>
                </c:pt>
                <c:pt idx="1">
                  <c:v>34</c:v>
                </c:pt>
                <c:pt idx="2">
                  <c:v>47</c:v>
                </c:pt>
                <c:pt idx="3">
                  <c:v>55</c:v>
                </c:pt>
                <c:pt idx="4">
                  <c:v>49</c:v>
                </c:pt>
              </c:numCache>
            </c:numRef>
          </c:val>
          <c:extLst xmlns:c16r2="http://schemas.microsoft.com/office/drawing/2015/06/chart">
            <c:ext xmlns:c16="http://schemas.microsoft.com/office/drawing/2014/chart" uri="{C3380CC4-5D6E-409C-BE32-E72D297353CC}">
              <c16:uniqueId val="{00000001-4D0C-45B5-8568-A109BBFDE58D}"/>
            </c:ext>
          </c:extLst>
        </c:ser>
        <c:dLbls>
          <c:showVal val="1"/>
        </c:dLbls>
        <c:overlap val="-25"/>
        <c:axId val="182086272"/>
        <c:axId val="63845504"/>
      </c:barChart>
      <c:catAx>
        <c:axId val="182086272"/>
        <c:scaling>
          <c:orientation val="minMax"/>
        </c:scaling>
        <c:axPos val="b"/>
        <c:numFmt formatCode="General" sourceLinked="0"/>
        <c:majorTickMark val="none"/>
        <c:tickLblPos val="nextTo"/>
        <c:txPr>
          <a:bodyPr/>
          <a:lstStyle/>
          <a:p>
            <a:pPr>
              <a:defRPr sz="1050" b="1"/>
            </a:pPr>
            <a:endParaRPr lang="en-US"/>
          </a:p>
        </c:txPr>
        <c:crossAx val="63845504"/>
        <c:crosses val="autoZero"/>
        <c:auto val="1"/>
        <c:lblAlgn val="ctr"/>
        <c:lblOffset val="100"/>
      </c:catAx>
      <c:valAx>
        <c:axId val="63845504"/>
        <c:scaling>
          <c:orientation val="minMax"/>
        </c:scaling>
        <c:delete val="1"/>
        <c:axPos val="l"/>
        <c:numFmt formatCode="General" sourceLinked="1"/>
        <c:tickLblPos val="nextTo"/>
        <c:crossAx val="182086272"/>
        <c:crosses val="autoZero"/>
        <c:crossBetween val="between"/>
      </c:valAx>
      <c:spPr>
        <a:ln w="25400">
          <a:solidFill>
            <a:schemeClr val="tx1"/>
          </a:solidFill>
        </a:ln>
      </c:spPr>
    </c:plotArea>
    <c:legend>
      <c:legendPos val="t"/>
      <c:layout/>
      <c:txPr>
        <a:bodyPr/>
        <a:lstStyle/>
        <a:p>
          <a:pPr>
            <a:defRPr sz="2400" b="1"/>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7.4127064351930845E-3"/>
          <c:y val="3.8477603872331019E-2"/>
          <c:w val="0.99258729356480691"/>
          <c:h val="0.74164236379524229"/>
        </c:manualLayout>
      </c:layout>
      <c:barChart>
        <c:barDir val="col"/>
        <c:grouping val="clustered"/>
        <c:ser>
          <c:idx val="0"/>
          <c:order val="0"/>
          <c:tx>
            <c:strRef>
              <c:f>Sheet1!$B$1</c:f>
              <c:strCache>
                <c:ptCount val="1"/>
                <c:pt idx="0">
                  <c:v>No.of Students in Final Year</c:v>
                </c:pt>
              </c:strCache>
            </c:strRef>
          </c:tx>
          <c:dLbls>
            <c:spPr>
              <a:noFill/>
              <a:ln>
                <a:noFill/>
              </a:ln>
              <a:effectLst/>
            </c:spPr>
            <c:txPr>
              <a:bodyPr/>
              <a:lstStyle/>
              <a:p>
                <a:pPr>
                  <a:defRPr b="1"/>
                </a:pPr>
                <a:endParaRPr lang="en-US"/>
              </a:p>
            </c:txPr>
            <c:showVal val="1"/>
            <c:extLst xmlns:c16r2="http://schemas.microsoft.com/office/drawing/2015/06/chart">
              <c:ext xmlns:c15="http://schemas.microsoft.com/office/drawing/2012/chart" uri="{CE6537A1-D6FC-4f65-9D91-7224C49458BB}">
                <c15:showLeaderLines val="0"/>
              </c:ext>
            </c:extLst>
          </c:dLbls>
          <c:cat>
            <c:strRef>
              <c:f>Sheet1!$A$2:$A$5</c:f>
              <c:strCache>
                <c:ptCount val="3"/>
                <c:pt idx="0">
                  <c:v>2014-18</c:v>
                </c:pt>
                <c:pt idx="1">
                  <c:v>2015-19</c:v>
                </c:pt>
                <c:pt idx="2">
                  <c:v>2016-20</c:v>
                </c:pt>
              </c:strCache>
            </c:strRef>
          </c:cat>
          <c:val>
            <c:numRef>
              <c:f>Sheet1!$B$2:$B$5</c:f>
              <c:numCache>
                <c:formatCode>General</c:formatCode>
                <c:ptCount val="4"/>
                <c:pt idx="0">
                  <c:v>59</c:v>
                </c:pt>
                <c:pt idx="1">
                  <c:v>47</c:v>
                </c:pt>
                <c:pt idx="2">
                  <c:v>46</c:v>
                </c:pt>
              </c:numCache>
            </c:numRef>
          </c:val>
          <c:extLst xmlns:c16r2="http://schemas.microsoft.com/office/drawing/2015/06/chart">
            <c:ext xmlns:c16="http://schemas.microsoft.com/office/drawing/2014/chart" uri="{C3380CC4-5D6E-409C-BE32-E72D297353CC}">
              <c16:uniqueId val="{00000000-D9F9-4CE3-98A4-171E979CBA65}"/>
            </c:ext>
          </c:extLst>
        </c:ser>
        <c:ser>
          <c:idx val="1"/>
          <c:order val="1"/>
          <c:tx>
            <c:strRef>
              <c:f>Sheet1!$C$1</c:f>
              <c:strCache>
                <c:ptCount val="1"/>
                <c:pt idx="0">
                  <c:v>No. of Students Placed</c:v>
                </c:pt>
              </c:strCache>
            </c:strRef>
          </c:tx>
          <c:dLbls>
            <c:spPr>
              <a:noFill/>
              <a:ln>
                <a:noFill/>
              </a:ln>
              <a:effectLst/>
            </c:spPr>
            <c:txPr>
              <a:bodyPr/>
              <a:lstStyle/>
              <a:p>
                <a:pPr>
                  <a:defRPr b="1"/>
                </a:pPr>
                <a:endParaRPr lang="en-US"/>
              </a:p>
            </c:txPr>
            <c:showVal val="1"/>
            <c:extLst xmlns:c16r2="http://schemas.microsoft.com/office/drawing/2015/06/chart">
              <c:ext xmlns:c15="http://schemas.microsoft.com/office/drawing/2012/chart" uri="{CE6537A1-D6FC-4f65-9D91-7224C49458BB}">
                <c15:showLeaderLines val="0"/>
              </c:ext>
            </c:extLst>
          </c:dLbls>
          <c:cat>
            <c:strRef>
              <c:f>Sheet1!$A$2:$A$5</c:f>
              <c:strCache>
                <c:ptCount val="3"/>
                <c:pt idx="0">
                  <c:v>2014-18</c:v>
                </c:pt>
                <c:pt idx="1">
                  <c:v>2015-19</c:v>
                </c:pt>
                <c:pt idx="2">
                  <c:v>2016-20</c:v>
                </c:pt>
              </c:strCache>
            </c:strRef>
          </c:cat>
          <c:val>
            <c:numRef>
              <c:f>Sheet1!$C$2:$C$5</c:f>
              <c:numCache>
                <c:formatCode>General</c:formatCode>
                <c:ptCount val="4"/>
                <c:pt idx="0">
                  <c:v>30</c:v>
                </c:pt>
                <c:pt idx="1">
                  <c:v>24</c:v>
                </c:pt>
                <c:pt idx="2">
                  <c:v>31</c:v>
                </c:pt>
              </c:numCache>
            </c:numRef>
          </c:val>
          <c:extLst xmlns:c16r2="http://schemas.microsoft.com/office/drawing/2015/06/chart">
            <c:ext xmlns:c16="http://schemas.microsoft.com/office/drawing/2014/chart" uri="{C3380CC4-5D6E-409C-BE32-E72D297353CC}">
              <c16:uniqueId val="{00000001-D9F9-4CE3-98A4-171E979CBA65}"/>
            </c:ext>
          </c:extLst>
        </c:ser>
        <c:dLbls>
          <c:showVal val="1"/>
        </c:dLbls>
        <c:overlap val="-25"/>
        <c:axId val="64643456"/>
        <c:axId val="64644992"/>
      </c:barChart>
      <c:catAx>
        <c:axId val="64643456"/>
        <c:scaling>
          <c:orientation val="minMax"/>
        </c:scaling>
        <c:axPos val="b"/>
        <c:numFmt formatCode="General" sourceLinked="0"/>
        <c:majorTickMark val="none"/>
        <c:tickLblPos val="nextTo"/>
        <c:txPr>
          <a:bodyPr/>
          <a:lstStyle/>
          <a:p>
            <a:pPr>
              <a:defRPr b="1"/>
            </a:pPr>
            <a:endParaRPr lang="en-US"/>
          </a:p>
        </c:txPr>
        <c:crossAx val="64644992"/>
        <c:crosses val="autoZero"/>
        <c:auto val="1"/>
        <c:lblAlgn val="ctr"/>
        <c:lblOffset val="100"/>
      </c:catAx>
      <c:valAx>
        <c:axId val="64644992"/>
        <c:scaling>
          <c:orientation val="minMax"/>
        </c:scaling>
        <c:delete val="1"/>
        <c:axPos val="l"/>
        <c:numFmt formatCode="General" sourceLinked="1"/>
        <c:majorTickMark val="none"/>
        <c:tickLblPos val="nextTo"/>
        <c:crossAx val="64643456"/>
        <c:crosses val="autoZero"/>
        <c:crossBetween val="between"/>
      </c:valAx>
      <c:spPr>
        <a:noFill/>
        <a:ln w="25400">
          <a:solidFill>
            <a:schemeClr val="dk1"/>
          </a:solidFill>
        </a:ln>
        <a:effectLst/>
      </c:spPr>
    </c:plotArea>
    <c:legend>
      <c:legendPos val="t"/>
      <c:layout>
        <c:manualLayout>
          <c:xMode val="edge"/>
          <c:yMode val="edge"/>
          <c:x val="0.38785146986752478"/>
          <c:y val="5.6623879226169994E-2"/>
          <c:w val="0.49692745288031781"/>
          <c:h val="0.14512376999112742"/>
        </c:manualLayout>
      </c:layout>
      <c:txPr>
        <a:bodyPr/>
        <a:lstStyle/>
        <a:p>
          <a:pPr>
            <a:defRPr sz="1200" b="1"/>
          </a:pPr>
          <a:endParaRPr lang="en-US"/>
        </a:p>
      </c:txP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39"/>
  <c:chart>
    <c:title>
      <c:tx>
        <c:rich>
          <a:bodyPr/>
          <a:lstStyle/>
          <a:p>
            <a:pPr>
              <a:defRPr/>
            </a:pPr>
            <a:r>
              <a:rPr lang="en-US" sz="1400" b="0" i="0" u="none" strike="noStrike" baseline="0">
                <a:latin typeface="Times New Roman" pitchFamily="18" charset="0"/>
                <a:cs typeface="Times New Roman" pitchFamily="18" charset="0"/>
              </a:rPr>
              <a:t>Quality of Students Admitted </a:t>
            </a:r>
            <a:endParaRPr lang="en-US" sz="1400" b="0" i="0">
              <a:latin typeface="Times New Roman" pitchFamily="18" charset="0"/>
              <a:cs typeface="Times New Roman" pitchFamily="18" charset="0"/>
            </a:endParaRPr>
          </a:p>
        </c:rich>
      </c:tx>
      <c:layout/>
    </c:title>
    <c:plotArea>
      <c:layout/>
      <c:barChart>
        <c:barDir val="col"/>
        <c:grouping val="clustered"/>
        <c:ser>
          <c:idx val="0"/>
          <c:order val="0"/>
          <c:tx>
            <c:strRef>
              <c:f>Sheet1!$I$11</c:f>
              <c:strCache>
                <c:ptCount val="1"/>
                <c:pt idx="0">
                  <c:v>Opening Score/rank</c:v>
                </c:pt>
              </c:strCache>
            </c:strRef>
          </c:tx>
          <c:cat>
            <c:multiLvlStrRef>
              <c:f>Sheet1!$G$12:$H$16</c:f>
              <c:multiLvlStrCache>
                <c:ptCount val="5"/>
                <c:lvl>
                  <c:pt idx="0">
                    <c:v>2020-21</c:v>
                  </c:pt>
                  <c:pt idx="1">
                    <c:v>2019-20</c:v>
                  </c:pt>
                  <c:pt idx="2">
                    <c:v>2018-19</c:v>
                  </c:pt>
                  <c:pt idx="3">
                    <c:v>2017-18</c:v>
                  </c:pt>
                  <c:pt idx="4">
                    <c:v>2016-17</c:v>
                  </c:pt>
                </c:lvl>
                <c:lvl>
                  <c:pt idx="0">
                    <c:v>1</c:v>
                  </c:pt>
                  <c:pt idx="1">
                    <c:v>2</c:v>
                  </c:pt>
                  <c:pt idx="2">
                    <c:v>3</c:v>
                  </c:pt>
                  <c:pt idx="3">
                    <c:v>4</c:v>
                  </c:pt>
                  <c:pt idx="4">
                    <c:v>5</c:v>
                  </c:pt>
                </c:lvl>
              </c:multiLvlStrCache>
            </c:multiLvlStrRef>
          </c:cat>
          <c:val>
            <c:numRef>
              <c:f>Sheet1!$I$12:$I$16</c:f>
              <c:numCache>
                <c:formatCode>General</c:formatCode>
                <c:ptCount val="5"/>
                <c:pt idx="0">
                  <c:v>64829</c:v>
                </c:pt>
                <c:pt idx="1">
                  <c:v>20731</c:v>
                </c:pt>
                <c:pt idx="2">
                  <c:v>37117</c:v>
                </c:pt>
                <c:pt idx="3">
                  <c:v>38474</c:v>
                </c:pt>
                <c:pt idx="4">
                  <c:v>23791</c:v>
                </c:pt>
              </c:numCache>
            </c:numRef>
          </c:val>
        </c:ser>
        <c:ser>
          <c:idx val="1"/>
          <c:order val="1"/>
          <c:tx>
            <c:strRef>
              <c:f>Sheet1!$J$11</c:f>
              <c:strCache>
                <c:ptCount val="1"/>
                <c:pt idx="0">
                  <c:v>Closing score/rank</c:v>
                </c:pt>
              </c:strCache>
            </c:strRef>
          </c:tx>
          <c:cat>
            <c:multiLvlStrRef>
              <c:f>Sheet1!$G$12:$H$16</c:f>
              <c:multiLvlStrCache>
                <c:ptCount val="5"/>
                <c:lvl>
                  <c:pt idx="0">
                    <c:v>2020-21</c:v>
                  </c:pt>
                  <c:pt idx="1">
                    <c:v>2019-20</c:v>
                  </c:pt>
                  <c:pt idx="2">
                    <c:v>2018-19</c:v>
                  </c:pt>
                  <c:pt idx="3">
                    <c:v>2017-18</c:v>
                  </c:pt>
                  <c:pt idx="4">
                    <c:v>2016-17</c:v>
                  </c:pt>
                </c:lvl>
                <c:lvl>
                  <c:pt idx="0">
                    <c:v>1</c:v>
                  </c:pt>
                  <c:pt idx="1">
                    <c:v>2</c:v>
                  </c:pt>
                  <c:pt idx="2">
                    <c:v>3</c:v>
                  </c:pt>
                  <c:pt idx="3">
                    <c:v>4</c:v>
                  </c:pt>
                  <c:pt idx="4">
                    <c:v>5</c:v>
                  </c:pt>
                </c:lvl>
              </c:multiLvlStrCache>
            </c:multiLvlStrRef>
          </c:cat>
          <c:val>
            <c:numRef>
              <c:f>Sheet1!$J$12:$J$16</c:f>
              <c:numCache>
                <c:formatCode>General</c:formatCode>
                <c:ptCount val="5"/>
                <c:pt idx="0">
                  <c:v>64829</c:v>
                </c:pt>
                <c:pt idx="1">
                  <c:v>51721</c:v>
                </c:pt>
                <c:pt idx="2">
                  <c:v>83489</c:v>
                </c:pt>
                <c:pt idx="3">
                  <c:v>88340</c:v>
                </c:pt>
                <c:pt idx="4">
                  <c:v>115385</c:v>
                </c:pt>
              </c:numCache>
            </c:numRef>
          </c:val>
        </c:ser>
        <c:ser>
          <c:idx val="2"/>
          <c:order val="2"/>
          <c:tx>
            <c:strRef>
              <c:f>Sheet1!$K$11</c:f>
              <c:strCache>
                <c:ptCount val="1"/>
                <c:pt idx="0">
                  <c:v>Number of students admitted</c:v>
                </c:pt>
              </c:strCache>
            </c:strRef>
          </c:tx>
          <c:cat>
            <c:multiLvlStrRef>
              <c:f>Sheet1!$G$12:$H$16</c:f>
              <c:multiLvlStrCache>
                <c:ptCount val="5"/>
                <c:lvl>
                  <c:pt idx="0">
                    <c:v>2020-21</c:v>
                  </c:pt>
                  <c:pt idx="1">
                    <c:v>2019-20</c:v>
                  </c:pt>
                  <c:pt idx="2">
                    <c:v>2018-19</c:v>
                  </c:pt>
                  <c:pt idx="3">
                    <c:v>2017-18</c:v>
                  </c:pt>
                  <c:pt idx="4">
                    <c:v>2016-17</c:v>
                  </c:pt>
                </c:lvl>
                <c:lvl>
                  <c:pt idx="0">
                    <c:v>1</c:v>
                  </c:pt>
                  <c:pt idx="1">
                    <c:v>2</c:v>
                  </c:pt>
                  <c:pt idx="2">
                    <c:v>3</c:v>
                  </c:pt>
                  <c:pt idx="3">
                    <c:v>4</c:v>
                  </c:pt>
                  <c:pt idx="4">
                    <c:v>5</c:v>
                  </c:pt>
                </c:lvl>
              </c:multiLvlStrCache>
            </c:multiLvlStrRef>
          </c:cat>
          <c:val>
            <c:numRef>
              <c:f>Sheet1!$K$12:$K$16</c:f>
              <c:numCache>
                <c:formatCode>General</c:formatCode>
                <c:ptCount val="5"/>
                <c:pt idx="0">
                  <c:v>12</c:v>
                </c:pt>
                <c:pt idx="1">
                  <c:v>34</c:v>
                </c:pt>
                <c:pt idx="2">
                  <c:v>46</c:v>
                </c:pt>
                <c:pt idx="3">
                  <c:v>57</c:v>
                </c:pt>
                <c:pt idx="4">
                  <c:v>52</c:v>
                </c:pt>
              </c:numCache>
            </c:numRef>
          </c:val>
        </c:ser>
        <c:axId val="117840128"/>
        <c:axId val="117895168"/>
      </c:barChart>
      <c:catAx>
        <c:axId val="117840128"/>
        <c:scaling>
          <c:orientation val="minMax"/>
        </c:scaling>
        <c:axPos val="b"/>
        <c:majorTickMark val="none"/>
        <c:tickLblPos val="nextTo"/>
        <c:crossAx val="117895168"/>
        <c:crosses val="autoZero"/>
        <c:auto val="1"/>
        <c:lblAlgn val="ctr"/>
        <c:lblOffset val="100"/>
      </c:catAx>
      <c:valAx>
        <c:axId val="117895168"/>
        <c:scaling>
          <c:orientation val="minMax"/>
        </c:scaling>
        <c:axPos val="l"/>
        <c:majorGridlines/>
        <c:numFmt formatCode="General" sourceLinked="1"/>
        <c:majorTickMark val="none"/>
        <c:tickLblPos val="nextTo"/>
        <c:crossAx val="117840128"/>
        <c:crosses val="autoZero"/>
        <c:crossBetween val="between"/>
      </c:valAx>
      <c:dTable>
        <c:showHorzBorder val="1"/>
        <c:showVertBorder val="1"/>
        <c:showOutline val="1"/>
        <c:showKeys val="1"/>
        <c:txPr>
          <a:bodyPr/>
          <a:lstStyle/>
          <a:p>
            <a:pPr rtl="0">
              <a:defRPr sz="1100" baseline="0">
                <a:solidFill>
                  <a:schemeClr val="tx1">
                    <a:lumMod val="85000"/>
                    <a:lumOff val="15000"/>
                  </a:schemeClr>
                </a:solidFill>
              </a:defRPr>
            </a:pPr>
            <a:endParaRPr lang="en-US"/>
          </a:p>
        </c:txPr>
      </c:dTable>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39"/>
  <c:chart>
    <c:title>
      <c:tx>
        <c:rich>
          <a:bodyPr/>
          <a:lstStyle/>
          <a:p>
            <a:pPr>
              <a:defRPr/>
            </a:pPr>
            <a:r>
              <a:rPr lang="en-US" sz="1100" b="1" i="0" u="none" strike="noStrike" baseline="0">
                <a:latin typeface="Times New Roman" pitchFamily="18" charset="0"/>
                <a:cs typeface="Times New Roman" pitchFamily="18" charset="0"/>
              </a:rPr>
              <a:t>Lateral Entry </a:t>
            </a:r>
            <a:endParaRPr lang="en-US" sz="1100">
              <a:latin typeface="Times New Roman" pitchFamily="18" charset="0"/>
              <a:cs typeface="Times New Roman" pitchFamily="18" charset="0"/>
            </a:endParaRPr>
          </a:p>
        </c:rich>
      </c:tx>
      <c:layout/>
    </c:title>
    <c:plotArea>
      <c:layout/>
      <c:barChart>
        <c:barDir val="col"/>
        <c:grouping val="clustered"/>
        <c:ser>
          <c:idx val="0"/>
          <c:order val="0"/>
          <c:tx>
            <c:strRef>
              <c:f>Sheet3!$D$5</c:f>
              <c:strCache>
                <c:ptCount val="1"/>
                <c:pt idx="0">
                  <c:v>Opening Score/Rank</c:v>
                </c:pt>
              </c:strCache>
            </c:strRef>
          </c:tx>
          <c:cat>
            <c:strRef>
              <c:f>Sheet3!$C$6:$C$10</c:f>
              <c:strCache>
                <c:ptCount val="5"/>
                <c:pt idx="0">
                  <c:v>2020-21</c:v>
                </c:pt>
                <c:pt idx="1">
                  <c:v>2019-20</c:v>
                </c:pt>
                <c:pt idx="2">
                  <c:v>    2018-19</c:v>
                </c:pt>
                <c:pt idx="3">
                  <c:v>  2017-18</c:v>
                </c:pt>
                <c:pt idx="4">
                  <c:v>2016-17</c:v>
                </c:pt>
              </c:strCache>
            </c:strRef>
          </c:cat>
          <c:val>
            <c:numRef>
              <c:f>Sheet3!$D$6:$D$10</c:f>
              <c:numCache>
                <c:formatCode>General</c:formatCode>
                <c:ptCount val="5"/>
                <c:pt idx="0">
                  <c:v>2459</c:v>
                </c:pt>
                <c:pt idx="1">
                  <c:v>2844</c:v>
                </c:pt>
                <c:pt idx="2">
                  <c:v>4444</c:v>
                </c:pt>
                <c:pt idx="3">
                  <c:v>3637</c:v>
                </c:pt>
                <c:pt idx="4">
                  <c:v>7291</c:v>
                </c:pt>
              </c:numCache>
            </c:numRef>
          </c:val>
        </c:ser>
        <c:ser>
          <c:idx val="1"/>
          <c:order val="1"/>
          <c:tx>
            <c:strRef>
              <c:f>Sheet3!$E$5</c:f>
              <c:strCache>
                <c:ptCount val="1"/>
                <c:pt idx="0">
                  <c:v>Closing Score/Rank</c:v>
                </c:pt>
              </c:strCache>
            </c:strRef>
          </c:tx>
          <c:cat>
            <c:strRef>
              <c:f>Sheet3!$C$6:$C$10</c:f>
              <c:strCache>
                <c:ptCount val="5"/>
                <c:pt idx="0">
                  <c:v>2020-21</c:v>
                </c:pt>
                <c:pt idx="1">
                  <c:v>2019-20</c:v>
                </c:pt>
                <c:pt idx="2">
                  <c:v>    2018-19</c:v>
                </c:pt>
                <c:pt idx="3">
                  <c:v>  2017-18</c:v>
                </c:pt>
                <c:pt idx="4">
                  <c:v>2016-17</c:v>
                </c:pt>
              </c:strCache>
            </c:strRef>
          </c:cat>
          <c:val>
            <c:numRef>
              <c:f>Sheet3!$E$6:$E$10</c:f>
              <c:numCache>
                <c:formatCode>General</c:formatCode>
                <c:ptCount val="5"/>
                <c:pt idx="0">
                  <c:v>14746</c:v>
                </c:pt>
                <c:pt idx="1">
                  <c:v>7417</c:v>
                </c:pt>
                <c:pt idx="2">
                  <c:v>17527</c:v>
                </c:pt>
                <c:pt idx="3">
                  <c:v>13749</c:v>
                </c:pt>
                <c:pt idx="4">
                  <c:v>15774</c:v>
                </c:pt>
              </c:numCache>
            </c:numRef>
          </c:val>
        </c:ser>
        <c:ser>
          <c:idx val="2"/>
          <c:order val="2"/>
          <c:tx>
            <c:strRef>
              <c:f>Sheet3!$F$5</c:f>
              <c:strCache>
                <c:ptCount val="1"/>
                <c:pt idx="0">
                  <c:v>Number of Students Admitted</c:v>
                </c:pt>
              </c:strCache>
            </c:strRef>
          </c:tx>
          <c:cat>
            <c:strRef>
              <c:f>Sheet3!$C$6:$C$10</c:f>
              <c:strCache>
                <c:ptCount val="5"/>
                <c:pt idx="0">
                  <c:v>2020-21</c:v>
                </c:pt>
                <c:pt idx="1">
                  <c:v>2019-20</c:v>
                </c:pt>
                <c:pt idx="2">
                  <c:v>    2018-19</c:v>
                </c:pt>
                <c:pt idx="3">
                  <c:v>  2017-18</c:v>
                </c:pt>
                <c:pt idx="4">
                  <c:v>2016-17</c:v>
                </c:pt>
              </c:strCache>
            </c:strRef>
          </c:cat>
          <c:val>
            <c:numRef>
              <c:f>Sheet3!$F$6:$F$10</c:f>
              <c:numCache>
                <c:formatCode>General</c:formatCode>
                <c:ptCount val="5"/>
                <c:pt idx="0">
                  <c:v>10</c:v>
                </c:pt>
                <c:pt idx="1">
                  <c:v>15</c:v>
                </c:pt>
                <c:pt idx="2">
                  <c:v>19</c:v>
                </c:pt>
                <c:pt idx="3">
                  <c:v>25</c:v>
                </c:pt>
                <c:pt idx="4">
                  <c:v>17</c:v>
                </c:pt>
              </c:numCache>
            </c:numRef>
          </c:val>
        </c:ser>
        <c:axId val="117990912"/>
        <c:axId val="117992448"/>
      </c:barChart>
      <c:catAx>
        <c:axId val="117990912"/>
        <c:scaling>
          <c:orientation val="minMax"/>
        </c:scaling>
        <c:axPos val="b"/>
        <c:majorTickMark val="none"/>
        <c:tickLblPos val="nextTo"/>
        <c:crossAx val="117992448"/>
        <c:crosses val="autoZero"/>
        <c:auto val="1"/>
        <c:lblAlgn val="ctr"/>
        <c:lblOffset val="100"/>
      </c:catAx>
      <c:valAx>
        <c:axId val="117992448"/>
        <c:scaling>
          <c:orientation val="minMax"/>
        </c:scaling>
        <c:axPos val="l"/>
        <c:majorGridlines/>
        <c:numFmt formatCode="General" sourceLinked="1"/>
        <c:majorTickMark val="none"/>
        <c:tickLblPos val="nextTo"/>
        <c:crossAx val="117990912"/>
        <c:crosses val="autoZero"/>
        <c:crossBetween val="between"/>
      </c:valAx>
      <c:dTable>
        <c:showHorzBorder val="1"/>
        <c:showVertBorder val="1"/>
        <c:showOutline val="1"/>
        <c:showKeys val="1"/>
      </c:dTable>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Sheet1!$B$1</c:f>
              <c:strCache>
                <c:ptCount val="1"/>
                <c:pt idx="0">
                  <c:v>2018-19 </c:v>
                </c:pt>
              </c:strCache>
            </c:strRef>
          </c:tx>
          <c:cat>
            <c:strRef>
              <c:f>Sheet1!$A$2:$A$9</c:f>
              <c:strCache>
                <c:ptCount val="8"/>
                <c:pt idx="0">
                  <c:v>1st Sem </c:v>
                </c:pt>
                <c:pt idx="1">
                  <c:v>2nd Sem </c:v>
                </c:pt>
                <c:pt idx="2">
                  <c:v>3rd Sem </c:v>
                </c:pt>
                <c:pt idx="3">
                  <c:v>4th Sem </c:v>
                </c:pt>
                <c:pt idx="4">
                  <c:v>5th Sem </c:v>
                </c:pt>
                <c:pt idx="5">
                  <c:v>6th Sem </c:v>
                </c:pt>
                <c:pt idx="6">
                  <c:v>7th Sem </c:v>
                </c:pt>
                <c:pt idx="7">
                  <c:v>8th Sem </c:v>
                </c:pt>
              </c:strCache>
            </c:strRef>
          </c:cat>
          <c:val>
            <c:numRef>
              <c:f>Sheet1!$B$2:$B$9</c:f>
              <c:numCache>
                <c:formatCode>General</c:formatCode>
                <c:ptCount val="8"/>
                <c:pt idx="0">
                  <c:v>42.1</c:v>
                </c:pt>
                <c:pt idx="1">
                  <c:v>58.92</c:v>
                </c:pt>
                <c:pt idx="2">
                  <c:v>33.33</c:v>
                </c:pt>
                <c:pt idx="3">
                  <c:v>39.68</c:v>
                </c:pt>
                <c:pt idx="4">
                  <c:v>64.45</c:v>
                </c:pt>
                <c:pt idx="5">
                  <c:v>66.669999999999987</c:v>
                </c:pt>
                <c:pt idx="6">
                  <c:v>91.3</c:v>
                </c:pt>
                <c:pt idx="7">
                  <c:v>95.649999999999991</c:v>
                </c:pt>
              </c:numCache>
            </c:numRef>
          </c:val>
          <c:extLst xmlns:c16r2="http://schemas.microsoft.com/office/drawing/2015/06/chart">
            <c:ext xmlns:c16="http://schemas.microsoft.com/office/drawing/2014/chart" uri="{C3380CC4-5D6E-409C-BE32-E72D297353CC}">
              <c16:uniqueId val="{00000000-6C2D-4130-A941-6D99E7F80E3C}"/>
            </c:ext>
          </c:extLst>
        </c:ser>
        <c:ser>
          <c:idx val="1"/>
          <c:order val="1"/>
          <c:tx>
            <c:strRef>
              <c:f>Sheet1!$C$1</c:f>
              <c:strCache>
                <c:ptCount val="1"/>
                <c:pt idx="0">
                  <c:v>2019-20 </c:v>
                </c:pt>
              </c:strCache>
            </c:strRef>
          </c:tx>
          <c:cat>
            <c:strRef>
              <c:f>Sheet1!$A$2:$A$9</c:f>
              <c:strCache>
                <c:ptCount val="8"/>
                <c:pt idx="0">
                  <c:v>1st Sem </c:v>
                </c:pt>
                <c:pt idx="1">
                  <c:v>2nd Sem </c:v>
                </c:pt>
                <c:pt idx="2">
                  <c:v>3rd Sem </c:v>
                </c:pt>
                <c:pt idx="3">
                  <c:v>4th Sem </c:v>
                </c:pt>
                <c:pt idx="4">
                  <c:v>5th Sem </c:v>
                </c:pt>
                <c:pt idx="5">
                  <c:v>6th Sem </c:v>
                </c:pt>
                <c:pt idx="6">
                  <c:v>7th Sem </c:v>
                </c:pt>
                <c:pt idx="7">
                  <c:v>8th Sem </c:v>
                </c:pt>
              </c:strCache>
            </c:strRef>
          </c:cat>
          <c:val>
            <c:numRef>
              <c:f>Sheet1!$C$2:$C$9</c:f>
              <c:numCache>
                <c:formatCode>General</c:formatCode>
                <c:ptCount val="8"/>
                <c:pt idx="0">
                  <c:v>46.290000000000013</c:v>
                </c:pt>
                <c:pt idx="1">
                  <c:v>42</c:v>
                </c:pt>
                <c:pt idx="2">
                  <c:v>54.230000000000011</c:v>
                </c:pt>
                <c:pt idx="3">
                  <c:v>55.93</c:v>
                </c:pt>
                <c:pt idx="4">
                  <c:v>69.69</c:v>
                </c:pt>
                <c:pt idx="5">
                  <c:v>51.51</c:v>
                </c:pt>
                <c:pt idx="6">
                  <c:v>90.16</c:v>
                </c:pt>
                <c:pt idx="7">
                  <c:v>100</c:v>
                </c:pt>
              </c:numCache>
            </c:numRef>
          </c:val>
          <c:extLst xmlns:c16r2="http://schemas.microsoft.com/office/drawing/2015/06/chart">
            <c:ext xmlns:c16="http://schemas.microsoft.com/office/drawing/2014/chart" uri="{C3380CC4-5D6E-409C-BE32-E72D297353CC}">
              <c16:uniqueId val="{00000001-6C2D-4130-A941-6D99E7F80E3C}"/>
            </c:ext>
          </c:extLst>
        </c:ser>
        <c:axId val="66643072"/>
        <c:axId val="66644608"/>
      </c:barChart>
      <c:catAx>
        <c:axId val="66643072"/>
        <c:scaling>
          <c:orientation val="minMax"/>
        </c:scaling>
        <c:axPos val="b"/>
        <c:numFmt formatCode="General" sourceLinked="0"/>
        <c:tickLblPos val="nextTo"/>
        <c:crossAx val="66644608"/>
        <c:crosses val="autoZero"/>
        <c:auto val="1"/>
        <c:lblAlgn val="ctr"/>
        <c:lblOffset val="100"/>
      </c:catAx>
      <c:valAx>
        <c:axId val="66644608"/>
        <c:scaling>
          <c:orientation val="minMax"/>
        </c:scaling>
        <c:axPos val="l"/>
        <c:majorGridlines/>
        <c:numFmt formatCode="General" sourceLinked="1"/>
        <c:tickLblPos val="nextTo"/>
        <c:crossAx val="66643072"/>
        <c:crosses val="autoZero"/>
        <c:crossBetween val="between"/>
      </c:valAx>
      <c:spPr>
        <a:solidFill>
          <a:schemeClr val="accent1">
            <a:lumMod val="20000"/>
            <a:lumOff val="80000"/>
          </a:schemeClr>
        </a:solidFill>
        <a:ln>
          <a:solidFill>
            <a:srgbClr val="FF0000"/>
          </a:solidFill>
        </a:ln>
      </c:spPr>
    </c:plotArea>
    <c:legend>
      <c:legendPos val="r"/>
      <c:layout/>
    </c:legend>
    <c:plotVisOnly val="1"/>
    <c:dispBlanksAs val="gap"/>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IN" dirty="0" smtClean="0"/>
              <a:t>BGS  Institute of Technology</a:t>
            </a:r>
            <a:endParaRPr lang="en-IN"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47CFB5-7EE5-4784-9467-09056476237A}" type="datetime1">
              <a:rPr lang="en-IN" smtClean="0"/>
              <a:pPr/>
              <a:t>20-09-2021</a:t>
            </a:fld>
            <a:endParaRPr lang="en-IN"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IN" dirty="0" smtClean="0"/>
              <a:t>Department of Mechanical Engineering</a:t>
            </a:r>
            <a:endParaRPr lang="en-IN"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E43258-F05F-49A2-B601-55912034F0C1}" type="slidenum">
              <a:rPr lang="en-IN" smtClean="0"/>
              <a:pPr/>
              <a:t>‹#›</a:t>
            </a:fld>
            <a:endParaRPr lang="en-IN" dirty="0"/>
          </a:p>
        </p:txBody>
      </p:sp>
    </p:spTree>
    <p:extLst>
      <p:ext uri="{BB962C8B-B14F-4D97-AF65-F5344CB8AC3E}">
        <p14:creationId xmlns:p14="http://schemas.microsoft.com/office/powerpoint/2010/main" xmlns="" val="153389836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IN" dirty="0" smtClean="0"/>
              <a:t>BGS  Institute of Technology</a:t>
            </a:r>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E3C75-5630-481B-AC58-E0DFF121724F}" type="datetime1">
              <a:rPr lang="en-IN" smtClean="0"/>
              <a:pPr/>
              <a:t>20-09-2021</a:t>
            </a:fld>
            <a:endParaRPr lang="en-IN" dirty="0"/>
          </a:p>
        </p:txBody>
      </p:sp>
      <p:sp>
        <p:nvSpPr>
          <p:cNvPr id="4" name="Slide Image Placeholder 3"/>
          <p:cNvSpPr>
            <a:spLocks noGrp="1" noRot="1" noChangeAspect="1"/>
          </p:cNvSpPr>
          <p:nvPr>
            <p:ph type="sldImg" idx="2"/>
          </p:nvPr>
        </p:nvSpPr>
        <p:spPr>
          <a:xfrm>
            <a:off x="1317625" y="1143000"/>
            <a:ext cx="422275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IN" dirty="0" smtClean="0"/>
              <a:t>Department of Mechanical Engineering</a:t>
            </a:r>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78022-47D4-4633-AF3C-0927A9DF3604}" type="slidenum">
              <a:rPr lang="en-IN" smtClean="0"/>
              <a:pPr/>
              <a:t>‹#›</a:t>
            </a:fld>
            <a:endParaRPr lang="en-IN" dirty="0"/>
          </a:p>
        </p:txBody>
      </p:sp>
    </p:spTree>
    <p:extLst>
      <p:ext uri="{BB962C8B-B14F-4D97-AF65-F5344CB8AC3E}">
        <p14:creationId xmlns:p14="http://schemas.microsoft.com/office/powerpoint/2010/main" xmlns="" val="331560591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1143000"/>
            <a:ext cx="422275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E08A10C-EC56-4FD5-B34C-7F23DCBB3ADD}" type="slidenum">
              <a:rPr lang="en-IN" smtClean="0"/>
              <a:pPr/>
              <a:t>1</a:t>
            </a:fld>
            <a:endParaRPr lang="en-IN" dirty="0"/>
          </a:p>
        </p:txBody>
      </p:sp>
    </p:spTree>
    <p:extLst>
      <p:ext uri="{BB962C8B-B14F-4D97-AF65-F5344CB8AC3E}">
        <p14:creationId xmlns:p14="http://schemas.microsoft.com/office/powerpoint/2010/main" xmlns="" val="220795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IN" smtClean="0"/>
              <a:t>BGS  Institute of Technology</a:t>
            </a:r>
            <a:endParaRPr lang="en-IN" dirty="0"/>
          </a:p>
        </p:txBody>
      </p:sp>
      <p:sp>
        <p:nvSpPr>
          <p:cNvPr id="5" name="Date Placeholder 4"/>
          <p:cNvSpPr>
            <a:spLocks noGrp="1"/>
          </p:cNvSpPr>
          <p:nvPr>
            <p:ph type="dt" idx="11"/>
          </p:nvPr>
        </p:nvSpPr>
        <p:spPr/>
        <p:txBody>
          <a:bodyPr/>
          <a:lstStyle/>
          <a:p>
            <a:fld id="{68CE3C75-5630-481B-AC58-E0DFF121724F}" type="datetime1">
              <a:rPr lang="en-IN" smtClean="0"/>
              <a:pPr/>
              <a:t>20-09-2021</a:t>
            </a:fld>
            <a:endParaRPr lang="en-IN" dirty="0"/>
          </a:p>
        </p:txBody>
      </p:sp>
      <p:sp>
        <p:nvSpPr>
          <p:cNvPr id="6" name="Footer Placeholder 5"/>
          <p:cNvSpPr>
            <a:spLocks noGrp="1"/>
          </p:cNvSpPr>
          <p:nvPr>
            <p:ph type="ftr" sz="quarter" idx="12"/>
          </p:nvPr>
        </p:nvSpPr>
        <p:spPr/>
        <p:txBody>
          <a:bodyPr/>
          <a:lstStyle/>
          <a:p>
            <a:r>
              <a:rPr lang="en-IN" smtClean="0"/>
              <a:t>Department of Mechanical Engineering</a:t>
            </a:r>
            <a:endParaRPr lang="en-IN" dirty="0"/>
          </a:p>
        </p:txBody>
      </p:sp>
      <p:sp>
        <p:nvSpPr>
          <p:cNvPr id="7" name="Slide Number Placeholder 6"/>
          <p:cNvSpPr>
            <a:spLocks noGrp="1"/>
          </p:cNvSpPr>
          <p:nvPr>
            <p:ph type="sldNum" sz="quarter" idx="13"/>
          </p:nvPr>
        </p:nvSpPr>
        <p:spPr/>
        <p:txBody>
          <a:bodyPr/>
          <a:lstStyle/>
          <a:p>
            <a:fld id="{10D78022-47D4-4633-AF3C-0927A9DF3604}" type="slidenum">
              <a:rPr lang="en-IN" smtClean="0"/>
              <a:pPr/>
              <a:t>34</a:t>
            </a:fld>
            <a:endParaRPr lang="en-I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E08A10C-EC56-4FD5-B34C-7F23DCBB3ADD}" type="slidenum">
              <a:rPr lang="en-IN" smtClean="0"/>
              <a:pPr/>
              <a:t>65</a:t>
            </a:fld>
            <a:endParaRPr lang="en-IN" dirty="0"/>
          </a:p>
        </p:txBody>
      </p:sp>
    </p:spTree>
    <p:extLst>
      <p:ext uri="{BB962C8B-B14F-4D97-AF65-F5344CB8AC3E}">
        <p14:creationId xmlns:p14="http://schemas.microsoft.com/office/powerpoint/2010/main" xmlns="" val="202669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E08A10C-EC56-4FD5-B34C-7F23DCBB3ADD}" type="slidenum">
              <a:rPr lang="en-IN" smtClean="0"/>
              <a:pPr/>
              <a:t>66</a:t>
            </a:fld>
            <a:endParaRPr lang="en-IN" dirty="0"/>
          </a:p>
        </p:txBody>
      </p:sp>
    </p:spTree>
    <p:extLst>
      <p:ext uri="{BB962C8B-B14F-4D97-AF65-F5344CB8AC3E}">
        <p14:creationId xmlns:p14="http://schemas.microsoft.com/office/powerpoint/2010/main" xmlns="" val="56988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2114" y="2125003"/>
            <a:ext cx="7957265" cy="1466282"/>
          </a:xfrm>
        </p:spPr>
        <p:txBody>
          <a:bodyPr/>
          <a:lstStyle/>
          <a:p>
            <a:r>
              <a:rPr lang="en-US" smtClean="0"/>
              <a:t>Click to edit Master title style</a:t>
            </a:r>
            <a:endParaRPr lang="en-US"/>
          </a:p>
        </p:txBody>
      </p:sp>
      <p:sp>
        <p:nvSpPr>
          <p:cNvPr id="3" name="Subtitle 2"/>
          <p:cNvSpPr>
            <a:spLocks noGrp="1"/>
          </p:cNvSpPr>
          <p:nvPr>
            <p:ph type="subTitle" idx="1"/>
          </p:nvPr>
        </p:nvSpPr>
        <p:spPr>
          <a:xfrm>
            <a:off x="1404223" y="3876305"/>
            <a:ext cx="6553042" cy="174813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06290F-E421-470F-8E2E-5832160E5647}" type="datetime3">
              <a:rPr lang="en-US" smtClean="0"/>
              <a:pPr/>
              <a:t>20 September 2021</a:t>
            </a:fld>
            <a:endParaRPr lang="en-IN" dirty="0"/>
          </a:p>
        </p:txBody>
      </p:sp>
      <p:sp>
        <p:nvSpPr>
          <p:cNvPr id="5" name="Footer Placeholder 4"/>
          <p:cNvSpPr>
            <a:spLocks noGrp="1"/>
          </p:cNvSpPr>
          <p:nvPr>
            <p:ph type="ftr" sz="quarter" idx="11"/>
          </p:nvPr>
        </p:nvSpPr>
        <p:spPr/>
        <p:txBody>
          <a:bodyPr/>
          <a:lstStyle/>
          <a:p>
            <a:r>
              <a:rPr lang="en-IN" dirty="0" smtClean="0"/>
              <a:t>MED BGSIT</a:t>
            </a:r>
            <a:endParaRPr lang="en-IN" dirty="0"/>
          </a:p>
        </p:txBody>
      </p:sp>
      <p:sp>
        <p:nvSpPr>
          <p:cNvPr id="6" name="Slide Number Placeholder 5"/>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FFC1DB-ED96-4BC8-B5AF-73656B4C2081}" type="datetime3">
              <a:rPr lang="en-US" smtClean="0"/>
              <a:pPr/>
              <a:t>20 September 2021</a:t>
            </a:fld>
            <a:endParaRPr lang="en-IN" dirty="0"/>
          </a:p>
        </p:txBody>
      </p:sp>
      <p:sp>
        <p:nvSpPr>
          <p:cNvPr id="5" name="Footer Placeholder 4"/>
          <p:cNvSpPr>
            <a:spLocks noGrp="1"/>
          </p:cNvSpPr>
          <p:nvPr>
            <p:ph type="ftr" sz="quarter" idx="11"/>
          </p:nvPr>
        </p:nvSpPr>
        <p:spPr/>
        <p:txBody>
          <a:bodyPr/>
          <a:lstStyle/>
          <a:p>
            <a:r>
              <a:rPr lang="en-IN" dirty="0" smtClean="0"/>
              <a:t>MED BGSIT</a:t>
            </a:r>
            <a:endParaRPr lang="en-IN" dirty="0"/>
          </a:p>
        </p:txBody>
      </p:sp>
      <p:sp>
        <p:nvSpPr>
          <p:cNvPr id="6" name="Slide Number Placeholder 5"/>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7081" y="273939"/>
            <a:ext cx="2106335" cy="58366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074" y="273939"/>
            <a:ext cx="6162980" cy="58366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4AA1B-5F42-42A0-ADB7-6C57B790E1D2}" type="datetime3">
              <a:rPr lang="en-US" smtClean="0"/>
              <a:pPr/>
              <a:t>20 September 2021</a:t>
            </a:fld>
            <a:endParaRPr lang="en-IN" dirty="0"/>
          </a:p>
        </p:txBody>
      </p:sp>
      <p:sp>
        <p:nvSpPr>
          <p:cNvPr id="5" name="Footer Placeholder 4"/>
          <p:cNvSpPr>
            <a:spLocks noGrp="1"/>
          </p:cNvSpPr>
          <p:nvPr>
            <p:ph type="ftr" sz="quarter" idx="11"/>
          </p:nvPr>
        </p:nvSpPr>
        <p:spPr/>
        <p:txBody>
          <a:bodyPr/>
          <a:lstStyle/>
          <a:p>
            <a:r>
              <a:rPr lang="en-IN" dirty="0" smtClean="0"/>
              <a:t>MED BGSIT</a:t>
            </a:r>
            <a:endParaRPr lang="en-IN" dirty="0"/>
          </a:p>
        </p:txBody>
      </p:sp>
      <p:sp>
        <p:nvSpPr>
          <p:cNvPr id="6" name="Slide Number Placeholder 5"/>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Date Placeholder 2"/>
          <p:cNvSpPr txBox="1">
            <a:spLocks/>
          </p:cNvSpPr>
          <p:nvPr userDrawn="1"/>
        </p:nvSpPr>
        <p:spPr>
          <a:xfrm>
            <a:off x="3622138" y="2"/>
            <a:ext cx="1961322" cy="30945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800" b="0" dirty="0" smtClean="0">
                <a:solidFill>
                  <a:srgbClr val="FF0000"/>
                </a:solidFill>
                <a:effectLst/>
              </a:rPr>
              <a:t>II Jai</a:t>
            </a:r>
            <a:r>
              <a:rPr lang="en-US" sz="800" b="0" baseline="0" dirty="0" smtClean="0">
                <a:solidFill>
                  <a:srgbClr val="FF0000"/>
                </a:solidFill>
                <a:effectLst/>
              </a:rPr>
              <a:t> Sri Gurudev II</a:t>
            </a:r>
            <a:endParaRPr lang="en-US" sz="800" b="0" dirty="0">
              <a:solidFill>
                <a:srgbClr val="FF0000"/>
              </a:solidFill>
              <a:effectLst/>
            </a:endParaRPr>
          </a:p>
        </p:txBody>
      </p:sp>
    </p:spTree>
    <p:extLst>
      <p:ext uri="{BB962C8B-B14F-4D97-AF65-F5344CB8AC3E}">
        <p14:creationId xmlns:p14="http://schemas.microsoft.com/office/powerpoint/2010/main" xmlns="" val="2578194280"/>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404978-3A46-45E1-9E49-3B38A6FC1626}" type="datetime3">
              <a:rPr lang="en-US" smtClean="0"/>
              <a:pPr/>
              <a:t>20 September 2021</a:t>
            </a:fld>
            <a:endParaRPr lang="en-IN" dirty="0"/>
          </a:p>
        </p:txBody>
      </p:sp>
      <p:sp>
        <p:nvSpPr>
          <p:cNvPr id="5" name="Footer Placeholder 4"/>
          <p:cNvSpPr>
            <a:spLocks noGrp="1"/>
          </p:cNvSpPr>
          <p:nvPr>
            <p:ph type="ftr" sz="quarter" idx="11"/>
          </p:nvPr>
        </p:nvSpPr>
        <p:spPr/>
        <p:txBody>
          <a:bodyPr/>
          <a:lstStyle/>
          <a:p>
            <a:r>
              <a:rPr lang="en-IN" dirty="0" smtClean="0"/>
              <a:t>MED BGSIT</a:t>
            </a:r>
            <a:endParaRPr lang="en-IN" dirty="0"/>
          </a:p>
        </p:txBody>
      </p:sp>
      <p:sp>
        <p:nvSpPr>
          <p:cNvPr id="6" name="Slide Number Placeholder 5"/>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9495" y="4395681"/>
            <a:ext cx="7957265" cy="135860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39495" y="2899314"/>
            <a:ext cx="7957265" cy="149636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2E1A8E-F691-4F69-91DA-1A6AA090148C}" type="datetime3">
              <a:rPr lang="en-US" smtClean="0"/>
              <a:pPr/>
              <a:t>20 September 2021</a:t>
            </a:fld>
            <a:endParaRPr lang="en-IN" dirty="0"/>
          </a:p>
        </p:txBody>
      </p:sp>
      <p:sp>
        <p:nvSpPr>
          <p:cNvPr id="5" name="Footer Placeholder 4"/>
          <p:cNvSpPr>
            <a:spLocks noGrp="1"/>
          </p:cNvSpPr>
          <p:nvPr>
            <p:ph type="ftr" sz="quarter" idx="11"/>
          </p:nvPr>
        </p:nvSpPr>
        <p:spPr/>
        <p:txBody>
          <a:bodyPr/>
          <a:lstStyle/>
          <a:p>
            <a:r>
              <a:rPr lang="en-IN" dirty="0" smtClean="0"/>
              <a:t>MED BGSIT</a:t>
            </a:r>
            <a:endParaRPr lang="en-IN" dirty="0"/>
          </a:p>
        </p:txBody>
      </p:sp>
      <p:sp>
        <p:nvSpPr>
          <p:cNvPr id="6" name="Slide Number Placeholder 5"/>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074" y="1596128"/>
            <a:ext cx="4134657" cy="45144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8759" y="1596128"/>
            <a:ext cx="4134657" cy="45144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8805C9-D398-4544-A534-C316AA181E52}" type="datetime3">
              <a:rPr lang="en-US" smtClean="0"/>
              <a:pPr/>
              <a:t>20 September 2021</a:t>
            </a:fld>
            <a:endParaRPr lang="en-IN" dirty="0"/>
          </a:p>
        </p:txBody>
      </p:sp>
      <p:sp>
        <p:nvSpPr>
          <p:cNvPr id="6" name="Footer Placeholder 5"/>
          <p:cNvSpPr>
            <a:spLocks noGrp="1"/>
          </p:cNvSpPr>
          <p:nvPr>
            <p:ph type="ftr" sz="quarter" idx="11"/>
          </p:nvPr>
        </p:nvSpPr>
        <p:spPr/>
        <p:txBody>
          <a:bodyPr/>
          <a:lstStyle/>
          <a:p>
            <a:r>
              <a:rPr lang="en-IN" dirty="0" smtClean="0"/>
              <a:t>MED BGSIT</a:t>
            </a:r>
            <a:endParaRPr lang="en-IN" dirty="0"/>
          </a:p>
        </p:txBody>
      </p:sp>
      <p:sp>
        <p:nvSpPr>
          <p:cNvPr id="7" name="Slide Number Placeholder 6"/>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8074" y="1531204"/>
            <a:ext cx="4136283" cy="63813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8074" y="2169337"/>
            <a:ext cx="4136283" cy="39412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5506" y="1531204"/>
            <a:ext cx="4137908" cy="63813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5506" y="2169337"/>
            <a:ext cx="4137908" cy="39412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003AB1-6E30-4AE4-898C-FAEFDD30C9FD}" type="datetime3">
              <a:rPr lang="en-US" smtClean="0"/>
              <a:pPr/>
              <a:t>20 September 2021</a:t>
            </a:fld>
            <a:endParaRPr lang="en-IN" dirty="0"/>
          </a:p>
        </p:txBody>
      </p:sp>
      <p:sp>
        <p:nvSpPr>
          <p:cNvPr id="8" name="Footer Placeholder 7"/>
          <p:cNvSpPr>
            <a:spLocks noGrp="1"/>
          </p:cNvSpPr>
          <p:nvPr>
            <p:ph type="ftr" sz="quarter" idx="11"/>
          </p:nvPr>
        </p:nvSpPr>
        <p:spPr/>
        <p:txBody>
          <a:bodyPr/>
          <a:lstStyle/>
          <a:p>
            <a:r>
              <a:rPr lang="en-IN" dirty="0" smtClean="0"/>
              <a:t>MED BGSIT</a:t>
            </a:r>
            <a:endParaRPr lang="en-IN" dirty="0"/>
          </a:p>
        </p:txBody>
      </p:sp>
      <p:sp>
        <p:nvSpPr>
          <p:cNvPr id="9" name="Slide Number Placeholder 8"/>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622C29-55D8-478D-AF51-C57191E3D2F5}" type="datetime3">
              <a:rPr lang="en-US" smtClean="0"/>
              <a:pPr/>
              <a:t>20 September 2021</a:t>
            </a:fld>
            <a:endParaRPr lang="en-IN" dirty="0"/>
          </a:p>
        </p:txBody>
      </p:sp>
      <p:sp>
        <p:nvSpPr>
          <p:cNvPr id="4" name="Footer Placeholder 3"/>
          <p:cNvSpPr>
            <a:spLocks noGrp="1"/>
          </p:cNvSpPr>
          <p:nvPr>
            <p:ph type="ftr" sz="quarter" idx="11"/>
          </p:nvPr>
        </p:nvSpPr>
        <p:spPr/>
        <p:txBody>
          <a:bodyPr/>
          <a:lstStyle/>
          <a:p>
            <a:r>
              <a:rPr lang="en-IN" dirty="0" smtClean="0"/>
              <a:t>MED BGSIT</a:t>
            </a:r>
            <a:endParaRPr lang="en-IN" dirty="0"/>
          </a:p>
        </p:txBody>
      </p:sp>
      <p:sp>
        <p:nvSpPr>
          <p:cNvPr id="5" name="Slide Number Placeholder 4"/>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E4F73-F288-4F5D-9070-D8EE94E58A96}" type="datetime3">
              <a:rPr lang="en-US" smtClean="0"/>
              <a:pPr/>
              <a:t>20 September 2021</a:t>
            </a:fld>
            <a:endParaRPr lang="en-IN" dirty="0"/>
          </a:p>
        </p:txBody>
      </p:sp>
      <p:sp>
        <p:nvSpPr>
          <p:cNvPr id="3" name="Footer Placeholder 2"/>
          <p:cNvSpPr>
            <a:spLocks noGrp="1"/>
          </p:cNvSpPr>
          <p:nvPr>
            <p:ph type="ftr" sz="quarter" idx="11"/>
          </p:nvPr>
        </p:nvSpPr>
        <p:spPr/>
        <p:txBody>
          <a:bodyPr/>
          <a:lstStyle/>
          <a:p>
            <a:r>
              <a:rPr lang="en-IN" dirty="0" smtClean="0"/>
              <a:t>MED BGSIT</a:t>
            </a:r>
            <a:endParaRPr lang="en-IN" dirty="0"/>
          </a:p>
        </p:txBody>
      </p:sp>
      <p:sp>
        <p:nvSpPr>
          <p:cNvPr id="4" name="Slide Number Placeholder 3"/>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8077" y="272357"/>
            <a:ext cx="3079865" cy="115909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660082" y="272355"/>
            <a:ext cx="5233332" cy="58382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077" y="1431448"/>
            <a:ext cx="3079865" cy="46791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551B2D-0578-4068-A06F-3C4C10321107}" type="datetime3">
              <a:rPr lang="en-US" smtClean="0"/>
              <a:pPr/>
              <a:t>20 September 2021</a:t>
            </a:fld>
            <a:endParaRPr lang="en-IN" dirty="0"/>
          </a:p>
        </p:txBody>
      </p:sp>
      <p:sp>
        <p:nvSpPr>
          <p:cNvPr id="6" name="Footer Placeholder 5"/>
          <p:cNvSpPr>
            <a:spLocks noGrp="1"/>
          </p:cNvSpPr>
          <p:nvPr>
            <p:ph type="ftr" sz="quarter" idx="11"/>
          </p:nvPr>
        </p:nvSpPr>
        <p:spPr/>
        <p:txBody>
          <a:bodyPr/>
          <a:lstStyle/>
          <a:p>
            <a:r>
              <a:rPr lang="en-IN" dirty="0" smtClean="0"/>
              <a:t>MED BGSIT</a:t>
            </a:r>
            <a:endParaRPr lang="en-IN" dirty="0"/>
          </a:p>
        </p:txBody>
      </p:sp>
      <p:sp>
        <p:nvSpPr>
          <p:cNvPr id="7" name="Slide Number Placeholder 6"/>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4917" y="4788379"/>
            <a:ext cx="5616893" cy="56529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34917" y="611217"/>
            <a:ext cx="5616893" cy="41043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834917" y="5353671"/>
            <a:ext cx="5616893" cy="8028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0A0FEA-F6E6-4CC7-A851-00BD7154CC6F}" type="datetime3">
              <a:rPr lang="en-US" smtClean="0"/>
              <a:pPr/>
              <a:t>20 September 2021</a:t>
            </a:fld>
            <a:endParaRPr lang="en-IN" dirty="0"/>
          </a:p>
        </p:txBody>
      </p:sp>
      <p:sp>
        <p:nvSpPr>
          <p:cNvPr id="6" name="Footer Placeholder 5"/>
          <p:cNvSpPr>
            <a:spLocks noGrp="1"/>
          </p:cNvSpPr>
          <p:nvPr>
            <p:ph type="ftr" sz="quarter" idx="11"/>
          </p:nvPr>
        </p:nvSpPr>
        <p:spPr/>
        <p:txBody>
          <a:bodyPr/>
          <a:lstStyle/>
          <a:p>
            <a:r>
              <a:rPr lang="en-IN" dirty="0" smtClean="0"/>
              <a:t>MED BGSIT</a:t>
            </a:r>
            <a:endParaRPr lang="en-IN" dirty="0"/>
          </a:p>
        </p:txBody>
      </p:sp>
      <p:sp>
        <p:nvSpPr>
          <p:cNvPr id="7" name="Slide Number Placeholder 6"/>
          <p:cNvSpPr>
            <a:spLocks noGrp="1"/>
          </p:cNvSpPr>
          <p:nvPr>
            <p:ph type="sldNum" sz="quarter" idx="12"/>
          </p:nvPr>
        </p:nvSpPr>
        <p:spPr/>
        <p:txBody>
          <a:bodyPr/>
          <a:lstStyle/>
          <a:p>
            <a:fld id="{A4AE3FDD-9F0C-49DE-BB9B-575F440D3001}" type="slidenum">
              <a:rPr lang="en-IN" smtClean="0"/>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77" y="273939"/>
            <a:ext cx="8425339" cy="114009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68077" y="1596128"/>
            <a:ext cx="8425339" cy="45144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68074" y="6340168"/>
            <a:ext cx="2184347" cy="364195"/>
          </a:xfrm>
          <a:prstGeom prst="rect">
            <a:avLst/>
          </a:prstGeom>
        </p:spPr>
        <p:txBody>
          <a:bodyPr vert="horz" lIns="91440" tIns="45720" rIns="91440" bIns="45720" rtlCol="0" anchor="ctr"/>
          <a:lstStyle>
            <a:lvl1pPr algn="l">
              <a:defRPr sz="1200">
                <a:solidFill>
                  <a:schemeClr val="tx1">
                    <a:tint val="75000"/>
                  </a:schemeClr>
                </a:solidFill>
              </a:defRPr>
            </a:lvl1pPr>
          </a:lstStyle>
          <a:p>
            <a:fld id="{D077F41D-5807-4C06-BD25-AD018F999C9F}" type="datetime3">
              <a:rPr lang="en-US" smtClean="0"/>
              <a:pPr/>
              <a:t>20 September 2021</a:t>
            </a:fld>
            <a:endParaRPr lang="en-IN" dirty="0"/>
          </a:p>
        </p:txBody>
      </p:sp>
      <p:sp>
        <p:nvSpPr>
          <p:cNvPr id="5" name="Footer Placeholder 4"/>
          <p:cNvSpPr>
            <a:spLocks noGrp="1"/>
          </p:cNvSpPr>
          <p:nvPr>
            <p:ph type="ftr" sz="quarter" idx="3"/>
          </p:nvPr>
        </p:nvSpPr>
        <p:spPr>
          <a:xfrm>
            <a:off x="3198511" y="6340168"/>
            <a:ext cx="2964471" cy="36419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dirty="0" smtClean="0"/>
              <a:t>MED BGSIT</a:t>
            </a:r>
            <a:endParaRPr lang="en-IN" dirty="0"/>
          </a:p>
        </p:txBody>
      </p:sp>
      <p:sp>
        <p:nvSpPr>
          <p:cNvPr id="6" name="Slide Number Placeholder 5"/>
          <p:cNvSpPr>
            <a:spLocks noGrp="1"/>
          </p:cNvSpPr>
          <p:nvPr>
            <p:ph type="sldNum" sz="quarter" idx="4"/>
          </p:nvPr>
        </p:nvSpPr>
        <p:spPr>
          <a:xfrm>
            <a:off x="6709069" y="6340168"/>
            <a:ext cx="2184347" cy="364195"/>
          </a:xfrm>
          <a:prstGeom prst="rect">
            <a:avLst/>
          </a:prstGeom>
        </p:spPr>
        <p:txBody>
          <a:bodyPr vert="horz" lIns="91440" tIns="45720" rIns="91440" bIns="45720" rtlCol="0" anchor="ctr"/>
          <a:lstStyle>
            <a:lvl1pPr algn="r">
              <a:defRPr sz="1200">
                <a:solidFill>
                  <a:schemeClr val="tx1">
                    <a:tint val="75000"/>
                  </a:schemeClr>
                </a:solidFill>
              </a:defRPr>
            </a:lvl1pPr>
          </a:lstStyle>
          <a:p>
            <a:fld id="{A4AE3FDD-9F0C-49DE-BB9B-575F440D3001}"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bgsit.ac.i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25.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7.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6.jpeg"/></Relationships>
</file>

<file path=ppt/slides/_rels/slide2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9680" y="668369"/>
            <a:ext cx="6797040" cy="657480"/>
          </a:xfrm>
        </p:spPr>
        <p:txBody>
          <a:bodyPr>
            <a:normAutofit/>
          </a:bodyPr>
          <a:lstStyle/>
          <a:p>
            <a:r>
              <a:rPr lang="en-IN" sz="3600" b="1" dirty="0">
                <a:solidFill>
                  <a:schemeClr val="accent3">
                    <a:lumMod val="50000"/>
                  </a:schemeClr>
                </a:solidFill>
              </a:rPr>
              <a:t>BGS Institute of Technology</a:t>
            </a:r>
          </a:p>
        </p:txBody>
      </p:sp>
      <p:sp>
        <p:nvSpPr>
          <p:cNvPr id="3" name="Subtitle 2"/>
          <p:cNvSpPr>
            <a:spLocks noGrp="1"/>
          </p:cNvSpPr>
          <p:nvPr>
            <p:ph type="subTitle" idx="1"/>
          </p:nvPr>
        </p:nvSpPr>
        <p:spPr>
          <a:xfrm>
            <a:off x="1367376" y="1320741"/>
            <a:ext cx="6553042" cy="419146"/>
          </a:xfrm>
        </p:spPr>
        <p:txBody>
          <a:bodyPr>
            <a:normAutofit/>
          </a:bodyPr>
          <a:lstStyle/>
          <a:p>
            <a:r>
              <a:rPr lang="en-IN" sz="1800" b="1" dirty="0">
                <a:solidFill>
                  <a:schemeClr val="accent5">
                    <a:lumMod val="50000"/>
                  </a:schemeClr>
                </a:solidFill>
                <a:latin typeface="+mn-lt"/>
              </a:rPr>
              <a:t>BG Nagara – 571448, Nagamangala Taluk, Mandya District</a:t>
            </a:r>
          </a:p>
        </p:txBody>
      </p:sp>
      <p:sp>
        <p:nvSpPr>
          <p:cNvPr id="14" name="Date Placeholder 13"/>
          <p:cNvSpPr>
            <a:spLocks noGrp="1"/>
          </p:cNvSpPr>
          <p:nvPr>
            <p:ph type="dt" sz="half" idx="10"/>
          </p:nvPr>
        </p:nvSpPr>
        <p:spPr/>
        <p:txBody>
          <a:bodyPr/>
          <a:lstStyle/>
          <a:p>
            <a:fld id="{B97B5FAA-8125-4BE8-943A-67D69C16527A}" type="datetime3">
              <a:rPr lang="en-US" sz="1400" smtClean="0">
                <a:solidFill>
                  <a:srgbClr val="FF0000"/>
                </a:solidFill>
              </a:rPr>
              <a:pPr/>
              <a:t>20 September 2021</a:t>
            </a:fld>
            <a:endParaRPr lang="en-IN" dirty="0">
              <a:solidFill>
                <a:srgbClr val="FF0000"/>
              </a:solidFill>
            </a:endParaRPr>
          </a:p>
        </p:txBody>
      </p:sp>
      <p:sp>
        <p:nvSpPr>
          <p:cNvPr id="9" name="Footer Placeholder 8"/>
          <p:cNvSpPr>
            <a:spLocks noGrp="1"/>
          </p:cNvSpPr>
          <p:nvPr>
            <p:ph type="ftr" sz="quarter" idx="11"/>
          </p:nvPr>
        </p:nvSpPr>
        <p:spPr/>
        <p:txBody>
          <a:bodyPr/>
          <a:lstStyle/>
          <a:p>
            <a:r>
              <a:rPr lang="en-IN" sz="1400" dirty="0" smtClean="0">
                <a:solidFill>
                  <a:srgbClr val="FF0000"/>
                </a:solidFill>
              </a:rPr>
              <a:t>MED BGSIT</a:t>
            </a:r>
            <a:endParaRPr lang="en-IN" sz="1400" dirty="0">
              <a:solidFill>
                <a:srgbClr val="FF0000"/>
              </a:solidFill>
            </a:endParaRPr>
          </a:p>
        </p:txBody>
      </p:sp>
      <p:sp>
        <p:nvSpPr>
          <p:cNvPr id="8" name="Slide Number Placeholder 7"/>
          <p:cNvSpPr>
            <a:spLocks noGrp="1"/>
          </p:cNvSpPr>
          <p:nvPr>
            <p:ph type="sldNum" sz="quarter" idx="12"/>
          </p:nvPr>
        </p:nvSpPr>
        <p:spPr/>
        <p:txBody>
          <a:bodyPr/>
          <a:lstStyle/>
          <a:p>
            <a:fld id="{AD32FF36-0650-4599-8591-CB91F0F77817}" type="slidenum">
              <a:rPr lang="en-IN" sz="1400" smtClean="0">
                <a:solidFill>
                  <a:srgbClr val="FF0000"/>
                </a:solidFill>
              </a:rPr>
              <a:pPr/>
              <a:t>1</a:t>
            </a:fld>
            <a:endParaRPr lang="en-IN" sz="1400" dirty="0">
              <a:solidFill>
                <a:srgbClr val="FF0000"/>
              </a:solidFill>
            </a:endParaRPr>
          </a:p>
        </p:txBody>
      </p:sp>
      <p:sp>
        <p:nvSpPr>
          <p:cNvPr id="4" name="TextBox 3"/>
          <p:cNvSpPr txBox="1"/>
          <p:nvPr/>
        </p:nvSpPr>
        <p:spPr>
          <a:xfrm>
            <a:off x="3501213" y="101580"/>
            <a:ext cx="2170787" cy="307777"/>
          </a:xfrm>
          <a:prstGeom prst="rect">
            <a:avLst/>
          </a:prstGeom>
          <a:noFill/>
        </p:spPr>
        <p:txBody>
          <a:bodyPr wrap="none" rtlCol="0">
            <a:spAutoFit/>
          </a:bodyPr>
          <a:lstStyle/>
          <a:p>
            <a:r>
              <a:rPr lang="en-IN" sz="1400" b="1" dirty="0">
                <a:solidFill>
                  <a:srgbClr val="FF9966"/>
                </a:solidFill>
              </a:rPr>
              <a:t>|| Jai Sri Gurudev||</a:t>
            </a:r>
          </a:p>
        </p:txBody>
      </p:sp>
      <p:pic>
        <p:nvPicPr>
          <p:cNvPr id="1031" name="Picture 7" descr="C:\Users\Lenovo\Desktop\vtul-291x300.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341" y="1642270"/>
            <a:ext cx="1304530" cy="125787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247294" y="1961056"/>
            <a:ext cx="6929745" cy="461665"/>
          </a:xfrm>
          <a:prstGeom prst="rect">
            <a:avLst/>
          </a:prstGeom>
          <a:noFill/>
        </p:spPr>
        <p:txBody>
          <a:bodyPr wrap="square" rtlCol="0">
            <a:spAutoFit/>
          </a:bodyPr>
          <a:lstStyle/>
          <a:p>
            <a:pPr algn="ctr"/>
            <a:r>
              <a:rPr lang="en-IN" sz="2400" b="1" dirty="0">
                <a:solidFill>
                  <a:srgbClr val="C00000"/>
                </a:solidFill>
              </a:rPr>
              <a:t>Department of </a:t>
            </a:r>
            <a:r>
              <a:rPr lang="en-IN" sz="2400" b="1" dirty="0" smtClean="0">
                <a:solidFill>
                  <a:srgbClr val="C00000"/>
                </a:solidFill>
              </a:rPr>
              <a:t>Mechanical Engineering</a:t>
            </a:r>
            <a:endParaRPr lang="en-IN" sz="2400" b="1" dirty="0">
              <a:solidFill>
                <a:srgbClr val="C00000"/>
              </a:solidFill>
            </a:endParaRPr>
          </a:p>
        </p:txBody>
      </p:sp>
      <p:pic>
        <p:nvPicPr>
          <p:cNvPr id="1034" name="Picture 10" descr="C:\Users\Lenovo\Desktop\Desktop 05-12-2020\Entreprenurship_Programme\Building phot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694" y="3233588"/>
            <a:ext cx="9435182" cy="312149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104794" y="1733823"/>
            <a:ext cx="1256694" cy="11450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107787" y="32965"/>
            <a:ext cx="1102366" cy="128777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46763" y="169065"/>
            <a:ext cx="1280882" cy="1312831"/>
          </a:xfrm>
          <a:prstGeom prst="rect">
            <a:avLst/>
          </a:prstGeom>
        </p:spPr>
      </p:pic>
      <p:sp>
        <p:nvSpPr>
          <p:cNvPr id="16" name="Rectangle 15"/>
          <p:cNvSpPr/>
          <p:nvPr/>
        </p:nvSpPr>
        <p:spPr>
          <a:xfrm>
            <a:off x="1524000" y="2430780"/>
            <a:ext cx="6537960" cy="923330"/>
          </a:xfrm>
          <a:prstGeom prst="rect">
            <a:avLst/>
          </a:prstGeom>
        </p:spPr>
        <p:txBody>
          <a:bodyPr wrap="square">
            <a:spAutoFit/>
          </a:bodyPr>
          <a:lstStyle/>
          <a:p>
            <a:pPr algn="ctr"/>
            <a:r>
              <a:rPr lang="en-US" altLang="en-US" b="1" dirty="0" smtClean="0">
                <a:solidFill>
                  <a:srgbClr val="002060"/>
                </a:solidFill>
              </a:rPr>
              <a:t>Hearty Welcome</a:t>
            </a:r>
          </a:p>
          <a:p>
            <a:pPr algn="ctr"/>
            <a:r>
              <a:rPr lang="en-US" altLang="en-US" b="1" dirty="0" smtClean="0">
                <a:solidFill>
                  <a:srgbClr val="002060"/>
                </a:solidFill>
              </a:rPr>
              <a:t>to</a:t>
            </a:r>
          </a:p>
          <a:p>
            <a:pPr algn="ctr"/>
            <a:r>
              <a:rPr lang="en-US" altLang="en-US" b="1" dirty="0" smtClean="0">
                <a:solidFill>
                  <a:srgbClr val="002060"/>
                </a:solidFill>
              </a:rPr>
              <a:t>  NBA Committee Members</a:t>
            </a:r>
            <a:endParaRPr lang="en-US" dirty="0"/>
          </a:p>
        </p:txBody>
      </p:sp>
    </p:spTree>
    <p:extLst>
      <p:ext uri="{BB962C8B-B14F-4D97-AF65-F5344CB8AC3E}">
        <p14:creationId xmlns:p14="http://schemas.microsoft.com/office/powerpoint/2010/main" xmlns="" val="509193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22141" y="0"/>
            <a:ext cx="8562191" cy="431321"/>
          </a:xfrm>
        </p:spPr>
        <p:txBody>
          <a:bodyPr>
            <a:normAutofit fontScale="90000"/>
          </a:bodyPr>
          <a:lstStyle/>
          <a:p>
            <a:r>
              <a:rPr lang="en-IN" sz="3200" b="1" dirty="0" smtClean="0">
                <a:solidFill>
                  <a:srgbClr val="800000"/>
                </a:solidFill>
              </a:rPr>
              <a:t>Criteria-1 Department PEO’s and  PSO’s </a:t>
            </a:r>
            <a:endParaRPr lang="en-IN" sz="3200" b="1" dirty="0">
              <a:solidFill>
                <a:srgbClr val="800000"/>
              </a:solidFill>
            </a:endParaRPr>
          </a:p>
        </p:txBody>
      </p:sp>
      <p:sp>
        <p:nvSpPr>
          <p:cNvPr id="10" name="Date Placeholder 9"/>
          <p:cNvSpPr>
            <a:spLocks noGrp="1"/>
          </p:cNvSpPr>
          <p:nvPr>
            <p:ph type="dt" sz="half" idx="10"/>
          </p:nvPr>
        </p:nvSpPr>
        <p:spPr/>
        <p:txBody>
          <a:bodyPr/>
          <a:lstStyle/>
          <a:p>
            <a:fld id="{B94F6CBE-2887-4260-BC12-11540E0CC6D0}"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10</a:t>
            </a:fld>
            <a:endParaRPr lang="en-IN" b="1" dirty="0">
              <a:solidFill>
                <a:srgbClr val="FF0000"/>
              </a:solidFill>
            </a:endParaRPr>
          </a:p>
        </p:txBody>
      </p:sp>
      <p:sp>
        <p:nvSpPr>
          <p:cNvPr id="15" name="TextBox 14"/>
          <p:cNvSpPr txBox="1"/>
          <p:nvPr/>
        </p:nvSpPr>
        <p:spPr>
          <a:xfrm>
            <a:off x="190180" y="649539"/>
            <a:ext cx="8770362" cy="2031325"/>
          </a:xfrm>
          <a:prstGeom prst="rect">
            <a:avLst/>
          </a:prstGeom>
          <a:solidFill>
            <a:schemeClr val="accent5">
              <a:lumMod val="20000"/>
              <a:lumOff val="80000"/>
            </a:schemeClr>
          </a:solidFill>
          <a:ln/>
          <a:effectLst>
            <a:glow rad="101600">
              <a:schemeClr val="accent3">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smtClean="0">
                <a:solidFill>
                  <a:srgbClr val="C00000"/>
                </a:solidFill>
              </a:rPr>
              <a:t>PROGRAMME EDUCATIONAL OBJECTIVES (PEOs):</a:t>
            </a:r>
            <a:endParaRPr lang="en-US" b="1" dirty="0" smtClean="0">
              <a:solidFill>
                <a:srgbClr val="000000"/>
              </a:solidFill>
              <a:latin typeface="Times New Roman"/>
              <a:ea typeface="Times New Roman"/>
            </a:endParaRPr>
          </a:p>
          <a:p>
            <a:pPr>
              <a:lnSpc>
                <a:spcPct val="100000"/>
              </a:lnSpc>
            </a:pPr>
            <a:r>
              <a:rPr lang="en-US" b="1" dirty="0" smtClean="0">
                <a:solidFill>
                  <a:srgbClr val="000000"/>
                </a:solidFill>
                <a:latin typeface="Times New Roman"/>
                <a:ea typeface="Times New Roman"/>
              </a:rPr>
              <a:t>PEO 1:</a:t>
            </a:r>
            <a:r>
              <a:rPr lang="en-US" dirty="0" smtClean="0">
                <a:solidFill>
                  <a:srgbClr val="000000"/>
                </a:solidFill>
                <a:latin typeface="Times New Roman"/>
                <a:ea typeface="Times New Roman"/>
              </a:rPr>
              <a:t>Graduates will be pursuing successful career &amp; higher education. </a:t>
            </a:r>
          </a:p>
          <a:p>
            <a:pPr>
              <a:lnSpc>
                <a:spcPct val="100000"/>
              </a:lnSpc>
            </a:pPr>
            <a:r>
              <a:rPr lang="en-US" b="1" dirty="0" smtClean="0">
                <a:solidFill>
                  <a:srgbClr val="000000"/>
                </a:solidFill>
                <a:latin typeface="Times New Roman"/>
                <a:ea typeface="Times New Roman"/>
              </a:rPr>
              <a:t>PEO 2:</a:t>
            </a:r>
            <a:r>
              <a:rPr lang="en-US" dirty="0" smtClean="0">
                <a:solidFill>
                  <a:srgbClr val="000000"/>
                </a:solidFill>
                <a:latin typeface="Times New Roman"/>
                <a:ea typeface="Times New Roman"/>
              </a:rPr>
              <a:t>Graduates will be able to Design, Analyze, Fabricate &amp; Manage Applications of Mechanical Engineering.</a:t>
            </a:r>
          </a:p>
          <a:p>
            <a:pPr>
              <a:lnSpc>
                <a:spcPct val="100000"/>
              </a:lnSpc>
            </a:pPr>
            <a:r>
              <a:rPr lang="en-US" b="1" dirty="0" smtClean="0">
                <a:solidFill>
                  <a:srgbClr val="000000"/>
                </a:solidFill>
                <a:latin typeface="Times New Roman"/>
                <a:ea typeface="Times New Roman"/>
              </a:rPr>
              <a:t>PEO 3: </a:t>
            </a:r>
            <a:r>
              <a:rPr lang="en-US" dirty="0" smtClean="0">
                <a:solidFill>
                  <a:srgbClr val="000000"/>
                </a:solidFill>
                <a:latin typeface="Times New Roman"/>
                <a:ea typeface="Times New Roman"/>
              </a:rPr>
              <a:t>Graduates will display professional ethics to work in a team &amp; lead the team by effectively communicating the ideas.</a:t>
            </a:r>
            <a:r>
              <a:rPr lang="en-US" b="1" dirty="0" smtClean="0">
                <a:solidFill>
                  <a:srgbClr val="000000"/>
                </a:solidFill>
                <a:latin typeface="Times New Roman"/>
                <a:ea typeface="Times New Roman"/>
              </a:rPr>
              <a:t> </a:t>
            </a:r>
          </a:p>
          <a:p>
            <a:pPr>
              <a:lnSpc>
                <a:spcPct val="100000"/>
              </a:lnSpc>
            </a:pPr>
            <a:r>
              <a:rPr lang="en-US" b="1" dirty="0" smtClean="0">
                <a:solidFill>
                  <a:srgbClr val="000000"/>
                </a:solidFill>
                <a:latin typeface="Times New Roman"/>
                <a:ea typeface="Times New Roman"/>
              </a:rPr>
              <a:t>PEO 4:</a:t>
            </a:r>
            <a:r>
              <a:rPr lang="en-US" dirty="0" smtClean="0">
                <a:solidFill>
                  <a:srgbClr val="000000"/>
                </a:solidFill>
                <a:latin typeface="Times New Roman"/>
                <a:ea typeface="Times New Roman"/>
              </a:rPr>
              <a:t>Graduates will practice lifelong learning.</a:t>
            </a:r>
            <a:endParaRPr lang="en-US" dirty="0" smtClean="0"/>
          </a:p>
        </p:txBody>
      </p:sp>
      <p:sp>
        <p:nvSpPr>
          <p:cNvPr id="16" name="TextBox 15"/>
          <p:cNvSpPr txBox="1"/>
          <p:nvPr/>
        </p:nvSpPr>
        <p:spPr>
          <a:xfrm>
            <a:off x="221237" y="2978319"/>
            <a:ext cx="8770362" cy="1631216"/>
          </a:xfrm>
          <a:prstGeom prst="rect">
            <a:avLst/>
          </a:prstGeom>
          <a:solidFill>
            <a:srgbClr val="F8FFE5"/>
          </a:solidFill>
          <a:ln/>
          <a:effectLst>
            <a:glow rad="101600">
              <a:schemeClr val="accent5">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00000"/>
              </a:lnSpc>
              <a:spcBef>
                <a:spcPts val="0"/>
              </a:spcBef>
              <a:defRPr/>
            </a:pPr>
            <a:r>
              <a:rPr lang="en-US" sz="2000" b="1" dirty="0" smtClean="0">
                <a:solidFill>
                  <a:srgbClr val="C00000"/>
                </a:solidFill>
              </a:rPr>
              <a:t>PROGRAMME SPECIFIC OUTCOMES (PSOs):</a:t>
            </a:r>
          </a:p>
          <a:p>
            <a:pPr>
              <a:lnSpc>
                <a:spcPct val="100000"/>
              </a:lnSpc>
            </a:pPr>
            <a:r>
              <a:rPr lang="en-US" sz="2000" b="1" dirty="0" smtClean="0">
                <a:solidFill>
                  <a:srgbClr val="000000"/>
                </a:solidFill>
                <a:latin typeface="Times New Roman"/>
                <a:ea typeface="Times New Roman"/>
              </a:rPr>
              <a:t>PSO1: </a:t>
            </a:r>
            <a:r>
              <a:rPr lang="en-US" sz="2000" dirty="0" smtClean="0">
                <a:solidFill>
                  <a:srgbClr val="000000"/>
                </a:solidFill>
                <a:latin typeface="Times New Roman"/>
                <a:ea typeface="Times New Roman"/>
              </a:rPr>
              <a:t>Ability to acquire competencies in Designing, Analyzing and Evaluating the Mechanical Components</a:t>
            </a:r>
          </a:p>
          <a:p>
            <a:pPr>
              <a:lnSpc>
                <a:spcPct val="100000"/>
              </a:lnSpc>
            </a:pPr>
            <a:r>
              <a:rPr lang="en-US" sz="2000" b="1" dirty="0" smtClean="0">
                <a:solidFill>
                  <a:srgbClr val="000000"/>
                </a:solidFill>
                <a:latin typeface="Times New Roman"/>
                <a:ea typeface="Times New Roman"/>
              </a:rPr>
              <a:t>PSO2: </a:t>
            </a:r>
            <a:r>
              <a:rPr lang="en-US" sz="2000" dirty="0" smtClean="0">
                <a:solidFill>
                  <a:srgbClr val="000000"/>
                </a:solidFill>
                <a:latin typeface="Times New Roman"/>
                <a:ea typeface="Times New Roman"/>
              </a:rPr>
              <a:t>Ability to work professionally by applying Manufacturing and Management practices.</a:t>
            </a:r>
          </a:p>
        </p:txBody>
      </p:sp>
    </p:spTree>
    <p:extLst>
      <p:ext uri="{BB962C8B-B14F-4D97-AF65-F5344CB8AC3E}">
        <p14:creationId xmlns:p14="http://schemas.microsoft.com/office/powerpoint/2010/main" xmlns="" val="3278586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167640" y="144780"/>
            <a:ext cx="9090659" cy="54102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IN" sz="2000" b="1" dirty="0">
                <a:solidFill>
                  <a:srgbClr val="C00000"/>
                </a:solidFill>
                <a:latin typeface="Lucida Sans" panose="020B0602030504020204" pitchFamily="34" charset="0"/>
                <a:cs typeface="Andalus" panose="02020603050405020304" pitchFamily="18" charset="-78"/>
              </a:rPr>
              <a:t>Criteria-1</a:t>
            </a:r>
            <a:r>
              <a:rPr lang="en-IN" sz="2000" b="1" dirty="0">
                <a:solidFill>
                  <a:srgbClr val="800000"/>
                </a:solidFill>
              </a:rPr>
              <a:t> </a:t>
            </a:r>
            <a:r>
              <a:rPr lang="en-US" sz="2000" b="1" dirty="0" smtClean="0">
                <a:solidFill>
                  <a:srgbClr val="C00000"/>
                </a:solidFill>
                <a:latin typeface="Lucida Sans" panose="020B0602030504020204" pitchFamily="34" charset="0"/>
                <a:cs typeface="Andalus" panose="02020603050405020304" pitchFamily="18" charset="-78"/>
              </a:rPr>
              <a:t>Vision, Mission and PEO’s Publishing and Dissemination</a:t>
            </a:r>
          </a:p>
        </p:txBody>
      </p:sp>
      <p:sp>
        <p:nvSpPr>
          <p:cNvPr id="30" name="Date Placeholder 29"/>
          <p:cNvSpPr>
            <a:spLocks noGrp="1"/>
          </p:cNvSpPr>
          <p:nvPr>
            <p:ph type="dt" sz="half" idx="10"/>
          </p:nvPr>
        </p:nvSpPr>
        <p:spPr/>
        <p:txBody>
          <a:bodyPr/>
          <a:lstStyle/>
          <a:p>
            <a:fld id="{B737776C-95AC-4E60-B70E-3BDA01736311}" type="datetime3">
              <a:rPr lang="en-US" b="1" smtClean="0">
                <a:solidFill>
                  <a:srgbClr val="FF0000"/>
                </a:solidFill>
              </a:rPr>
              <a:pPr/>
              <a:t>20 September 2021</a:t>
            </a:fld>
            <a:endParaRPr lang="en-IN" b="1" dirty="0">
              <a:solidFill>
                <a:srgbClr val="FF0000"/>
              </a:solidFill>
            </a:endParaRPr>
          </a:p>
        </p:txBody>
      </p:sp>
      <p:sp>
        <p:nvSpPr>
          <p:cNvPr id="32" name="Footer Placeholder 3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31" name="Slide Number Placeholder 30"/>
          <p:cNvSpPr>
            <a:spLocks noGrp="1"/>
          </p:cNvSpPr>
          <p:nvPr>
            <p:ph type="sldNum" sz="quarter" idx="12"/>
          </p:nvPr>
        </p:nvSpPr>
        <p:spPr/>
        <p:txBody>
          <a:bodyPr/>
          <a:lstStyle/>
          <a:p>
            <a:fld id="{A4AE3FDD-9F0C-49DE-BB9B-575F440D3001}" type="slidenum">
              <a:rPr lang="en-IN" b="1" smtClean="0">
                <a:solidFill>
                  <a:srgbClr val="FF0000"/>
                </a:solidFill>
              </a:rPr>
              <a:pPr/>
              <a:t>11</a:t>
            </a:fld>
            <a:endParaRPr lang="en-IN" b="1" dirty="0">
              <a:solidFill>
                <a:srgbClr val="FF0000"/>
              </a:solidFill>
            </a:endParaRPr>
          </a:p>
        </p:txBody>
      </p:sp>
      <p:graphicFrame>
        <p:nvGraphicFramePr>
          <p:cNvPr id="35" name="Table 34"/>
          <p:cNvGraphicFramePr>
            <a:graphicFrameLocks noGrp="1"/>
          </p:cNvGraphicFramePr>
          <p:nvPr/>
        </p:nvGraphicFramePr>
        <p:xfrm>
          <a:off x="310551" y="552091"/>
          <a:ext cx="8830149" cy="5407091"/>
        </p:xfrm>
        <a:graphic>
          <a:graphicData uri="http://schemas.openxmlformats.org/drawingml/2006/table">
            <a:tbl>
              <a:tblPr/>
              <a:tblGrid>
                <a:gridCol w="2535818">
                  <a:extLst>
                    <a:ext uri="{9D8B030D-6E8A-4147-A177-3AD203B41FA5}">
                      <a16:colId xmlns:a16="http://schemas.microsoft.com/office/drawing/2014/main" xmlns="" val="20000"/>
                    </a:ext>
                  </a:extLst>
                </a:gridCol>
                <a:gridCol w="3350633">
                  <a:extLst>
                    <a:ext uri="{9D8B030D-6E8A-4147-A177-3AD203B41FA5}">
                      <a16:colId xmlns:a16="http://schemas.microsoft.com/office/drawing/2014/main" xmlns="" val="20001"/>
                    </a:ext>
                  </a:extLst>
                </a:gridCol>
                <a:gridCol w="2943698">
                  <a:extLst>
                    <a:ext uri="{9D8B030D-6E8A-4147-A177-3AD203B41FA5}">
                      <a16:colId xmlns:a16="http://schemas.microsoft.com/office/drawing/2014/main" xmlns="" val="20002"/>
                    </a:ext>
                  </a:extLst>
                </a:gridCol>
              </a:tblGrid>
              <a:tr h="371435">
                <a:tc>
                  <a:txBody>
                    <a:bodyPr/>
                    <a:lstStyle/>
                    <a:p>
                      <a:pPr marL="420370" algn="ctr">
                        <a:lnSpc>
                          <a:spcPct val="115000"/>
                        </a:lnSpc>
                        <a:spcBef>
                          <a:spcPts val="470"/>
                        </a:spcBef>
                        <a:spcAft>
                          <a:spcPts val="0"/>
                        </a:spcAft>
                      </a:pPr>
                      <a:r>
                        <a:rPr lang="en-US" sz="1600" b="1" kern="1200" dirty="0" smtClean="0">
                          <a:solidFill>
                            <a:srgbClr val="000000"/>
                          </a:solidFill>
                          <a:latin typeface="Times New Roman"/>
                          <a:ea typeface="Times New Roman"/>
                          <a:cs typeface="+mn-cs"/>
                        </a:rPr>
                        <a:t>Stakeholders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marL="725805" algn="ctr">
                        <a:lnSpc>
                          <a:spcPct val="115000"/>
                        </a:lnSpc>
                        <a:spcBef>
                          <a:spcPts val="470"/>
                        </a:spcBef>
                        <a:spcAft>
                          <a:spcPts val="0"/>
                        </a:spcAft>
                      </a:pPr>
                      <a:r>
                        <a:rPr lang="en-US" sz="1600" b="1" kern="1200" dirty="0" smtClean="0">
                          <a:solidFill>
                            <a:srgbClr val="000000"/>
                          </a:solidFill>
                          <a:latin typeface="Times New Roman"/>
                          <a:ea typeface="Times New Roman"/>
                          <a:cs typeface="+mn-cs"/>
                        </a:rPr>
                        <a:t>Published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marL="247015" algn="ctr">
                        <a:lnSpc>
                          <a:spcPct val="115000"/>
                        </a:lnSpc>
                        <a:spcBef>
                          <a:spcPts val="470"/>
                        </a:spcBef>
                        <a:spcAft>
                          <a:spcPts val="0"/>
                        </a:spcAft>
                      </a:pPr>
                      <a:r>
                        <a:rPr lang="en-US" sz="1600" b="1" kern="1200" dirty="0" smtClean="0">
                          <a:solidFill>
                            <a:srgbClr val="000000"/>
                          </a:solidFill>
                          <a:latin typeface="Times New Roman"/>
                          <a:ea typeface="Times New Roman"/>
                          <a:cs typeface="+mn-cs"/>
                        </a:rPr>
                        <a:t>Dissemination Method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extLst>
                  <a:ext uri="{0D108BD9-81ED-4DB2-BD59-A6C34878D82A}">
                    <a16:rowId xmlns:a16="http://schemas.microsoft.com/office/drawing/2014/main" xmlns="" val="10000"/>
                  </a:ext>
                </a:extLst>
              </a:tr>
              <a:tr h="3601767">
                <a:tc>
                  <a:txBody>
                    <a:bodyPr/>
                    <a:lstStyle/>
                    <a:p>
                      <a:pPr>
                        <a:lnSpc>
                          <a:spcPct val="115000"/>
                        </a:lnSpc>
                        <a:spcAft>
                          <a:spcPts val="0"/>
                        </a:spcAft>
                      </a:pPr>
                      <a:endParaRPr lang="en-US" sz="1600" b="1" kern="1200" dirty="0" smtClean="0">
                        <a:solidFill>
                          <a:srgbClr val="000000"/>
                        </a:solidFill>
                        <a:latin typeface="Times New Roman"/>
                        <a:ea typeface="Times New Roman"/>
                        <a:cs typeface="+mn-cs"/>
                      </a:endParaRPr>
                    </a:p>
                    <a:p>
                      <a:pPr marL="95250" indent="-20320">
                        <a:lnSpc>
                          <a:spcPct val="113000"/>
                        </a:lnSpc>
                        <a:spcBef>
                          <a:spcPts val="1085"/>
                        </a:spcBef>
                        <a:spcAft>
                          <a:spcPts val="0"/>
                        </a:spcAft>
                      </a:pPr>
                      <a:r>
                        <a:rPr lang="en-US" sz="1600" b="1" kern="1200" dirty="0" smtClean="0">
                          <a:solidFill>
                            <a:srgbClr val="0070C0"/>
                          </a:solidFill>
                          <a:latin typeface="Times New Roman"/>
                          <a:ea typeface="Times New Roman"/>
                          <a:cs typeface="+mn-cs"/>
                        </a:rPr>
                        <a:t>Internal Stakeholder (Management, Principal, HOD, Faculty, Students and Non-Teaching Staff)</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0100" lvl="1" indent="-342900">
                        <a:lnSpc>
                          <a:spcPct val="100000"/>
                        </a:lnSpc>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Institute Website </a:t>
                      </a:r>
                      <a:r>
                        <a:rPr lang="en-US" sz="1600" b="1" kern="1200" dirty="0" smtClean="0">
                          <a:solidFill>
                            <a:srgbClr val="000000"/>
                          </a:solidFill>
                          <a:latin typeface="Times New Roman"/>
                          <a:ea typeface="Times New Roman"/>
                          <a:cs typeface="+mn-cs"/>
                          <a:hlinkClick r:id="rId2"/>
                        </a:rPr>
                        <a:t>www.bgsit.ac.in</a:t>
                      </a:r>
                      <a:endParaRPr lang="en-US" sz="1600" b="1" kern="1200" dirty="0" smtClean="0">
                        <a:solidFill>
                          <a:srgbClr val="000000"/>
                        </a:solidFill>
                        <a:latin typeface="Times New Roman"/>
                        <a:ea typeface="Times New Roman"/>
                        <a:cs typeface="+mn-cs"/>
                      </a:endParaRPr>
                    </a:p>
                    <a:p>
                      <a:pPr marL="800100" lvl="1" indent="-342900">
                        <a:lnSpc>
                          <a:spcPct val="100000"/>
                        </a:lnSpc>
                        <a:spcBef>
                          <a:spcPts val="695"/>
                        </a:spcBef>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Department news Letter</a:t>
                      </a:r>
                    </a:p>
                    <a:p>
                      <a:pPr marL="800100" lvl="1" indent="-342900">
                        <a:lnSpc>
                          <a:spcPct val="100000"/>
                        </a:lnSpc>
                        <a:spcBef>
                          <a:spcPts val="690"/>
                        </a:spcBef>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Department Notice boards</a:t>
                      </a:r>
                    </a:p>
                    <a:p>
                      <a:pPr marL="800100" lvl="1" indent="-342900">
                        <a:lnSpc>
                          <a:spcPct val="100000"/>
                        </a:lnSpc>
                        <a:spcBef>
                          <a:spcPts val="695"/>
                        </a:spcBef>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Classrooms</a:t>
                      </a:r>
                    </a:p>
                    <a:p>
                      <a:pPr marL="800100" lvl="1" indent="-342900">
                        <a:lnSpc>
                          <a:spcPct val="100000"/>
                        </a:lnSpc>
                        <a:spcBef>
                          <a:spcPts val="690"/>
                        </a:spcBef>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Department Laboratories</a:t>
                      </a:r>
                    </a:p>
                    <a:p>
                      <a:pPr marL="800100" lvl="1" indent="-342900">
                        <a:lnSpc>
                          <a:spcPct val="100000"/>
                        </a:lnSpc>
                        <a:spcBef>
                          <a:spcPts val="695"/>
                        </a:spcBef>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Department Library</a:t>
                      </a:r>
                    </a:p>
                    <a:p>
                      <a:pPr marL="800100" lvl="1" indent="-342900">
                        <a:lnSpc>
                          <a:spcPct val="100000"/>
                        </a:lnSpc>
                        <a:spcBef>
                          <a:spcPts val="690"/>
                        </a:spcBef>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HOD Chamber</a:t>
                      </a:r>
                    </a:p>
                    <a:p>
                      <a:pPr marL="800100" lvl="1" indent="-342900">
                        <a:lnSpc>
                          <a:spcPct val="100000"/>
                        </a:lnSpc>
                        <a:spcBef>
                          <a:spcPts val="690"/>
                        </a:spcBef>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Faculty Cabins</a:t>
                      </a:r>
                    </a:p>
                    <a:p>
                      <a:pPr marL="800100" lvl="1" indent="-342900">
                        <a:lnSpc>
                          <a:spcPct val="100000"/>
                        </a:lnSpc>
                        <a:spcBef>
                          <a:spcPts val="695"/>
                        </a:spcBef>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Lab Manuals</a:t>
                      </a:r>
                    </a:p>
                    <a:p>
                      <a:pPr marL="800100" lvl="1" indent="-342900">
                        <a:lnSpc>
                          <a:spcPct val="100000"/>
                        </a:lnSpc>
                        <a:spcBef>
                          <a:spcPts val="690"/>
                        </a:spcBef>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Seminar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0100" lvl="1" indent="-342900">
                        <a:lnSpc>
                          <a:spcPct val="100000"/>
                        </a:lnSpc>
                        <a:spcBef>
                          <a:spcPts val="1025"/>
                        </a:spcBef>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Orientation Programs</a:t>
                      </a:r>
                    </a:p>
                    <a:p>
                      <a:pPr marL="800100" lvl="1" indent="-342900">
                        <a:lnSpc>
                          <a:spcPct val="100000"/>
                        </a:lnSpc>
                        <a:spcBef>
                          <a:spcPts val="690"/>
                        </a:spcBef>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Department Meetings</a:t>
                      </a:r>
                    </a:p>
                    <a:p>
                      <a:pPr marL="800100" lvl="1" indent="-342900">
                        <a:lnSpc>
                          <a:spcPct val="100000"/>
                        </a:lnSpc>
                        <a:spcBef>
                          <a:spcPts val="615"/>
                        </a:spcBef>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Workshops</a:t>
                      </a:r>
                    </a:p>
                    <a:p>
                      <a:pPr marL="800100" lvl="1" indent="-342900">
                        <a:lnSpc>
                          <a:spcPct val="100000"/>
                        </a:lnSpc>
                        <a:spcBef>
                          <a:spcPts val="690"/>
                        </a:spcBef>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Seminars</a:t>
                      </a:r>
                    </a:p>
                    <a:p>
                      <a:pPr marL="800100" lvl="1" indent="-342900">
                        <a:lnSpc>
                          <a:spcPct val="100000"/>
                        </a:lnSpc>
                        <a:spcBef>
                          <a:spcPts val="690"/>
                        </a:spcBef>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Conferences</a:t>
                      </a:r>
                    </a:p>
                    <a:p>
                      <a:pPr marL="800100" marR="329565" lvl="1" indent="-342900">
                        <a:lnSpc>
                          <a:spcPct val="100000"/>
                        </a:lnSpc>
                        <a:spcBef>
                          <a:spcPts val="695"/>
                        </a:spcBef>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Faculty Development Programs</a:t>
                      </a:r>
                    </a:p>
                    <a:p>
                      <a:pPr marL="800100" lvl="1" indent="-342900">
                        <a:lnSpc>
                          <a:spcPct val="100000"/>
                        </a:lnSpc>
                        <a:spcBef>
                          <a:spcPts val="55"/>
                        </a:spcBef>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Training Programs</a:t>
                      </a:r>
                    </a:p>
                    <a:p>
                      <a:pPr marL="800100" lvl="1" indent="-342900">
                        <a:lnSpc>
                          <a:spcPct val="100000"/>
                        </a:lnSpc>
                        <a:spcBef>
                          <a:spcPts val="690"/>
                        </a:spcBef>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e – mail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433889">
                <a:tc>
                  <a:txBody>
                    <a:bodyPr/>
                    <a:lstStyle/>
                    <a:p>
                      <a:pPr marL="125730" marR="95250" indent="-15875" algn="l">
                        <a:lnSpc>
                          <a:spcPct val="111000"/>
                        </a:lnSpc>
                        <a:spcBef>
                          <a:spcPts val="1030"/>
                        </a:spcBef>
                        <a:spcAft>
                          <a:spcPts val="0"/>
                        </a:spcAft>
                      </a:pPr>
                      <a:r>
                        <a:rPr lang="en-US" sz="1600" b="1" kern="1200" dirty="0" smtClean="0">
                          <a:solidFill>
                            <a:srgbClr val="0070C0"/>
                          </a:solidFill>
                          <a:latin typeface="Times New Roman"/>
                          <a:ea typeface="Times New Roman"/>
                          <a:cs typeface="+mn-cs"/>
                        </a:rPr>
                        <a:t>External Stakeholder (Parents, Alumni, Employers, Professional Bodies, Industry)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0100" lvl="1" indent="-342900">
                        <a:lnSpc>
                          <a:spcPct val="100000"/>
                        </a:lnSpc>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Institute Website </a:t>
                      </a:r>
                      <a:r>
                        <a:rPr lang="en-US" sz="1600" b="1" kern="1200" dirty="0" smtClean="0">
                          <a:solidFill>
                            <a:srgbClr val="000000"/>
                          </a:solidFill>
                          <a:latin typeface="Times New Roman"/>
                          <a:ea typeface="Times New Roman"/>
                          <a:cs typeface="+mn-cs"/>
                          <a:hlinkClick r:id="rId2"/>
                        </a:rPr>
                        <a:t>www.bgsit.ac.in</a:t>
                      </a:r>
                      <a:endParaRPr lang="en-US" sz="1600" b="1" kern="1200" dirty="0" smtClean="0">
                        <a:solidFill>
                          <a:srgbClr val="000000"/>
                        </a:solidFill>
                        <a:latin typeface="Times New Roman"/>
                        <a:ea typeface="Times New Roman"/>
                        <a:cs typeface="+mn-cs"/>
                      </a:endParaRPr>
                    </a:p>
                    <a:p>
                      <a:pPr marL="800100" lvl="1" indent="-342900">
                        <a:lnSpc>
                          <a:spcPct val="100000"/>
                        </a:lnSpc>
                        <a:spcBef>
                          <a:spcPts val="700"/>
                        </a:spcBef>
                        <a:spcAft>
                          <a:spcPts val="0"/>
                        </a:spcAft>
                        <a:buSzPts val="1200"/>
                        <a:buFont typeface="Symbol"/>
                        <a:buChar char=""/>
                        <a:tabLst>
                          <a:tab pos="339090" algn="l"/>
                        </a:tabLst>
                      </a:pPr>
                      <a:r>
                        <a:rPr lang="en-US" sz="1600" b="1" kern="1200" dirty="0" smtClean="0">
                          <a:solidFill>
                            <a:srgbClr val="000000"/>
                          </a:solidFill>
                          <a:latin typeface="Times New Roman"/>
                          <a:ea typeface="Times New Roman"/>
                          <a:cs typeface="+mn-cs"/>
                        </a:rPr>
                        <a:t>Department News Letters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0100" lvl="1" indent="-342900">
                        <a:lnSpc>
                          <a:spcPct val="100000"/>
                        </a:lnSpc>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Parent-Teachers</a:t>
                      </a:r>
                    </a:p>
                    <a:p>
                      <a:pPr marL="805815" lvl="1">
                        <a:lnSpc>
                          <a:spcPct val="100000"/>
                        </a:lnSpc>
                        <a:spcBef>
                          <a:spcPts val="695"/>
                        </a:spcBef>
                        <a:spcAft>
                          <a:spcPts val="0"/>
                        </a:spcAft>
                      </a:pPr>
                      <a:r>
                        <a:rPr lang="en-US" sz="1600" b="1" kern="1200" dirty="0" smtClean="0">
                          <a:solidFill>
                            <a:srgbClr val="000000"/>
                          </a:solidFill>
                          <a:latin typeface="Times New Roman"/>
                          <a:ea typeface="Times New Roman"/>
                          <a:cs typeface="+mn-cs"/>
                        </a:rPr>
                        <a:t>Meetings</a:t>
                      </a:r>
                    </a:p>
                    <a:p>
                      <a:pPr marL="800100" lvl="1" indent="-342900">
                        <a:lnSpc>
                          <a:spcPct val="100000"/>
                        </a:lnSpc>
                        <a:spcBef>
                          <a:spcPts val="700"/>
                        </a:spcBef>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Alumni Interactions</a:t>
                      </a:r>
                    </a:p>
                    <a:p>
                      <a:pPr marL="800100" lvl="1" indent="-342900">
                        <a:lnSpc>
                          <a:spcPct val="100000"/>
                        </a:lnSpc>
                        <a:spcBef>
                          <a:spcPts val="690"/>
                        </a:spcBef>
                        <a:spcAft>
                          <a:spcPts val="0"/>
                        </a:spcAft>
                        <a:buSzPts val="1200"/>
                        <a:buFont typeface="Symbol"/>
                        <a:buChar char=""/>
                        <a:tabLst>
                          <a:tab pos="349250" algn="l"/>
                        </a:tabLst>
                      </a:pPr>
                      <a:r>
                        <a:rPr lang="en-US" sz="1600" b="1" kern="1200" dirty="0" smtClean="0">
                          <a:solidFill>
                            <a:srgbClr val="000000"/>
                          </a:solidFill>
                          <a:latin typeface="Times New Roman"/>
                          <a:ea typeface="Times New Roman"/>
                          <a:cs typeface="+mn-cs"/>
                        </a:rPr>
                        <a:t>e-mail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xmlns="" val="3305927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74258" y="256638"/>
            <a:ext cx="9287230" cy="54728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IN" sz="2400" b="1" dirty="0" smtClean="0">
                <a:solidFill>
                  <a:srgbClr val="800000"/>
                </a:solidFill>
              </a:rPr>
              <a:t>Criteria-2  Program </a:t>
            </a:r>
            <a:r>
              <a:rPr lang="en-IN" sz="2400" b="1" dirty="0">
                <a:solidFill>
                  <a:srgbClr val="800000"/>
                </a:solidFill>
              </a:rPr>
              <a:t>Curriculum &amp; Teaching Learning Process</a:t>
            </a:r>
          </a:p>
        </p:txBody>
      </p:sp>
      <p:sp>
        <p:nvSpPr>
          <p:cNvPr id="20" name="Date Placeholder 19"/>
          <p:cNvSpPr>
            <a:spLocks noGrp="1"/>
          </p:cNvSpPr>
          <p:nvPr>
            <p:ph type="dt" sz="half" idx="10"/>
          </p:nvPr>
        </p:nvSpPr>
        <p:spPr/>
        <p:txBody>
          <a:bodyPr/>
          <a:lstStyle/>
          <a:p>
            <a:fld id="{31C374D4-56A9-49FC-8266-113F89B664A1}" type="datetime3">
              <a:rPr lang="en-US" b="1" smtClean="0">
                <a:solidFill>
                  <a:srgbClr val="FF0000"/>
                </a:solidFill>
              </a:rPr>
              <a:pPr/>
              <a:t>20 September 2021</a:t>
            </a:fld>
            <a:endParaRPr lang="en-IN" b="1" dirty="0">
              <a:solidFill>
                <a:srgbClr val="FF0000"/>
              </a:solidFill>
            </a:endParaRPr>
          </a:p>
        </p:txBody>
      </p:sp>
      <p:sp>
        <p:nvSpPr>
          <p:cNvPr id="22" name="Footer Placeholder 2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21" name="Slide Number Placeholder 20"/>
          <p:cNvSpPr>
            <a:spLocks noGrp="1"/>
          </p:cNvSpPr>
          <p:nvPr>
            <p:ph type="sldNum" sz="quarter" idx="12"/>
          </p:nvPr>
        </p:nvSpPr>
        <p:spPr/>
        <p:txBody>
          <a:bodyPr/>
          <a:lstStyle/>
          <a:p>
            <a:fld id="{A4AE3FDD-9F0C-49DE-BB9B-575F440D3001}" type="slidenum">
              <a:rPr lang="en-IN" b="1" smtClean="0">
                <a:solidFill>
                  <a:srgbClr val="FF0000"/>
                </a:solidFill>
              </a:rPr>
              <a:pPr/>
              <a:t>12</a:t>
            </a:fld>
            <a:endParaRPr lang="en-IN" b="1" dirty="0">
              <a:solidFill>
                <a:srgbClr val="FF0000"/>
              </a:solidFill>
            </a:endParaRPr>
          </a:p>
        </p:txBody>
      </p:sp>
      <p:graphicFrame>
        <p:nvGraphicFramePr>
          <p:cNvPr id="23" name="object 14"/>
          <p:cNvGraphicFramePr>
            <a:graphicFrameLocks noGrp="1"/>
          </p:cNvGraphicFramePr>
          <p:nvPr>
            <p:extLst>
              <p:ext uri="{D42A27DB-BD31-4B8C-83A1-F6EECF244321}">
                <p14:modId xmlns:p14="http://schemas.microsoft.com/office/powerpoint/2010/main" xmlns="" val="2170758206"/>
              </p:ext>
            </p:extLst>
          </p:nvPr>
        </p:nvGraphicFramePr>
        <p:xfrm>
          <a:off x="277065" y="873066"/>
          <a:ext cx="8787435" cy="3397063"/>
        </p:xfrm>
        <a:graphic>
          <a:graphicData uri="http://schemas.openxmlformats.org/drawingml/2006/table">
            <a:tbl>
              <a:tblPr>
                <a:tableStyleId>{8799B23B-EC83-4686-B30A-512413B5E67A}</a:tableStyleId>
              </a:tblPr>
              <a:tblGrid>
                <a:gridCol w="2933934">
                  <a:extLst>
                    <a:ext uri="{9D8B030D-6E8A-4147-A177-3AD203B41FA5}">
                      <a16:colId xmlns:a16="http://schemas.microsoft.com/office/drawing/2014/main" xmlns="" val="20000"/>
                    </a:ext>
                  </a:extLst>
                </a:gridCol>
                <a:gridCol w="2254472">
                  <a:extLst>
                    <a:ext uri="{9D8B030D-6E8A-4147-A177-3AD203B41FA5}">
                      <a16:colId xmlns:a16="http://schemas.microsoft.com/office/drawing/2014/main" xmlns="" val="20001"/>
                    </a:ext>
                  </a:extLst>
                </a:gridCol>
                <a:gridCol w="3599029">
                  <a:extLst>
                    <a:ext uri="{9D8B030D-6E8A-4147-A177-3AD203B41FA5}">
                      <a16:colId xmlns:a16="http://schemas.microsoft.com/office/drawing/2014/main" xmlns="" val="20003"/>
                    </a:ext>
                  </a:extLst>
                </a:gridCol>
              </a:tblGrid>
              <a:tr h="354419">
                <a:tc>
                  <a:txBody>
                    <a:bodyPr/>
                    <a:lstStyle/>
                    <a:p>
                      <a:pPr marL="0" marR="0" lvl="0" indent="0" algn="ctr" defTabSz="914400" rtl="0" eaLnBrk="1" fontAlgn="base" latinLnBrk="0" hangingPunct="1">
                        <a:lnSpc>
                          <a:spcPct val="100000"/>
                        </a:lnSpc>
                        <a:spcBef>
                          <a:spcPts val="788"/>
                        </a:spcBef>
                        <a:spcAft>
                          <a:spcPct val="0"/>
                        </a:spcAft>
                        <a:buClrTx/>
                        <a:buSzTx/>
                        <a:buFontTx/>
                        <a:buNone/>
                        <a:tabLst/>
                      </a:pP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Scheme</a:t>
                      </a:r>
                    </a:p>
                  </a:txBody>
                  <a:tcPr marL="0" marR="0" marT="100076"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788"/>
                        </a:spcBef>
                        <a:spcAft>
                          <a:spcPct val="0"/>
                        </a:spcAft>
                        <a:buClrTx/>
                        <a:buSzTx/>
                        <a:buFontTx/>
                        <a:buNone/>
                        <a:tabLst/>
                      </a:pP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Year of Study</a:t>
                      </a:r>
                    </a:p>
                  </a:txBody>
                  <a:tcPr marL="0" marR="0" marT="100076" marB="0" horzOverflow="overflow">
                    <a:solidFill>
                      <a:schemeClr val="accent3">
                        <a:lumMod val="40000"/>
                        <a:lumOff val="60000"/>
                      </a:schemeClr>
                    </a:solidFill>
                  </a:tcPr>
                </a:tc>
                <a:tc>
                  <a:txBody>
                    <a:bodyPr/>
                    <a:lstStyle/>
                    <a:p>
                      <a:pPr marL="782638" marR="0" lvl="0" indent="0" algn="l" defTabSz="914400" rtl="0" eaLnBrk="1" fontAlgn="base" latinLnBrk="0" hangingPunct="1">
                        <a:lnSpc>
                          <a:spcPct val="100000"/>
                        </a:lnSpc>
                        <a:spcBef>
                          <a:spcPts val="788"/>
                        </a:spcBef>
                        <a:spcAft>
                          <a:spcPct val="0"/>
                        </a:spcAft>
                        <a:buClrTx/>
                        <a:buSzTx/>
                        <a:buFontTx/>
                        <a:buNone/>
                        <a:tabLst/>
                      </a:pP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Evaluation</a:t>
                      </a:r>
                    </a:p>
                  </a:txBody>
                  <a:tcPr marL="0" marR="0" marT="100076" marB="0" horzOverflow="overflow">
                    <a:solidFill>
                      <a:schemeClr val="accent3">
                        <a:lumMod val="40000"/>
                        <a:lumOff val="60000"/>
                      </a:schemeClr>
                    </a:solidFill>
                  </a:tcPr>
                </a:tc>
                <a:extLst>
                  <a:ext uri="{0D108BD9-81ED-4DB2-BD59-A6C34878D82A}">
                    <a16:rowId xmlns:a16="http://schemas.microsoft.com/office/drawing/2014/main" xmlns="" val="10000"/>
                  </a:ext>
                </a:extLst>
              </a:tr>
              <a:tr h="34443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kern="1200" cap="none" normalizeH="0" baseline="0" dirty="0" smtClean="0">
                          <a:ln>
                            <a:noFill/>
                          </a:ln>
                          <a:solidFill>
                            <a:schemeClr val="tx1"/>
                          </a:solidFill>
                          <a:effectLst/>
                          <a:latin typeface="Times New Roman" pitchFamily="18" charset="0"/>
                          <a:ea typeface="+mn-ea"/>
                          <a:cs typeface="Times New Roman" pitchFamily="18" charset="0"/>
                        </a:rPr>
                        <a:t>2010 Scheme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2013-17</a:t>
                      </a:r>
                    </a:p>
                  </a:txBody>
                  <a:tcPr marL="0" marR="0" marT="88673" marB="0" horzOverflow="overflow"/>
                </a:tc>
                <a:tc rowSpan="2">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u="none" strike="noStrike" kern="1200" cap="none" normalizeH="0" baseline="0" dirty="0" smtClean="0">
                          <a:ln>
                            <a:noFill/>
                          </a:ln>
                          <a:solidFill>
                            <a:schemeClr val="tx1"/>
                          </a:solidFill>
                          <a:effectLst/>
                          <a:latin typeface="Times New Roman" pitchFamily="18" charset="0"/>
                          <a:ea typeface="+mn-ea"/>
                          <a:cs typeface="Times New Roman" pitchFamily="18" charset="0"/>
                        </a:rPr>
                        <a:t>100  Marks (External</a:t>
                      </a: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 </a:t>
                      </a:r>
                      <a:endParaRPr kumimoji="0" lang="en-US" sz="2000" b="1" u="none" strike="noStrike" kern="1200" cap="none" normalizeH="0" baseline="0" dirty="0" smtClean="0">
                        <a:ln>
                          <a:noFill/>
                        </a:ln>
                        <a:solidFill>
                          <a:schemeClr val="tx1"/>
                        </a:solidFill>
                        <a:effectLst/>
                        <a:latin typeface="Times New Roman" pitchFamily="18" charset="0"/>
                        <a:ea typeface="+mn-ea"/>
                        <a:cs typeface="Times New Roman"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sz="2000" b="1" u="none" strike="noStrike" kern="1200" cap="none" normalizeH="0" baseline="0" dirty="0" smtClean="0">
                          <a:ln>
                            <a:noFill/>
                          </a:ln>
                          <a:solidFill>
                            <a:schemeClr val="tx1"/>
                          </a:solidFill>
                          <a:effectLst/>
                          <a:latin typeface="Times New Roman" pitchFamily="18" charset="0"/>
                          <a:ea typeface="+mn-ea"/>
                          <a:cs typeface="Times New Roman" pitchFamily="18" charset="0"/>
                        </a:rPr>
                        <a:t> 25 Marks  </a:t>
                      </a: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(Internal)</a:t>
                      </a:r>
                    </a:p>
                  </a:txBody>
                  <a:tcPr marL="0" marR="0" marT="0" marB="0" horzOverflow="overflow"/>
                </a:tc>
                <a:extLst>
                  <a:ext uri="{0D108BD9-81ED-4DB2-BD59-A6C34878D82A}">
                    <a16:rowId xmlns:a16="http://schemas.microsoft.com/office/drawing/2014/main" xmlns="" val="10002"/>
                  </a:ext>
                </a:extLst>
              </a:tr>
              <a:tr h="503035">
                <a:tc vMerge="1">
                  <a:txBody>
                    <a:bodyPr/>
                    <a:lstStyle/>
                    <a:p>
                      <a:endParaRPr lang="en-US"/>
                    </a:p>
                  </a:txBody>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2014-18</a:t>
                      </a:r>
                    </a:p>
                  </a:txBody>
                  <a:tcPr marL="0" marR="0" marT="88673" marB="0" horzOverflow="overflow"/>
                </a:tc>
                <a:tc vMerge="1">
                  <a:txBody>
                    <a:bodyPr/>
                    <a:lstStyle/>
                    <a:p>
                      <a:endParaRPr lang="en-US"/>
                    </a:p>
                  </a:txBody>
                  <a:tcPr/>
                </a:tc>
                <a:extLst>
                  <a:ext uri="{0D108BD9-81ED-4DB2-BD59-A6C34878D82A}">
                    <a16:rowId xmlns:a16="http://schemas.microsoft.com/office/drawing/2014/main" xmlns="" val="10003"/>
                  </a:ext>
                </a:extLst>
              </a:tr>
              <a:tr h="344437">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 Choice Based Credit                  System (CBCS)</a:t>
                      </a:r>
                    </a:p>
                  </a:txBody>
                  <a:tcPr marL="0" marR="0" marT="0" marB="0" anchor="ctr" horzOverflow="overflow"/>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defRPr/>
                      </a:pP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2015-19</a:t>
                      </a:r>
                    </a:p>
                  </a:txBody>
                  <a:tcPr marL="0" marR="0" marT="88673" marB="0" horzOverflow="overflow"/>
                </a:tc>
                <a:tc rowSpan="2">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u="none" strike="noStrike" kern="1200" cap="none" normalizeH="0" baseline="0" dirty="0" smtClean="0">
                          <a:ln>
                            <a:noFill/>
                          </a:ln>
                          <a:solidFill>
                            <a:schemeClr val="tx1"/>
                          </a:solidFill>
                          <a:effectLst/>
                          <a:latin typeface="Times New Roman" pitchFamily="18" charset="0"/>
                          <a:ea typeface="+mn-ea"/>
                          <a:cs typeface="Times New Roman" pitchFamily="18" charset="0"/>
                        </a:rPr>
                        <a:t>80 Marks (SEE)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u="none" strike="noStrike" kern="1200" cap="none" normalizeH="0" baseline="0" dirty="0" smtClean="0">
                          <a:ln>
                            <a:noFill/>
                          </a:ln>
                          <a:solidFill>
                            <a:schemeClr val="tx1"/>
                          </a:solidFill>
                          <a:effectLst/>
                          <a:latin typeface="Times New Roman" pitchFamily="18" charset="0"/>
                          <a:ea typeface="+mn-ea"/>
                          <a:cs typeface="Times New Roman" pitchFamily="18" charset="0"/>
                        </a:rPr>
                        <a:t> 20 Marks (CIE)</a:t>
                      </a:r>
                      <a:endPar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marL="0" marR="0" marT="5700" marB="0"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1302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accent6">
                            <a:lumMod val="75000"/>
                          </a:schemeClr>
                        </a:solidFill>
                        <a:effectLst/>
                        <a:latin typeface="Times New Roman" pitchFamily="18" charset="0"/>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defRPr/>
                      </a:pP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2016-20</a:t>
                      </a:r>
                    </a:p>
                  </a:txBody>
                  <a:tcPr marL="0" marR="0" marT="88673" marB="0" horzOverflow="overflow"/>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marL="0" marR="0" marT="5715" marB="0"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15768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accent6">
                            <a:lumMod val="75000"/>
                          </a:schemeClr>
                        </a:solidFill>
                        <a:effectLst/>
                        <a:latin typeface="Times New Roman" pitchFamily="18" charset="0"/>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defRPr/>
                      </a:pPr>
                      <a:r>
                        <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rPr>
                        <a:t>2017-21</a:t>
                      </a:r>
                    </a:p>
                  </a:txBody>
                  <a:tcPr marL="0" marR="0" marT="88673" marB="0" horzOverflow="overflow"/>
                </a:tc>
                <a:tc>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u="none" strike="noStrike" kern="1200" cap="none" normalizeH="0" baseline="0" dirty="0" smtClean="0">
                          <a:ln>
                            <a:noFill/>
                          </a:ln>
                          <a:solidFill>
                            <a:schemeClr val="tx1"/>
                          </a:solidFill>
                          <a:effectLst/>
                          <a:latin typeface="Times New Roman" pitchFamily="18" charset="0"/>
                          <a:ea typeface="+mn-ea"/>
                          <a:cs typeface="Times New Roman" pitchFamily="18" charset="0"/>
                        </a:rPr>
                        <a:t>60 Marks (SEE) </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u="none" strike="noStrike" kern="1200" cap="none" normalizeH="0" baseline="0" dirty="0" smtClean="0">
                          <a:ln>
                            <a:noFill/>
                          </a:ln>
                          <a:solidFill>
                            <a:schemeClr val="tx1"/>
                          </a:solidFill>
                          <a:effectLst/>
                          <a:latin typeface="Times New Roman" pitchFamily="18" charset="0"/>
                          <a:ea typeface="+mn-ea"/>
                          <a:cs typeface="Times New Roman" pitchFamily="18" charset="0"/>
                        </a:rPr>
                        <a:t>40 Marks (CIE)</a:t>
                      </a:r>
                      <a:endParaRPr kumimoji="0" lang="en-US" sz="2000" b="1" u="none" strike="noStrike" kern="1200" cap="none" normalizeH="0" baseline="0" dirty="0">
                        <a:ln>
                          <a:noFill/>
                        </a:ln>
                        <a:solidFill>
                          <a:schemeClr val="tx1"/>
                        </a:solidFill>
                        <a:effectLst/>
                        <a:latin typeface="Times New Roman" pitchFamily="18" charset="0"/>
                        <a:ea typeface="+mn-ea"/>
                        <a:cs typeface="Times New Roman" pitchFamily="18" charset="0"/>
                      </a:endParaRPr>
                    </a:p>
                  </a:txBody>
                  <a:tcPr marL="0" marR="0" marT="5700" marB="0" anchor="ctr" horzOverflow="overflow">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6"/>
                  </a:ext>
                </a:extLst>
              </a:tr>
            </a:tbl>
          </a:graphicData>
        </a:graphic>
      </p:graphicFrame>
      <p:sp>
        <p:nvSpPr>
          <p:cNvPr id="7" name="Rectangle 6"/>
          <p:cNvSpPr/>
          <p:nvPr/>
        </p:nvSpPr>
        <p:spPr>
          <a:xfrm>
            <a:off x="390881" y="4390822"/>
            <a:ext cx="3811108" cy="1231106"/>
          </a:xfrm>
          <a:prstGeom prst="rect">
            <a:avLst/>
          </a:prstGeom>
        </p:spPr>
        <p:txBody>
          <a:bodyPr wrap="square">
            <a:spAutoFit/>
          </a:bodyPr>
          <a:lstStyle/>
          <a:p>
            <a:pPr lvl="0">
              <a:spcBef>
                <a:spcPts val="0"/>
              </a:spcBef>
              <a:spcAft>
                <a:spcPts val="0"/>
              </a:spcAft>
            </a:pPr>
            <a:r>
              <a:rPr lang="en-IN" sz="2000" b="1" dirty="0">
                <a:solidFill>
                  <a:srgbClr val="FF0000"/>
                </a:solidFill>
              </a:rPr>
              <a:t>Continuous</a:t>
            </a:r>
            <a:r>
              <a:rPr lang="en-IN" b="1" dirty="0">
                <a:solidFill>
                  <a:srgbClr val="FF0000"/>
                </a:solidFill>
              </a:rPr>
              <a:t> Internal Evaluation (CIE</a:t>
            </a:r>
            <a:r>
              <a:rPr lang="en-IN" b="1" dirty="0" smtClean="0">
                <a:solidFill>
                  <a:srgbClr val="FF0000"/>
                </a:solidFill>
              </a:rPr>
              <a:t>):</a:t>
            </a:r>
          </a:p>
          <a:p>
            <a:pPr lvl="0">
              <a:spcBef>
                <a:spcPts val="0"/>
              </a:spcBef>
              <a:spcAft>
                <a:spcPts val="0"/>
              </a:spcAft>
            </a:pPr>
            <a:r>
              <a:rPr lang="en-IN" b="1" dirty="0" smtClean="0">
                <a:solidFill>
                  <a:srgbClr val="7030A0"/>
                </a:solidFill>
              </a:rPr>
              <a:t>Test Question paper</a:t>
            </a:r>
          </a:p>
          <a:p>
            <a:r>
              <a:rPr lang="en-IN" b="1" dirty="0" smtClean="0">
                <a:solidFill>
                  <a:srgbClr val="7030A0"/>
                </a:solidFill>
              </a:rPr>
              <a:t>Lab Assessment</a:t>
            </a:r>
          </a:p>
          <a:p>
            <a:r>
              <a:rPr lang="en-IN" b="1" dirty="0" smtClean="0">
                <a:solidFill>
                  <a:srgbClr val="7030A0"/>
                </a:solidFill>
              </a:rPr>
              <a:t>following  </a:t>
            </a:r>
            <a:r>
              <a:rPr lang="en-IN" b="1" dirty="0" smtClean="0">
                <a:solidFill>
                  <a:srgbClr val="0070C0"/>
                </a:solidFill>
              </a:rPr>
              <a:t>RUBRICS</a:t>
            </a:r>
            <a:endParaRPr lang="en-IN" b="1" dirty="0">
              <a:solidFill>
                <a:srgbClr val="0070C0"/>
              </a:solidFill>
            </a:endParaRPr>
          </a:p>
        </p:txBody>
      </p:sp>
      <p:sp>
        <p:nvSpPr>
          <p:cNvPr id="8" name="Rectangle 7"/>
          <p:cNvSpPr/>
          <p:nvPr/>
        </p:nvSpPr>
        <p:spPr>
          <a:xfrm>
            <a:off x="4287328" y="4386067"/>
            <a:ext cx="4804914" cy="1508105"/>
          </a:xfrm>
          <a:prstGeom prst="rect">
            <a:avLst/>
          </a:prstGeom>
        </p:spPr>
        <p:txBody>
          <a:bodyPr wrap="square">
            <a:spAutoFit/>
          </a:bodyPr>
          <a:lstStyle/>
          <a:p>
            <a:pPr>
              <a:spcBef>
                <a:spcPts val="0"/>
              </a:spcBef>
              <a:spcAft>
                <a:spcPts val="0"/>
              </a:spcAft>
            </a:pPr>
            <a:r>
              <a:rPr lang="en-IN" b="1" dirty="0">
                <a:solidFill>
                  <a:srgbClr val="FF0000"/>
                </a:solidFill>
              </a:rPr>
              <a:t>Semeste</a:t>
            </a:r>
            <a:r>
              <a:rPr lang="en-IN" sz="2000" b="1" dirty="0">
                <a:solidFill>
                  <a:srgbClr val="FF0000"/>
                </a:solidFill>
              </a:rPr>
              <a:t>r</a:t>
            </a:r>
            <a:r>
              <a:rPr lang="en-IN" b="1" dirty="0">
                <a:solidFill>
                  <a:srgbClr val="FF0000"/>
                </a:solidFill>
              </a:rPr>
              <a:t> End Examination (SEE</a:t>
            </a:r>
            <a:r>
              <a:rPr lang="en-IN" b="1" dirty="0" smtClean="0">
                <a:solidFill>
                  <a:srgbClr val="FF0000"/>
                </a:solidFill>
              </a:rPr>
              <a:t>):</a:t>
            </a:r>
            <a:r>
              <a:rPr lang="en-IN" dirty="0" smtClean="0"/>
              <a:t> Question paper </a:t>
            </a:r>
            <a:r>
              <a:rPr lang="en-IN" b="1" dirty="0" smtClean="0">
                <a:solidFill>
                  <a:schemeClr val="accent2">
                    <a:lumMod val="50000"/>
                  </a:schemeClr>
                </a:solidFill>
              </a:rPr>
              <a:t>and</a:t>
            </a:r>
            <a:r>
              <a:rPr lang="en-IN" dirty="0" smtClean="0"/>
              <a:t> Valuation of answer scripts done as per the scheme prepared by the University with </a:t>
            </a:r>
            <a:r>
              <a:rPr lang="en-IN" b="1" dirty="0" smtClean="0">
                <a:solidFill>
                  <a:srgbClr val="0070C0"/>
                </a:solidFill>
              </a:rPr>
              <a:t>RUBRICS</a:t>
            </a:r>
          </a:p>
          <a:p>
            <a:pPr>
              <a:spcBef>
                <a:spcPts val="0"/>
              </a:spcBef>
              <a:spcAft>
                <a:spcPts val="0"/>
              </a:spcAft>
            </a:pPr>
            <a:r>
              <a:rPr lang="en-IN" dirty="0" smtClean="0"/>
              <a:t>Assessment of Technical Seminar, Internship and Project work is done as per </a:t>
            </a:r>
            <a:r>
              <a:rPr lang="en-IN" b="1" dirty="0" smtClean="0"/>
              <a:t>RUBRICS</a:t>
            </a:r>
          </a:p>
        </p:txBody>
      </p:sp>
    </p:spTree>
    <p:extLst>
      <p:ext uri="{BB962C8B-B14F-4D97-AF65-F5344CB8AC3E}">
        <p14:creationId xmlns:p14="http://schemas.microsoft.com/office/powerpoint/2010/main" xmlns="" val="3435414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103436"/>
            <a:ext cx="9287230" cy="54728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IN" sz="2800" b="1" dirty="0" smtClean="0">
                <a:solidFill>
                  <a:srgbClr val="800000"/>
                </a:solidFill>
              </a:rPr>
              <a:t>Criteria-2  Program </a:t>
            </a:r>
            <a:r>
              <a:rPr lang="en-IN" sz="2800" b="1" dirty="0">
                <a:solidFill>
                  <a:srgbClr val="800000"/>
                </a:solidFill>
              </a:rPr>
              <a:t>Curriculum &amp; Teaching Learning Process</a:t>
            </a:r>
          </a:p>
        </p:txBody>
      </p:sp>
      <p:sp>
        <p:nvSpPr>
          <p:cNvPr id="20" name="Date Placeholder 19"/>
          <p:cNvSpPr>
            <a:spLocks noGrp="1"/>
          </p:cNvSpPr>
          <p:nvPr>
            <p:ph type="dt" sz="half" idx="10"/>
          </p:nvPr>
        </p:nvSpPr>
        <p:spPr/>
        <p:txBody>
          <a:bodyPr/>
          <a:lstStyle/>
          <a:p>
            <a:fld id="{31C374D4-56A9-49FC-8266-113F89B664A1}" type="datetime3">
              <a:rPr lang="en-US" b="1" smtClean="0">
                <a:solidFill>
                  <a:srgbClr val="FF0000"/>
                </a:solidFill>
              </a:rPr>
              <a:pPr/>
              <a:t>20 September 2021</a:t>
            </a:fld>
            <a:endParaRPr lang="en-IN" b="1" dirty="0">
              <a:solidFill>
                <a:srgbClr val="FF0000"/>
              </a:solidFill>
            </a:endParaRPr>
          </a:p>
        </p:txBody>
      </p:sp>
      <p:sp>
        <p:nvSpPr>
          <p:cNvPr id="22" name="Footer Placeholder 2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21" name="Slide Number Placeholder 20"/>
          <p:cNvSpPr>
            <a:spLocks noGrp="1"/>
          </p:cNvSpPr>
          <p:nvPr>
            <p:ph type="sldNum" sz="quarter" idx="12"/>
          </p:nvPr>
        </p:nvSpPr>
        <p:spPr/>
        <p:txBody>
          <a:bodyPr/>
          <a:lstStyle/>
          <a:p>
            <a:fld id="{A4AE3FDD-9F0C-49DE-BB9B-575F440D3001}" type="slidenum">
              <a:rPr lang="en-IN" b="1" smtClean="0">
                <a:solidFill>
                  <a:srgbClr val="FF0000"/>
                </a:solidFill>
              </a:rPr>
              <a:pPr/>
              <a:t>13</a:t>
            </a:fld>
            <a:endParaRPr lang="en-IN" b="1" dirty="0">
              <a:solidFill>
                <a:srgbClr val="FF0000"/>
              </a:solidFill>
            </a:endParaRPr>
          </a:p>
        </p:txBody>
      </p:sp>
      <p:sp>
        <p:nvSpPr>
          <p:cNvPr id="11" name="Rounded Rectangle 35"/>
          <p:cNvSpPr/>
          <p:nvPr/>
        </p:nvSpPr>
        <p:spPr>
          <a:xfrm>
            <a:off x="534838" y="837599"/>
            <a:ext cx="8731268" cy="663757"/>
          </a:xfrm>
          <a:prstGeom prst="rect">
            <a:avLst/>
          </a:prstGeom>
          <a:solidFill>
            <a:schemeClr val="accent6">
              <a:lumMod val="20000"/>
              <a:lumOff val="8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pPr>
            <a:r>
              <a:rPr kumimoji="0" lang="en-IN" sz="1800" b="1" i="0" u="none" strike="noStrike" kern="0" cap="none" spc="0" normalizeH="0" baseline="0" noProof="0" dirty="0">
                <a:ln>
                  <a:noFill/>
                </a:ln>
                <a:effectLst/>
                <a:uLnTx/>
                <a:uFillTx/>
                <a:latin typeface="Calibri"/>
                <a:ea typeface="+mn-ea"/>
                <a:cs typeface="+mn-cs"/>
              </a:rPr>
              <a:t>Curriculum Gap Analysis and Planning, </a:t>
            </a:r>
            <a:r>
              <a:rPr kumimoji="0" lang="en-IN" sz="1800" b="1" i="0" u="none" strike="noStrike" kern="0" cap="none" spc="0" normalizeH="0" baseline="0" noProof="0" dirty="0" smtClean="0">
                <a:ln>
                  <a:noFill/>
                </a:ln>
                <a:effectLst/>
                <a:uLnTx/>
                <a:uFillTx/>
                <a:latin typeface="Calibri"/>
                <a:ea typeface="+mn-ea"/>
                <a:cs typeface="+mn-cs"/>
              </a:rPr>
              <a:t>project </a:t>
            </a:r>
            <a:r>
              <a:rPr kumimoji="0" lang="en-IN" sz="1800" b="1" i="0" u="none" strike="noStrike" kern="0" cap="none" spc="0" normalizeH="0" baseline="0" noProof="0" dirty="0">
                <a:ln>
                  <a:noFill/>
                </a:ln>
                <a:effectLst/>
                <a:uLnTx/>
                <a:uFillTx/>
                <a:latin typeface="Calibri"/>
                <a:ea typeface="+mn-ea"/>
                <a:cs typeface="+mn-cs"/>
              </a:rPr>
              <a:t>work</a:t>
            </a:r>
            <a:r>
              <a:rPr kumimoji="0" lang="en-IN" sz="1800" b="1" i="0" u="none" strike="noStrike" kern="0" cap="none" spc="0" normalizeH="0" noProof="0" dirty="0">
                <a:ln>
                  <a:noFill/>
                </a:ln>
                <a:effectLst/>
                <a:uLnTx/>
                <a:uFillTx/>
                <a:latin typeface="Calibri"/>
                <a:ea typeface="+mn-ea"/>
                <a:cs typeface="+mn-cs"/>
              </a:rPr>
              <a:t> will be </a:t>
            </a:r>
            <a:r>
              <a:rPr kumimoji="0" lang="en-IN" sz="1800" b="1" i="0" u="none" strike="noStrike" kern="0" cap="none" spc="0" normalizeH="0" noProof="0" dirty="0">
                <a:ln>
                  <a:noFill/>
                </a:ln>
                <a:solidFill>
                  <a:srgbClr val="C00000"/>
                </a:solidFill>
                <a:effectLst/>
                <a:uLnTx/>
                <a:uFillTx/>
                <a:latin typeface="Calibri"/>
                <a:ea typeface="+mn-ea"/>
                <a:cs typeface="+mn-cs"/>
              </a:rPr>
              <a:t>reviewed</a:t>
            </a:r>
            <a:r>
              <a:rPr kumimoji="0" lang="en-IN" sz="1800" b="1" i="0" u="none" strike="noStrike" kern="0" cap="none" spc="0" normalizeH="0" noProof="0" dirty="0">
                <a:ln>
                  <a:noFill/>
                </a:ln>
                <a:solidFill>
                  <a:schemeClr val="accent6">
                    <a:lumMod val="50000"/>
                  </a:schemeClr>
                </a:solidFill>
                <a:effectLst/>
                <a:uLnTx/>
                <a:uFillTx/>
                <a:latin typeface="Calibri"/>
                <a:ea typeface="+mn-ea"/>
                <a:cs typeface="+mn-cs"/>
              </a:rPr>
              <a:t> </a:t>
            </a:r>
            <a:r>
              <a:rPr kumimoji="0" lang="en-IN" sz="1800" b="1" i="0" u="none" strike="noStrike" kern="0" cap="none" spc="0" normalizeH="0" noProof="0" dirty="0">
                <a:ln>
                  <a:noFill/>
                </a:ln>
                <a:effectLst/>
                <a:uLnTx/>
                <a:uFillTx/>
                <a:latin typeface="Calibri"/>
                <a:ea typeface="+mn-ea"/>
                <a:cs typeface="+mn-cs"/>
              </a:rPr>
              <a:t>periodically</a:t>
            </a:r>
            <a:endParaRPr kumimoji="0" lang="en-IN" sz="1800" b="1" i="0" u="none" strike="noStrike" kern="0" cap="none" spc="0" normalizeH="0" baseline="0" noProof="0" dirty="0">
              <a:ln>
                <a:noFill/>
              </a:ln>
              <a:effectLst/>
              <a:uLnTx/>
              <a:uFillTx/>
              <a:latin typeface="Calibri"/>
              <a:ea typeface="+mn-ea"/>
              <a:cs typeface="+mn-cs"/>
            </a:endParaRPr>
          </a:p>
        </p:txBody>
      </p:sp>
      <p:sp>
        <p:nvSpPr>
          <p:cNvPr id="12" name="Rounded Rectangle 35"/>
          <p:cNvSpPr/>
          <p:nvPr/>
        </p:nvSpPr>
        <p:spPr>
          <a:xfrm>
            <a:off x="569343" y="1559841"/>
            <a:ext cx="8696762" cy="502773"/>
          </a:xfrm>
          <a:prstGeom prst="rect">
            <a:avLst/>
          </a:prstGeom>
          <a:solidFill>
            <a:schemeClr val="accent6">
              <a:lumMod val="20000"/>
              <a:lumOff val="8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pPr>
            <a:r>
              <a:rPr lang="en-US" b="1" kern="0" dirty="0">
                <a:latin typeface="Calibri"/>
              </a:rPr>
              <a:t>Tutorial Classes are conducted</a:t>
            </a:r>
            <a:endParaRPr kumimoji="0" lang="en-IN" sz="1800" b="1" i="0" u="none" strike="noStrike" kern="0" cap="none" spc="0" normalizeH="0" baseline="0" noProof="0" dirty="0">
              <a:ln>
                <a:noFill/>
              </a:ln>
              <a:effectLst/>
              <a:uLnTx/>
              <a:uFillTx/>
              <a:latin typeface="Calibri"/>
              <a:ea typeface="+mn-ea"/>
              <a:cs typeface="+mn-cs"/>
            </a:endParaRPr>
          </a:p>
        </p:txBody>
      </p:sp>
      <p:sp>
        <p:nvSpPr>
          <p:cNvPr id="13" name="Rounded Rectangle 35"/>
          <p:cNvSpPr/>
          <p:nvPr/>
        </p:nvSpPr>
        <p:spPr>
          <a:xfrm>
            <a:off x="560717" y="2081527"/>
            <a:ext cx="8731711" cy="663757"/>
          </a:xfrm>
          <a:prstGeom prst="rect">
            <a:avLst/>
          </a:prstGeom>
          <a:solidFill>
            <a:schemeClr val="accent5">
              <a:lumMod val="20000"/>
              <a:lumOff val="8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r>
              <a:rPr lang="en-IN" b="1" kern="0" dirty="0">
                <a:latin typeface="Calibri"/>
              </a:rPr>
              <a:t>Student </a:t>
            </a:r>
            <a:r>
              <a:rPr lang="en-IN" b="1" kern="0" dirty="0">
                <a:solidFill>
                  <a:srgbClr val="C00000"/>
                </a:solidFill>
                <a:latin typeface="Calibri"/>
              </a:rPr>
              <a:t>Performances</a:t>
            </a:r>
            <a:r>
              <a:rPr lang="en-IN" b="1" kern="0" dirty="0">
                <a:latin typeface="Calibri"/>
              </a:rPr>
              <a:t> are  monitored and analysed regularly through </a:t>
            </a:r>
            <a:r>
              <a:rPr lang="en-IN" b="1" kern="0" dirty="0" smtClean="0">
                <a:solidFill>
                  <a:srgbClr val="C00000"/>
                </a:solidFill>
                <a:latin typeface="Calibri"/>
              </a:rPr>
              <a:t>Proctoral </a:t>
            </a:r>
            <a:r>
              <a:rPr lang="en-IN" b="1" kern="0" dirty="0">
                <a:solidFill>
                  <a:srgbClr val="C00000"/>
                </a:solidFill>
                <a:latin typeface="Calibri"/>
              </a:rPr>
              <a:t>System</a:t>
            </a:r>
          </a:p>
        </p:txBody>
      </p:sp>
      <p:sp>
        <p:nvSpPr>
          <p:cNvPr id="14" name="Rounded Rectangle 35"/>
          <p:cNvSpPr/>
          <p:nvPr/>
        </p:nvSpPr>
        <p:spPr>
          <a:xfrm>
            <a:off x="580385" y="2793701"/>
            <a:ext cx="8640000" cy="831720"/>
          </a:xfrm>
          <a:prstGeom prst="rect">
            <a:avLst/>
          </a:prstGeom>
          <a:solidFill>
            <a:schemeClr val="accent5">
              <a:lumMod val="20000"/>
              <a:lumOff val="8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r>
              <a:rPr lang="en-IN" b="1" kern="0" dirty="0">
                <a:latin typeface="Calibri"/>
              </a:rPr>
              <a:t>Content </a:t>
            </a:r>
            <a:r>
              <a:rPr lang="en-IN" b="1" kern="0" dirty="0">
                <a:solidFill>
                  <a:srgbClr val="C00000"/>
                </a:solidFill>
                <a:latin typeface="Calibri"/>
              </a:rPr>
              <a:t>Beyond Syllabus </a:t>
            </a:r>
            <a:r>
              <a:rPr lang="en-IN" b="1" kern="0" dirty="0">
                <a:latin typeface="Calibri"/>
              </a:rPr>
              <a:t>through Seminars, Flipped </a:t>
            </a:r>
            <a:r>
              <a:rPr lang="en-IN" b="1" kern="0" dirty="0" smtClean="0">
                <a:latin typeface="Calibri"/>
              </a:rPr>
              <a:t>class, </a:t>
            </a:r>
            <a:r>
              <a:rPr lang="en-IN" b="1" kern="0" dirty="0">
                <a:latin typeface="Calibri"/>
              </a:rPr>
              <a:t>Workshops, Technical Talks, Industrial Visits, Regular aptitude and communication skill training </a:t>
            </a:r>
            <a:r>
              <a:rPr lang="en-US" b="1" kern="0" dirty="0">
                <a:latin typeface="Calibri"/>
              </a:rPr>
              <a:t>are conducted</a:t>
            </a:r>
            <a:r>
              <a:rPr lang="en-IN" b="1" kern="0" dirty="0">
                <a:latin typeface="Calibri"/>
              </a:rPr>
              <a:t>.</a:t>
            </a:r>
            <a:endParaRPr lang="en-IN" b="1" kern="0" dirty="0">
              <a:solidFill>
                <a:srgbClr val="C00000"/>
              </a:solidFill>
              <a:latin typeface="Calibri"/>
            </a:endParaRPr>
          </a:p>
        </p:txBody>
      </p:sp>
      <p:sp>
        <p:nvSpPr>
          <p:cNvPr id="15" name="Rounded Rectangle 35"/>
          <p:cNvSpPr/>
          <p:nvPr/>
        </p:nvSpPr>
        <p:spPr>
          <a:xfrm>
            <a:off x="588005" y="3720797"/>
            <a:ext cx="8640000" cy="500297"/>
          </a:xfrm>
          <a:prstGeom prst="rect">
            <a:avLst/>
          </a:prstGeom>
          <a:solidFill>
            <a:schemeClr val="accent2">
              <a:lumMod val="20000"/>
              <a:lumOff val="8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r>
              <a:rPr lang="en-IN" b="1" kern="0" dirty="0">
                <a:solidFill>
                  <a:srgbClr val="C00000"/>
                </a:solidFill>
                <a:latin typeface="Calibri"/>
              </a:rPr>
              <a:t>Student Centric Activities </a:t>
            </a:r>
            <a:r>
              <a:rPr lang="en-IN" b="1" kern="0" dirty="0">
                <a:latin typeface="Calibri"/>
              </a:rPr>
              <a:t>are done regularly</a:t>
            </a:r>
            <a:endParaRPr lang="en-IN" b="1" kern="0" dirty="0">
              <a:solidFill>
                <a:srgbClr val="C00000"/>
              </a:solidFill>
              <a:latin typeface="Calibri"/>
            </a:endParaRPr>
          </a:p>
        </p:txBody>
      </p:sp>
      <p:sp>
        <p:nvSpPr>
          <p:cNvPr id="16" name="Rounded Rectangle 35"/>
          <p:cNvSpPr/>
          <p:nvPr/>
        </p:nvSpPr>
        <p:spPr>
          <a:xfrm>
            <a:off x="572765" y="4299255"/>
            <a:ext cx="8640000" cy="663757"/>
          </a:xfrm>
          <a:prstGeom prst="rect">
            <a:avLst/>
          </a:prstGeom>
          <a:solidFill>
            <a:schemeClr val="accent2">
              <a:lumMod val="20000"/>
              <a:lumOff val="8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r>
              <a:rPr lang="en-IN" b="1" kern="0" dirty="0">
                <a:solidFill>
                  <a:srgbClr val="C00000"/>
                </a:solidFill>
                <a:latin typeface="Calibri"/>
              </a:rPr>
              <a:t>Student Feedback System </a:t>
            </a:r>
            <a:r>
              <a:rPr lang="en-IN" b="1" kern="0" dirty="0">
                <a:latin typeface="Calibri"/>
              </a:rPr>
              <a:t>(Mid of the </a:t>
            </a:r>
            <a:r>
              <a:rPr lang="en-IN" b="1" kern="0" dirty="0" smtClean="0">
                <a:latin typeface="Calibri"/>
              </a:rPr>
              <a:t>Semester – Offline / </a:t>
            </a:r>
            <a:r>
              <a:rPr lang="en-IN" b="1" kern="0" dirty="0">
                <a:solidFill>
                  <a:srgbClr val="C00000"/>
                </a:solidFill>
                <a:latin typeface="Calibri"/>
              </a:rPr>
              <a:t>Online</a:t>
            </a:r>
            <a:r>
              <a:rPr lang="en-IN" b="1" kern="0" dirty="0">
                <a:latin typeface="Calibri"/>
              </a:rPr>
              <a:t>) is followed</a:t>
            </a:r>
            <a:endParaRPr lang="en-IN" b="1" kern="0" dirty="0">
              <a:solidFill>
                <a:srgbClr val="C00000"/>
              </a:solidFill>
              <a:latin typeface="Calibri"/>
            </a:endParaRPr>
          </a:p>
        </p:txBody>
      </p:sp>
      <p:sp>
        <p:nvSpPr>
          <p:cNvPr id="17" name="Rounded Rectangle 35"/>
          <p:cNvSpPr/>
          <p:nvPr/>
        </p:nvSpPr>
        <p:spPr>
          <a:xfrm>
            <a:off x="595626" y="4987833"/>
            <a:ext cx="8640000" cy="663757"/>
          </a:xfrm>
          <a:prstGeom prst="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r>
              <a:rPr lang="en-IN" b="1" kern="0" dirty="0">
                <a:latin typeface="Calibri"/>
              </a:rPr>
              <a:t>Student </a:t>
            </a:r>
            <a:r>
              <a:rPr lang="en-IN" b="1" kern="0" dirty="0">
                <a:solidFill>
                  <a:srgbClr val="C00000"/>
                </a:solidFill>
                <a:latin typeface="Calibri"/>
              </a:rPr>
              <a:t>Co-curricular</a:t>
            </a:r>
            <a:r>
              <a:rPr lang="en-IN" b="1" kern="0" dirty="0">
                <a:latin typeface="Calibri"/>
              </a:rPr>
              <a:t> and </a:t>
            </a:r>
            <a:r>
              <a:rPr lang="en-IN" b="1" kern="0" dirty="0">
                <a:solidFill>
                  <a:srgbClr val="C00000"/>
                </a:solidFill>
                <a:latin typeface="Calibri"/>
              </a:rPr>
              <a:t>extra curricular </a:t>
            </a:r>
            <a:r>
              <a:rPr lang="en-IN" b="1" kern="0" dirty="0">
                <a:latin typeface="Calibri"/>
              </a:rPr>
              <a:t>activities are encouraged</a:t>
            </a:r>
            <a:r>
              <a:rPr lang="en-IN" b="1" kern="0" dirty="0">
                <a:solidFill>
                  <a:schemeClr val="accent3"/>
                </a:solidFill>
                <a:latin typeface="Calibri"/>
              </a:rPr>
              <a:t> </a:t>
            </a:r>
          </a:p>
        </p:txBody>
      </p:sp>
      <p:sp>
        <p:nvSpPr>
          <p:cNvPr id="18" name="Rounded Rectangle 35">
            <a:extLst>
              <a:ext uri="{FF2B5EF4-FFF2-40B4-BE49-F238E27FC236}">
                <a16:creationId xmlns:a16="http://schemas.microsoft.com/office/drawing/2014/main" xmlns="" id="{CF5C8590-6C82-46E1-B032-94FDF44C3C36}"/>
              </a:ext>
            </a:extLst>
          </p:cNvPr>
          <p:cNvSpPr/>
          <p:nvPr/>
        </p:nvSpPr>
        <p:spPr>
          <a:xfrm>
            <a:off x="603245" y="5748424"/>
            <a:ext cx="8640000" cy="513977"/>
          </a:xfrm>
          <a:prstGeom prst="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r>
              <a:rPr lang="en-IN" b="1" kern="0" dirty="0" smtClean="0">
                <a:solidFill>
                  <a:srgbClr val="C00000"/>
                </a:solidFill>
                <a:latin typeface="Calibri"/>
              </a:rPr>
              <a:t>MOUs</a:t>
            </a:r>
            <a:r>
              <a:rPr lang="en-IN" b="1" kern="0" dirty="0" smtClean="0">
                <a:solidFill>
                  <a:schemeClr val="accent3"/>
                </a:solidFill>
                <a:latin typeface="Calibri"/>
              </a:rPr>
              <a:t> </a:t>
            </a:r>
            <a:r>
              <a:rPr lang="en-IN" b="1" kern="0" dirty="0">
                <a:latin typeface="Calibri"/>
              </a:rPr>
              <a:t>with industries are executed and activities are conducted </a:t>
            </a:r>
          </a:p>
        </p:txBody>
      </p:sp>
    </p:spTree>
    <p:extLst>
      <p:ext uri="{BB962C8B-B14F-4D97-AF65-F5344CB8AC3E}">
        <p14:creationId xmlns:p14="http://schemas.microsoft.com/office/powerpoint/2010/main" xmlns="" val="1051207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14</a:t>
            </a:fld>
            <a:endParaRPr lang="en-IN" b="1" dirty="0">
              <a:solidFill>
                <a:srgbClr val="FF0000"/>
              </a:solidFill>
            </a:endParaRPr>
          </a:p>
        </p:txBody>
      </p:sp>
      <p:sp>
        <p:nvSpPr>
          <p:cNvPr id="12" name="Rectangle 11"/>
          <p:cNvSpPr/>
          <p:nvPr/>
        </p:nvSpPr>
        <p:spPr>
          <a:xfrm>
            <a:off x="121920" y="367457"/>
            <a:ext cx="9086735" cy="523220"/>
          </a:xfrm>
          <a:prstGeom prst="rect">
            <a:avLst/>
          </a:prstGeom>
        </p:spPr>
        <p:txBody>
          <a:bodyPr wrap="square">
            <a:spAutoFit/>
          </a:bodyPr>
          <a:lstStyle/>
          <a:p>
            <a:r>
              <a:rPr lang="en-IN" sz="2800" b="1" dirty="0">
                <a:solidFill>
                  <a:srgbClr val="800000"/>
                </a:solidFill>
              </a:rPr>
              <a:t>Criteria-2  Program Curriculum &amp; Teaching Learning Process</a:t>
            </a:r>
            <a:endParaRPr lang="en-US" sz="2800" b="1" dirty="0" smtClean="0">
              <a:solidFill>
                <a:srgbClr val="C00000"/>
              </a:solidFill>
              <a:latin typeface="Lucida Sans" panose="020B0602030504020204" pitchFamily="34" charset="0"/>
              <a:cs typeface="Andalus" panose="02020603050405020304" pitchFamily="18" charset="-78"/>
            </a:endParaRPr>
          </a:p>
        </p:txBody>
      </p:sp>
      <p:graphicFrame>
        <p:nvGraphicFramePr>
          <p:cNvPr id="13" name="Table 12"/>
          <p:cNvGraphicFramePr>
            <a:graphicFrameLocks noGrp="1"/>
          </p:cNvGraphicFramePr>
          <p:nvPr>
            <p:extLst>
              <p:ext uri="{D42A27DB-BD31-4B8C-83A1-F6EECF244321}">
                <p14:modId xmlns:p14="http://schemas.microsoft.com/office/powerpoint/2010/main" xmlns="" val="1557608059"/>
              </p:ext>
            </p:extLst>
          </p:nvPr>
        </p:nvGraphicFramePr>
        <p:xfrm>
          <a:off x="613415" y="935050"/>
          <a:ext cx="8280001" cy="5325217"/>
        </p:xfrm>
        <a:graphic>
          <a:graphicData uri="http://schemas.openxmlformats.org/drawingml/2006/table">
            <a:tbl>
              <a:tblPr firstRow="1" bandRow="1">
                <a:tableStyleId>{5C22544A-7EE6-4342-B048-85BDC9FD1C3A}</a:tableStyleId>
              </a:tblPr>
              <a:tblGrid>
                <a:gridCol w="772040">
                  <a:extLst>
                    <a:ext uri="{9D8B030D-6E8A-4147-A177-3AD203B41FA5}">
                      <a16:colId xmlns:a16="http://schemas.microsoft.com/office/drawing/2014/main" xmlns="" val="20000"/>
                    </a:ext>
                  </a:extLst>
                </a:gridCol>
                <a:gridCol w="2586181">
                  <a:extLst>
                    <a:ext uri="{9D8B030D-6E8A-4147-A177-3AD203B41FA5}">
                      <a16:colId xmlns:a16="http://schemas.microsoft.com/office/drawing/2014/main" xmlns="" val="20001"/>
                    </a:ext>
                  </a:extLst>
                </a:gridCol>
                <a:gridCol w="2493819">
                  <a:extLst>
                    <a:ext uri="{9D8B030D-6E8A-4147-A177-3AD203B41FA5}">
                      <a16:colId xmlns:a16="http://schemas.microsoft.com/office/drawing/2014/main" xmlns="" val="20002"/>
                    </a:ext>
                  </a:extLst>
                </a:gridCol>
                <a:gridCol w="2427961">
                  <a:extLst>
                    <a:ext uri="{9D8B030D-6E8A-4147-A177-3AD203B41FA5}">
                      <a16:colId xmlns:a16="http://schemas.microsoft.com/office/drawing/2014/main" xmlns="" val="20003"/>
                    </a:ext>
                  </a:extLst>
                </a:gridCol>
              </a:tblGrid>
              <a:tr h="299529">
                <a:tc>
                  <a:txBody>
                    <a:bodyPr/>
                    <a:lstStyle/>
                    <a:p>
                      <a:pPr algn="ctr"/>
                      <a:r>
                        <a:rPr lang="en-US" sz="1600" b="1" kern="1200" dirty="0" smtClean="0">
                          <a:solidFill>
                            <a:schemeClr val="bg1"/>
                          </a:solidFill>
                          <a:latin typeface="+mn-lt"/>
                          <a:ea typeface="+mn-ea"/>
                          <a:cs typeface="+mn-cs"/>
                        </a:rPr>
                        <a:t>SL. No.</a:t>
                      </a:r>
                      <a:endParaRPr lang="en-US" sz="1600" b="1" kern="1200" dirty="0">
                        <a:solidFill>
                          <a:schemeClr val="bg1"/>
                        </a:solidFill>
                        <a:latin typeface="+mn-lt"/>
                        <a:ea typeface="+mn-ea"/>
                        <a:cs typeface="+mn-cs"/>
                      </a:endParaRPr>
                    </a:p>
                  </a:txBody>
                  <a:tcPr/>
                </a:tc>
                <a:tc>
                  <a:txBody>
                    <a:bodyPr/>
                    <a:lstStyle/>
                    <a:p>
                      <a:pPr algn="ctr"/>
                      <a:r>
                        <a:rPr lang="en-US" sz="1600" b="1" kern="1200" dirty="0" smtClean="0">
                          <a:solidFill>
                            <a:schemeClr val="bg1"/>
                          </a:solidFill>
                          <a:latin typeface="+mn-lt"/>
                          <a:ea typeface="+mn-ea"/>
                          <a:cs typeface="+mn-cs"/>
                        </a:rPr>
                        <a:t>Method</a:t>
                      </a:r>
                      <a:endParaRPr lang="en-US" sz="1600" b="1" kern="1200" dirty="0">
                        <a:solidFill>
                          <a:schemeClr val="bg1"/>
                        </a:solidFill>
                        <a:latin typeface="+mn-lt"/>
                        <a:ea typeface="+mn-ea"/>
                        <a:cs typeface="+mn-cs"/>
                      </a:endParaRPr>
                    </a:p>
                  </a:txBody>
                  <a:tcPr/>
                </a:tc>
                <a:tc>
                  <a:txBody>
                    <a:bodyPr/>
                    <a:lstStyle/>
                    <a:p>
                      <a:pPr algn="ctr"/>
                      <a:r>
                        <a:rPr lang="en-US" sz="1600" b="1" kern="1200" dirty="0" smtClean="0">
                          <a:solidFill>
                            <a:schemeClr val="bg1"/>
                          </a:solidFill>
                          <a:latin typeface="+mn-lt"/>
                          <a:ea typeface="+mn-ea"/>
                          <a:cs typeface="+mn-cs"/>
                        </a:rPr>
                        <a:t>Content Delivery</a:t>
                      </a:r>
                      <a:endParaRPr lang="en-US" sz="1600" b="1" kern="1200" dirty="0">
                        <a:solidFill>
                          <a:schemeClr val="bg1"/>
                        </a:solidFill>
                        <a:latin typeface="+mn-lt"/>
                        <a:ea typeface="+mn-ea"/>
                        <a:cs typeface="+mn-cs"/>
                      </a:endParaRPr>
                    </a:p>
                  </a:txBody>
                  <a:tcPr/>
                </a:tc>
                <a:tc>
                  <a:txBody>
                    <a:bodyPr/>
                    <a:lstStyle/>
                    <a:p>
                      <a:pPr algn="ctr"/>
                      <a:r>
                        <a:rPr lang="en-US" sz="1600" b="1" kern="1200" dirty="0" smtClean="0">
                          <a:solidFill>
                            <a:schemeClr val="bg1"/>
                          </a:solidFill>
                          <a:latin typeface="+mn-lt"/>
                          <a:ea typeface="+mn-ea"/>
                          <a:cs typeface="+mn-cs"/>
                        </a:rPr>
                        <a:t>Facility</a:t>
                      </a:r>
                      <a:endParaRPr lang="en-US" sz="1600" b="1" kern="1200" dirty="0">
                        <a:solidFill>
                          <a:schemeClr val="bg1"/>
                        </a:solidFill>
                        <a:latin typeface="+mn-lt"/>
                        <a:ea typeface="+mn-ea"/>
                        <a:cs typeface="+mn-cs"/>
                      </a:endParaRPr>
                    </a:p>
                  </a:txBody>
                  <a:tcPr/>
                </a:tc>
                <a:extLst>
                  <a:ext uri="{0D108BD9-81ED-4DB2-BD59-A6C34878D82A}">
                    <a16:rowId xmlns:a16="http://schemas.microsoft.com/office/drawing/2014/main" xmlns="" val="10000"/>
                  </a:ext>
                </a:extLst>
              </a:tr>
              <a:tr h="303589">
                <a:tc rowSpan="4">
                  <a:txBody>
                    <a:bodyPr/>
                    <a:lstStyle/>
                    <a:p>
                      <a:pPr algn="ctr"/>
                      <a:endParaRPr lang="en-US" sz="1600" b="1" kern="1200" dirty="0" smtClean="0">
                        <a:solidFill>
                          <a:schemeClr val="dk1"/>
                        </a:solidFill>
                        <a:latin typeface="+mn-lt"/>
                        <a:ea typeface="+mn-ea"/>
                        <a:cs typeface="+mn-cs"/>
                      </a:endParaRPr>
                    </a:p>
                    <a:p>
                      <a:pPr algn="ctr"/>
                      <a:endParaRPr lang="en-US" sz="1600" b="1" kern="1200" dirty="0" smtClean="0">
                        <a:solidFill>
                          <a:schemeClr val="dk1"/>
                        </a:solidFill>
                        <a:latin typeface="+mn-lt"/>
                        <a:ea typeface="+mn-ea"/>
                        <a:cs typeface="+mn-cs"/>
                      </a:endParaRPr>
                    </a:p>
                    <a:p>
                      <a:pPr algn="ctr"/>
                      <a:endParaRPr lang="en-US" sz="1600" b="1" kern="1200" dirty="0" smtClean="0">
                        <a:solidFill>
                          <a:schemeClr val="dk1"/>
                        </a:solidFill>
                        <a:latin typeface="+mn-lt"/>
                        <a:ea typeface="+mn-ea"/>
                        <a:cs typeface="+mn-cs"/>
                      </a:endParaRPr>
                    </a:p>
                    <a:p>
                      <a:pPr algn="ctr"/>
                      <a:r>
                        <a:rPr lang="en-US" sz="1600" b="1" kern="1200" dirty="0" smtClean="0">
                          <a:solidFill>
                            <a:schemeClr val="dk1"/>
                          </a:solidFill>
                          <a:latin typeface="+mn-lt"/>
                          <a:ea typeface="+mn-ea"/>
                          <a:cs typeface="+mn-cs"/>
                        </a:rPr>
                        <a:t>1</a:t>
                      </a:r>
                      <a:endParaRPr lang="en-US" sz="1600" b="1" kern="1200" dirty="0">
                        <a:solidFill>
                          <a:schemeClr val="dk1"/>
                        </a:solidFill>
                        <a:latin typeface="+mn-lt"/>
                        <a:ea typeface="+mn-ea"/>
                        <a:cs typeface="+mn-cs"/>
                      </a:endParaRPr>
                    </a:p>
                  </a:txBody>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latin typeface="+mn-lt"/>
                          <a:ea typeface="+mn-ea"/>
                          <a:cs typeface="+mn-cs"/>
                        </a:rPr>
                        <a:t>Class Room  teaching/student centric activities, Guest faculty</a:t>
                      </a:r>
                    </a:p>
                    <a:p>
                      <a:pPr algn="l"/>
                      <a:endParaRPr lang="en-US" sz="1600" b="1" kern="1200" dirty="0">
                        <a:solidFill>
                          <a:schemeClr val="dk1"/>
                        </a:solidFill>
                        <a:latin typeface="+mn-lt"/>
                        <a:ea typeface="+mn-ea"/>
                        <a:cs typeface="+mn-cs"/>
                      </a:endParaRPr>
                    </a:p>
                  </a:txBody>
                  <a:tcPr/>
                </a:tc>
                <a:tc>
                  <a:txBody>
                    <a:bodyPr/>
                    <a:lstStyle/>
                    <a:p>
                      <a:pPr marL="0" algn="l" defTabSz="914400" rtl="0" eaLnBrk="1" latinLnBrk="0" hangingPunct="1"/>
                      <a:r>
                        <a:rPr lang="en-US" sz="1600" b="1" kern="1200" dirty="0" smtClean="0">
                          <a:solidFill>
                            <a:schemeClr val="dk1"/>
                          </a:solidFill>
                          <a:latin typeface="+mn-lt"/>
                          <a:ea typeface="+mn-ea"/>
                          <a:cs typeface="+mn-cs"/>
                        </a:rPr>
                        <a:t>Power Point Presentation</a:t>
                      </a:r>
                      <a:endParaRPr lang="en-US" sz="1600" b="1" kern="1200" dirty="0">
                        <a:solidFill>
                          <a:schemeClr val="dk1"/>
                        </a:solidFill>
                        <a:latin typeface="+mn-lt"/>
                        <a:ea typeface="+mn-ea"/>
                        <a:cs typeface="+mn-cs"/>
                      </a:endParaRPr>
                    </a:p>
                  </a:txBody>
                  <a:tcPr/>
                </a:tc>
                <a:tc rowSpan="4">
                  <a:txBody>
                    <a:bodyPr/>
                    <a:lstStyle/>
                    <a:p>
                      <a:pPr algn="l"/>
                      <a:endParaRPr lang="en-US" sz="1600" b="1" kern="1200" dirty="0" smtClean="0">
                        <a:solidFill>
                          <a:schemeClr val="dk1"/>
                        </a:solidFill>
                        <a:latin typeface="+mn-lt"/>
                        <a:ea typeface="+mn-ea"/>
                        <a:cs typeface="+mn-cs"/>
                      </a:endParaRPr>
                    </a:p>
                    <a:p>
                      <a:pPr algn="l"/>
                      <a:endParaRPr lang="en-US" sz="1600" b="1" kern="1200" dirty="0" smtClean="0">
                        <a:solidFill>
                          <a:schemeClr val="dk1"/>
                        </a:solidFill>
                        <a:latin typeface="+mn-lt"/>
                        <a:ea typeface="+mn-ea"/>
                        <a:cs typeface="+mn-cs"/>
                      </a:endParaRPr>
                    </a:p>
                    <a:p>
                      <a:pPr algn="l"/>
                      <a:r>
                        <a:rPr lang="en-US" sz="1600" b="1" kern="1200" dirty="0" smtClean="0">
                          <a:solidFill>
                            <a:schemeClr val="dk1"/>
                          </a:solidFill>
                          <a:latin typeface="+mn-lt"/>
                          <a:ea typeface="+mn-ea"/>
                          <a:cs typeface="+mn-cs"/>
                        </a:rPr>
                        <a:t>ICT Based Content Delivery</a:t>
                      </a:r>
                    </a:p>
                  </a:txBody>
                  <a:tcPr/>
                </a:tc>
                <a:extLst>
                  <a:ext uri="{0D108BD9-81ED-4DB2-BD59-A6C34878D82A}">
                    <a16:rowId xmlns:a16="http://schemas.microsoft.com/office/drawing/2014/main" xmlns="" val="10001"/>
                  </a:ext>
                </a:extLst>
              </a:tr>
              <a:tr h="303589">
                <a:tc vMerge="1">
                  <a:txBody>
                    <a:bodyPr/>
                    <a:lstStyle/>
                    <a:p>
                      <a:endParaRPr lang="en-US" sz="800" dirty="0"/>
                    </a:p>
                  </a:txBody>
                  <a:tcPr/>
                </a:tc>
                <a:tc vMerge="1">
                  <a:txBody>
                    <a:bodyPr/>
                    <a:lstStyle/>
                    <a:p>
                      <a:endParaRPr lang="en-US" sz="800" dirty="0"/>
                    </a:p>
                  </a:txBody>
                  <a:tcPr/>
                </a:tc>
                <a:tc>
                  <a:txBody>
                    <a:bodyPr/>
                    <a:lstStyle/>
                    <a:p>
                      <a:pPr algn="l"/>
                      <a:r>
                        <a:rPr lang="en-US" sz="1600" b="1" kern="1200" dirty="0" smtClean="0">
                          <a:solidFill>
                            <a:schemeClr val="dk1"/>
                          </a:solidFill>
                          <a:latin typeface="+mn-lt"/>
                          <a:ea typeface="+mn-ea"/>
                          <a:cs typeface="+mn-cs"/>
                        </a:rPr>
                        <a:t>Flipped Classes</a:t>
                      </a:r>
                      <a:endParaRPr lang="en-US" sz="1600" b="1" kern="1200" dirty="0">
                        <a:solidFill>
                          <a:schemeClr val="dk1"/>
                        </a:solidFill>
                        <a:latin typeface="+mn-lt"/>
                        <a:ea typeface="+mn-ea"/>
                        <a:cs typeface="+mn-cs"/>
                      </a:endParaRPr>
                    </a:p>
                  </a:txBody>
                  <a:tcPr/>
                </a:tc>
                <a:tc vMerge="1">
                  <a:txBody>
                    <a:bodyPr/>
                    <a:lstStyle/>
                    <a:p>
                      <a:endParaRPr lang="en-US" sz="800" dirty="0"/>
                    </a:p>
                  </a:txBody>
                  <a:tcPr/>
                </a:tc>
                <a:extLst>
                  <a:ext uri="{0D108BD9-81ED-4DB2-BD59-A6C34878D82A}">
                    <a16:rowId xmlns:a16="http://schemas.microsoft.com/office/drawing/2014/main" xmlns="" val="10002"/>
                  </a:ext>
                </a:extLst>
              </a:tr>
              <a:tr h="303589">
                <a:tc vMerge="1">
                  <a:txBody>
                    <a:bodyPr/>
                    <a:lstStyle/>
                    <a:p>
                      <a:endParaRPr lang="en-US" sz="800" dirty="0"/>
                    </a:p>
                  </a:txBody>
                  <a:tcPr/>
                </a:tc>
                <a:tc vMerge="1">
                  <a:txBody>
                    <a:bodyPr/>
                    <a:lstStyle/>
                    <a:p>
                      <a:endParaRPr lang="en-US" sz="800" dirty="0"/>
                    </a:p>
                  </a:txBody>
                  <a:tcPr/>
                </a:tc>
                <a:tc>
                  <a:txBody>
                    <a:bodyPr/>
                    <a:lstStyle/>
                    <a:p>
                      <a:pPr algn="l"/>
                      <a:r>
                        <a:rPr lang="en-US" sz="1600" b="1" kern="1200" dirty="0" smtClean="0">
                          <a:solidFill>
                            <a:schemeClr val="dk1"/>
                          </a:solidFill>
                          <a:latin typeface="+mn-lt"/>
                          <a:ea typeface="+mn-ea"/>
                          <a:cs typeface="+mn-cs"/>
                        </a:rPr>
                        <a:t>Tutorials</a:t>
                      </a:r>
                      <a:endParaRPr lang="en-US" sz="1600" b="1" kern="1200" dirty="0">
                        <a:solidFill>
                          <a:schemeClr val="dk1"/>
                        </a:solidFill>
                        <a:latin typeface="+mn-lt"/>
                        <a:ea typeface="+mn-ea"/>
                        <a:cs typeface="+mn-cs"/>
                      </a:endParaRPr>
                    </a:p>
                  </a:txBody>
                  <a:tcPr/>
                </a:tc>
                <a:tc vMerge="1">
                  <a:txBody>
                    <a:bodyPr/>
                    <a:lstStyle/>
                    <a:p>
                      <a:endParaRPr lang="en-US" sz="800" dirty="0"/>
                    </a:p>
                  </a:txBody>
                  <a:tcPr/>
                </a:tc>
                <a:extLst>
                  <a:ext uri="{0D108BD9-81ED-4DB2-BD59-A6C34878D82A}">
                    <a16:rowId xmlns:a16="http://schemas.microsoft.com/office/drawing/2014/main" xmlns="" val="10003"/>
                  </a:ext>
                </a:extLst>
              </a:tr>
              <a:tr h="303589">
                <a:tc vMerge="1">
                  <a:txBody>
                    <a:bodyPr/>
                    <a:lstStyle/>
                    <a:p>
                      <a:endParaRPr lang="en-US" sz="800" dirty="0"/>
                    </a:p>
                  </a:txBody>
                  <a:tcPr/>
                </a:tc>
                <a:tc vMerge="1">
                  <a:txBody>
                    <a:bodyPr/>
                    <a:lstStyle/>
                    <a:p>
                      <a:endParaRPr lang="en-US" sz="800" dirty="0"/>
                    </a:p>
                  </a:txBody>
                  <a:tcPr/>
                </a:tc>
                <a:tc>
                  <a:txBody>
                    <a:bodyPr/>
                    <a:lstStyle/>
                    <a:p>
                      <a:pPr algn="l"/>
                      <a:r>
                        <a:rPr lang="en-US" sz="1600" b="1" kern="1200" dirty="0" smtClean="0">
                          <a:solidFill>
                            <a:schemeClr val="dk1"/>
                          </a:solidFill>
                          <a:latin typeface="+mn-lt"/>
                          <a:ea typeface="+mn-ea"/>
                          <a:cs typeface="+mn-cs"/>
                        </a:rPr>
                        <a:t>QUIZ </a:t>
                      </a:r>
                      <a:endParaRPr lang="en-US" sz="1600" b="1" kern="1200" dirty="0">
                        <a:solidFill>
                          <a:schemeClr val="dk1"/>
                        </a:solidFill>
                        <a:latin typeface="+mn-lt"/>
                        <a:ea typeface="+mn-ea"/>
                        <a:cs typeface="+mn-cs"/>
                      </a:endParaRPr>
                    </a:p>
                  </a:txBody>
                  <a:tcPr/>
                </a:tc>
                <a:tc vMerge="1">
                  <a:txBody>
                    <a:bodyPr/>
                    <a:lstStyle/>
                    <a:p>
                      <a:endParaRPr lang="en-US" sz="800" dirty="0"/>
                    </a:p>
                  </a:txBody>
                  <a:tcPr/>
                </a:tc>
                <a:extLst>
                  <a:ext uri="{0D108BD9-81ED-4DB2-BD59-A6C34878D82A}">
                    <a16:rowId xmlns:a16="http://schemas.microsoft.com/office/drawing/2014/main" xmlns="" val="10004"/>
                  </a:ext>
                </a:extLst>
              </a:tr>
              <a:tr h="303589">
                <a:tc rowSpan="3">
                  <a:txBody>
                    <a:bodyPr/>
                    <a:lstStyle/>
                    <a:p>
                      <a:pPr algn="ctr"/>
                      <a:endParaRPr lang="en-US" sz="1600" b="1" kern="1200" dirty="0" smtClean="0">
                        <a:solidFill>
                          <a:schemeClr val="dk1"/>
                        </a:solidFill>
                        <a:latin typeface="+mn-lt"/>
                        <a:ea typeface="+mn-ea"/>
                        <a:cs typeface="+mn-cs"/>
                      </a:endParaRPr>
                    </a:p>
                    <a:p>
                      <a:pPr algn="ctr"/>
                      <a:endParaRPr lang="en-US" sz="1600" b="1" kern="1200" dirty="0" smtClean="0">
                        <a:solidFill>
                          <a:schemeClr val="dk1"/>
                        </a:solidFill>
                        <a:latin typeface="+mn-lt"/>
                        <a:ea typeface="+mn-ea"/>
                        <a:cs typeface="+mn-cs"/>
                      </a:endParaRPr>
                    </a:p>
                    <a:p>
                      <a:pPr algn="ctr"/>
                      <a:r>
                        <a:rPr lang="en-US" sz="1600" b="1" kern="1200" dirty="0" smtClean="0">
                          <a:solidFill>
                            <a:schemeClr val="dk1"/>
                          </a:solidFill>
                          <a:latin typeface="+mn-lt"/>
                          <a:ea typeface="+mn-ea"/>
                          <a:cs typeface="+mn-cs"/>
                        </a:rPr>
                        <a:t>2</a:t>
                      </a:r>
                      <a:endParaRPr lang="en-US" sz="1600" b="1" kern="1200" dirty="0">
                        <a:solidFill>
                          <a:schemeClr val="dk1"/>
                        </a:solidFill>
                        <a:latin typeface="+mn-lt"/>
                        <a:ea typeface="+mn-ea"/>
                        <a:cs typeface="+mn-cs"/>
                      </a:endParaRPr>
                    </a:p>
                  </a:txBody>
                  <a:tcPr/>
                </a:tc>
                <a:tc rowSpan="3">
                  <a:txBody>
                    <a:bodyPr/>
                    <a:lstStyle/>
                    <a:p>
                      <a:pPr algn="ctr"/>
                      <a:endParaRPr lang="en-US" sz="1600" b="1" kern="1200" dirty="0" smtClean="0">
                        <a:solidFill>
                          <a:schemeClr val="dk1"/>
                        </a:solidFill>
                        <a:latin typeface="+mn-lt"/>
                        <a:ea typeface="+mn-ea"/>
                        <a:cs typeface="+mn-cs"/>
                      </a:endParaRPr>
                    </a:p>
                    <a:p>
                      <a:pPr algn="l"/>
                      <a:r>
                        <a:rPr lang="en-US" sz="1600" b="1" kern="1200" dirty="0" smtClean="0">
                          <a:solidFill>
                            <a:schemeClr val="dk1"/>
                          </a:solidFill>
                          <a:latin typeface="+mn-lt"/>
                          <a:ea typeface="+mn-ea"/>
                          <a:cs typeface="+mn-cs"/>
                        </a:rPr>
                        <a:t>E-Learning</a:t>
                      </a:r>
                      <a:endParaRPr lang="en-US" sz="1600" b="1" kern="1200" dirty="0">
                        <a:solidFill>
                          <a:schemeClr val="dk1"/>
                        </a:solidFill>
                        <a:latin typeface="+mn-lt"/>
                        <a:ea typeface="+mn-ea"/>
                        <a:cs typeface="+mn-cs"/>
                      </a:endParaRPr>
                    </a:p>
                  </a:txBody>
                  <a:tcPr/>
                </a:tc>
                <a:tc>
                  <a:txBody>
                    <a:bodyPr/>
                    <a:lstStyle/>
                    <a:p>
                      <a:pPr algn="l"/>
                      <a:r>
                        <a:rPr lang="en-US" sz="1600" b="1" kern="1200" dirty="0" smtClean="0">
                          <a:solidFill>
                            <a:schemeClr val="dk1"/>
                          </a:solidFill>
                          <a:latin typeface="+mn-lt"/>
                          <a:ea typeface="+mn-ea"/>
                          <a:cs typeface="+mn-cs"/>
                        </a:rPr>
                        <a:t>Video/Animations</a:t>
                      </a:r>
                      <a:endParaRPr lang="en-US" sz="1600" b="1" kern="1200" dirty="0">
                        <a:solidFill>
                          <a:schemeClr val="dk1"/>
                        </a:solidFill>
                        <a:latin typeface="+mn-lt"/>
                        <a:ea typeface="+mn-ea"/>
                        <a:cs typeface="+mn-cs"/>
                      </a:endParaRPr>
                    </a:p>
                  </a:txBody>
                  <a:tcPr/>
                </a:tc>
                <a:tc rowSpan="3">
                  <a:txBody>
                    <a:bodyPr/>
                    <a:lstStyle/>
                    <a:p>
                      <a:pPr algn="l"/>
                      <a:r>
                        <a:rPr lang="en-US" sz="1600" b="1" kern="1200" dirty="0" smtClean="0">
                          <a:solidFill>
                            <a:schemeClr val="dk1"/>
                          </a:solidFill>
                          <a:latin typeface="+mn-lt"/>
                          <a:ea typeface="+mn-ea"/>
                          <a:cs typeface="+mn-cs"/>
                        </a:rPr>
                        <a:t>Digital Library, Internet, You-tube, SWAYAM, MOOCS</a:t>
                      </a:r>
                      <a:endParaRPr lang="en-US" sz="1600" b="1" kern="1200" dirty="0">
                        <a:solidFill>
                          <a:schemeClr val="dk1"/>
                        </a:solidFill>
                        <a:latin typeface="+mn-lt"/>
                        <a:ea typeface="+mn-ea"/>
                        <a:cs typeface="+mn-cs"/>
                      </a:endParaRPr>
                    </a:p>
                  </a:txBody>
                  <a:tcPr/>
                </a:tc>
                <a:extLst>
                  <a:ext uri="{0D108BD9-81ED-4DB2-BD59-A6C34878D82A}">
                    <a16:rowId xmlns:a16="http://schemas.microsoft.com/office/drawing/2014/main" xmlns="" val="10005"/>
                  </a:ext>
                </a:extLst>
              </a:tr>
              <a:tr h="303589">
                <a:tc vMerge="1">
                  <a:txBody>
                    <a:bodyPr/>
                    <a:lstStyle/>
                    <a:p>
                      <a:endParaRPr lang="en-US" sz="800" dirty="0"/>
                    </a:p>
                  </a:txBody>
                  <a:tcPr/>
                </a:tc>
                <a:tc vMerge="1">
                  <a:txBody>
                    <a:bodyPr/>
                    <a:lstStyle/>
                    <a:p>
                      <a:endParaRPr lang="en-US" sz="800" dirty="0"/>
                    </a:p>
                  </a:txBody>
                  <a:tcPr/>
                </a:tc>
                <a:tc>
                  <a:txBody>
                    <a:bodyPr/>
                    <a:lstStyle/>
                    <a:p>
                      <a:pPr algn="l"/>
                      <a:r>
                        <a:rPr lang="en-US" sz="1600" b="1" kern="1200" dirty="0" smtClean="0">
                          <a:solidFill>
                            <a:schemeClr val="dk1"/>
                          </a:solidFill>
                          <a:latin typeface="+mn-lt"/>
                          <a:ea typeface="+mn-ea"/>
                          <a:cs typeface="+mn-cs"/>
                        </a:rPr>
                        <a:t>NPTEL videos</a:t>
                      </a:r>
                      <a:endParaRPr lang="en-US" sz="1600" b="1" kern="1200" dirty="0">
                        <a:solidFill>
                          <a:schemeClr val="dk1"/>
                        </a:solidFill>
                        <a:latin typeface="+mn-lt"/>
                        <a:ea typeface="+mn-ea"/>
                        <a:cs typeface="+mn-cs"/>
                      </a:endParaRPr>
                    </a:p>
                  </a:txBody>
                  <a:tcPr/>
                </a:tc>
                <a:tc vMerge="1">
                  <a:txBody>
                    <a:bodyPr/>
                    <a:lstStyle/>
                    <a:p>
                      <a:endParaRPr lang="en-US" sz="800" dirty="0"/>
                    </a:p>
                  </a:txBody>
                  <a:tcPr/>
                </a:tc>
                <a:extLst>
                  <a:ext uri="{0D108BD9-81ED-4DB2-BD59-A6C34878D82A}">
                    <a16:rowId xmlns:a16="http://schemas.microsoft.com/office/drawing/2014/main" xmlns="" val="10006"/>
                  </a:ext>
                </a:extLst>
              </a:tr>
              <a:tr h="346959">
                <a:tc vMerge="1">
                  <a:txBody>
                    <a:bodyPr/>
                    <a:lstStyle/>
                    <a:p>
                      <a:endParaRPr lang="en-US" sz="800" dirty="0"/>
                    </a:p>
                  </a:txBody>
                  <a:tcPr/>
                </a:tc>
                <a:tc vMerge="1">
                  <a:txBody>
                    <a:bodyPr/>
                    <a:lstStyle/>
                    <a:p>
                      <a:endParaRPr lang="en-US" sz="800" dirty="0"/>
                    </a:p>
                  </a:txBody>
                  <a:tcPr/>
                </a:tc>
                <a:tc>
                  <a:txBody>
                    <a:bodyPr/>
                    <a:lstStyle/>
                    <a:p>
                      <a:pPr algn="l"/>
                      <a:r>
                        <a:rPr lang="en-US" sz="1600" b="1" kern="1200" dirty="0" smtClean="0">
                          <a:solidFill>
                            <a:schemeClr val="dk1"/>
                          </a:solidFill>
                          <a:latin typeface="+mn-lt"/>
                          <a:ea typeface="+mn-ea"/>
                          <a:cs typeface="+mn-cs"/>
                        </a:rPr>
                        <a:t>Webinars</a:t>
                      </a:r>
                      <a:endParaRPr lang="en-US" sz="1600" b="1" kern="1200" dirty="0">
                        <a:solidFill>
                          <a:schemeClr val="dk1"/>
                        </a:solidFill>
                        <a:latin typeface="+mn-lt"/>
                        <a:ea typeface="+mn-ea"/>
                        <a:cs typeface="+mn-cs"/>
                      </a:endParaRPr>
                    </a:p>
                  </a:txBody>
                  <a:tcPr/>
                </a:tc>
                <a:tc vMerge="1">
                  <a:txBody>
                    <a:bodyPr/>
                    <a:lstStyle/>
                    <a:p>
                      <a:endParaRPr lang="en-US" sz="800" dirty="0"/>
                    </a:p>
                  </a:txBody>
                  <a:tcPr/>
                </a:tc>
                <a:extLst>
                  <a:ext uri="{0D108BD9-81ED-4DB2-BD59-A6C34878D82A}">
                    <a16:rowId xmlns:a16="http://schemas.microsoft.com/office/drawing/2014/main" xmlns="" val="10007"/>
                  </a:ext>
                </a:extLst>
              </a:tr>
              <a:tr h="482250">
                <a:tc rowSpan="2">
                  <a:txBody>
                    <a:bodyPr/>
                    <a:lstStyle/>
                    <a:p>
                      <a:pPr algn="ctr"/>
                      <a:endParaRPr lang="en-US" sz="1600" b="1" kern="1200" dirty="0" smtClean="0">
                        <a:solidFill>
                          <a:schemeClr val="dk1"/>
                        </a:solidFill>
                        <a:latin typeface="+mn-lt"/>
                        <a:ea typeface="+mn-ea"/>
                        <a:cs typeface="+mn-cs"/>
                      </a:endParaRPr>
                    </a:p>
                    <a:p>
                      <a:pPr algn="ctr"/>
                      <a:endParaRPr lang="en-US" sz="1600" b="1" kern="1200" dirty="0" smtClean="0">
                        <a:solidFill>
                          <a:schemeClr val="dk1"/>
                        </a:solidFill>
                        <a:latin typeface="+mn-lt"/>
                        <a:ea typeface="+mn-ea"/>
                        <a:cs typeface="+mn-cs"/>
                      </a:endParaRPr>
                    </a:p>
                    <a:p>
                      <a:pPr algn="ctr"/>
                      <a:r>
                        <a:rPr lang="en-US" sz="1600" b="1" kern="1200" dirty="0" smtClean="0">
                          <a:solidFill>
                            <a:schemeClr val="dk1"/>
                          </a:solidFill>
                          <a:latin typeface="+mn-lt"/>
                          <a:ea typeface="+mn-ea"/>
                          <a:cs typeface="+mn-cs"/>
                        </a:rPr>
                        <a:t>3</a:t>
                      </a:r>
                      <a:endParaRPr lang="en-US" sz="1600" b="1" kern="1200" dirty="0">
                        <a:solidFill>
                          <a:schemeClr val="dk1"/>
                        </a:solidFill>
                        <a:latin typeface="+mn-lt"/>
                        <a:ea typeface="+mn-ea"/>
                        <a:cs typeface="+mn-cs"/>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latin typeface="+mn-lt"/>
                          <a:ea typeface="+mn-ea"/>
                          <a:cs typeface="+mn-cs"/>
                        </a:rPr>
                        <a:t>Evaluation Assessment / Improvement</a:t>
                      </a:r>
                      <a:endParaRPr lang="en-US" sz="1600" b="1" kern="1200" dirty="0">
                        <a:solidFill>
                          <a:schemeClr val="dk1"/>
                        </a:solidFill>
                        <a:latin typeface="+mn-lt"/>
                        <a:ea typeface="+mn-ea"/>
                        <a:cs typeface="+mn-cs"/>
                      </a:endParaRPr>
                    </a:p>
                  </a:txBody>
                  <a:tcPr/>
                </a:tc>
                <a:tc>
                  <a:txBody>
                    <a:bodyPr/>
                    <a:lstStyle/>
                    <a:p>
                      <a:pPr algn="l"/>
                      <a:r>
                        <a:rPr lang="en-US" sz="1600" b="1" kern="1200" dirty="0" smtClean="0">
                          <a:solidFill>
                            <a:schemeClr val="dk1"/>
                          </a:solidFill>
                          <a:latin typeface="+mn-lt"/>
                          <a:ea typeface="+mn-ea"/>
                          <a:cs typeface="+mn-cs"/>
                        </a:rPr>
                        <a:t>Internal assessments</a:t>
                      </a:r>
                      <a:endParaRPr lang="en-US" sz="1600" b="1" kern="1200" dirty="0">
                        <a:solidFill>
                          <a:schemeClr val="dk1"/>
                        </a:solidFill>
                        <a:latin typeface="+mn-lt"/>
                        <a:ea typeface="+mn-ea"/>
                        <a:cs typeface="+mn-cs"/>
                      </a:endParaRPr>
                    </a:p>
                  </a:txBody>
                  <a:tcPr/>
                </a:tc>
                <a:tc rowSpan="2">
                  <a:txBody>
                    <a:bodyPr/>
                    <a:lstStyle/>
                    <a:p>
                      <a:pPr algn="l"/>
                      <a:endParaRPr lang="en-US" sz="1600" b="1" kern="1200" dirty="0" smtClean="0">
                        <a:solidFill>
                          <a:schemeClr val="dk1"/>
                        </a:solidFill>
                        <a:latin typeface="+mn-lt"/>
                        <a:ea typeface="+mn-ea"/>
                        <a:cs typeface="+mn-cs"/>
                      </a:endParaRPr>
                    </a:p>
                    <a:p>
                      <a:pPr algn="l"/>
                      <a:r>
                        <a:rPr lang="en-US" sz="1600" b="1" kern="1200" dirty="0" smtClean="0">
                          <a:solidFill>
                            <a:schemeClr val="dk1"/>
                          </a:solidFill>
                          <a:latin typeface="+mn-lt"/>
                          <a:ea typeface="+mn-ea"/>
                          <a:cs typeface="+mn-cs"/>
                        </a:rPr>
                        <a:t>Off line</a:t>
                      </a:r>
                      <a:endParaRPr lang="en-US" sz="1600" b="1" kern="1200" dirty="0">
                        <a:solidFill>
                          <a:schemeClr val="dk1"/>
                        </a:solidFill>
                        <a:latin typeface="+mn-lt"/>
                        <a:ea typeface="+mn-ea"/>
                        <a:cs typeface="+mn-cs"/>
                      </a:endParaRPr>
                    </a:p>
                  </a:txBody>
                  <a:tcPr/>
                </a:tc>
                <a:extLst>
                  <a:ext uri="{0D108BD9-81ED-4DB2-BD59-A6C34878D82A}">
                    <a16:rowId xmlns:a16="http://schemas.microsoft.com/office/drawing/2014/main" xmlns="" val="10008"/>
                  </a:ext>
                </a:extLst>
              </a:tr>
              <a:tr h="482250">
                <a:tc vMerge="1">
                  <a:txBody>
                    <a:bodyPr/>
                    <a:lstStyle/>
                    <a:p>
                      <a:endParaRPr lang="en-US" sz="800" dirty="0"/>
                    </a:p>
                  </a:txBody>
                  <a:tcPr/>
                </a:tc>
                <a:tc vMerge="1">
                  <a:txBody>
                    <a:bodyPr/>
                    <a:lstStyle/>
                    <a:p>
                      <a:endParaRPr lang="en-US" sz="800" dirty="0"/>
                    </a:p>
                  </a:txBody>
                  <a:tcPr/>
                </a:tc>
                <a:tc>
                  <a:txBody>
                    <a:bodyPr/>
                    <a:lstStyle/>
                    <a:p>
                      <a:pPr algn="l"/>
                      <a:r>
                        <a:rPr lang="en-US" sz="1600" b="1" kern="1200" dirty="0" smtClean="0">
                          <a:solidFill>
                            <a:schemeClr val="dk1"/>
                          </a:solidFill>
                          <a:latin typeface="+mn-lt"/>
                          <a:ea typeface="+mn-ea"/>
                          <a:cs typeface="+mn-cs"/>
                        </a:rPr>
                        <a:t>Assignments</a:t>
                      </a:r>
                      <a:endParaRPr lang="en-US" sz="1600" b="1" kern="1200" dirty="0">
                        <a:solidFill>
                          <a:schemeClr val="dk1"/>
                        </a:solidFill>
                        <a:latin typeface="+mn-lt"/>
                        <a:ea typeface="+mn-ea"/>
                        <a:cs typeface="+mn-cs"/>
                      </a:endParaRPr>
                    </a:p>
                  </a:txBody>
                  <a:tcPr/>
                </a:tc>
                <a:tc vMerge="1">
                  <a:txBody>
                    <a:bodyPr/>
                    <a:lstStyle/>
                    <a:p>
                      <a:endParaRPr lang="en-US" sz="800" dirty="0"/>
                    </a:p>
                  </a:txBody>
                  <a:tcPr/>
                </a:tc>
                <a:extLst>
                  <a:ext uri="{0D108BD9-81ED-4DB2-BD59-A6C34878D82A}">
                    <a16:rowId xmlns:a16="http://schemas.microsoft.com/office/drawing/2014/main" xmlns="" val="10009"/>
                  </a:ext>
                </a:extLst>
              </a:tr>
              <a:tr h="303589">
                <a:tc>
                  <a:txBody>
                    <a:bodyPr/>
                    <a:lstStyle/>
                    <a:p>
                      <a:pPr algn="ctr"/>
                      <a:r>
                        <a:rPr lang="en-US" sz="1600" b="1" kern="1200" dirty="0" smtClean="0">
                          <a:solidFill>
                            <a:schemeClr val="dk1"/>
                          </a:solidFill>
                          <a:latin typeface="+mn-lt"/>
                          <a:ea typeface="+mn-ea"/>
                          <a:cs typeface="+mn-cs"/>
                        </a:rPr>
                        <a:t>4</a:t>
                      </a:r>
                      <a:endParaRPr lang="en-US" sz="1600" b="1" kern="1200" dirty="0">
                        <a:solidFill>
                          <a:schemeClr val="dk1"/>
                        </a:solidFill>
                        <a:latin typeface="+mn-lt"/>
                        <a:ea typeface="+mn-ea"/>
                        <a:cs typeface="+mn-cs"/>
                      </a:endParaRPr>
                    </a:p>
                  </a:txBody>
                  <a:tcPr/>
                </a:tc>
                <a:tc>
                  <a:txBody>
                    <a:bodyPr/>
                    <a:lstStyle/>
                    <a:p>
                      <a:pPr algn="l"/>
                      <a:r>
                        <a:rPr lang="en-US" sz="1600" b="1" kern="1200" dirty="0" smtClean="0">
                          <a:solidFill>
                            <a:schemeClr val="dk1"/>
                          </a:solidFill>
                          <a:latin typeface="+mn-lt"/>
                          <a:ea typeface="+mn-ea"/>
                          <a:cs typeface="+mn-cs"/>
                        </a:rPr>
                        <a:t>Models</a:t>
                      </a:r>
                      <a:endParaRPr lang="en-US" sz="1600" b="1" kern="1200" dirty="0">
                        <a:solidFill>
                          <a:schemeClr val="dk1"/>
                        </a:solidFill>
                        <a:latin typeface="+mn-lt"/>
                        <a:ea typeface="+mn-ea"/>
                        <a:cs typeface="+mn-cs"/>
                      </a:endParaRPr>
                    </a:p>
                  </a:txBody>
                  <a:tcPr/>
                </a:tc>
                <a:tc>
                  <a:txBody>
                    <a:bodyPr/>
                    <a:lstStyle/>
                    <a:p>
                      <a:pPr algn="l"/>
                      <a:r>
                        <a:rPr lang="en-US" sz="1600" b="1" kern="1200" dirty="0" smtClean="0">
                          <a:solidFill>
                            <a:schemeClr val="dk1"/>
                          </a:solidFill>
                          <a:latin typeface="+mn-lt"/>
                          <a:ea typeface="+mn-ea"/>
                          <a:cs typeface="+mn-cs"/>
                        </a:rPr>
                        <a:t>Using chart &amp; Models</a:t>
                      </a:r>
                      <a:endParaRPr lang="en-US" sz="1600" b="1" kern="1200" dirty="0">
                        <a:solidFill>
                          <a:schemeClr val="dk1"/>
                        </a:solidFill>
                        <a:latin typeface="+mn-lt"/>
                        <a:ea typeface="+mn-ea"/>
                        <a:cs typeface="+mn-cs"/>
                      </a:endParaRPr>
                    </a:p>
                  </a:txBody>
                  <a:tcPr/>
                </a:tc>
                <a:tc>
                  <a:txBody>
                    <a:bodyPr/>
                    <a:lstStyle/>
                    <a:p>
                      <a:pPr algn="l"/>
                      <a:r>
                        <a:rPr lang="en-US" sz="1600" b="1" kern="1200" dirty="0" smtClean="0">
                          <a:solidFill>
                            <a:schemeClr val="dk1"/>
                          </a:solidFill>
                          <a:latin typeface="+mn-lt"/>
                          <a:ea typeface="+mn-ea"/>
                          <a:cs typeface="+mn-cs"/>
                        </a:rPr>
                        <a:t>Charts / Models</a:t>
                      </a:r>
                      <a:endParaRPr lang="en-US" sz="1600" b="1" kern="1200" dirty="0">
                        <a:solidFill>
                          <a:schemeClr val="dk1"/>
                        </a:solidFill>
                        <a:latin typeface="+mn-lt"/>
                        <a:ea typeface="+mn-ea"/>
                        <a:cs typeface="+mn-cs"/>
                      </a:endParaRPr>
                    </a:p>
                  </a:txBody>
                  <a:tcPr/>
                </a:tc>
                <a:extLst>
                  <a:ext uri="{0D108BD9-81ED-4DB2-BD59-A6C34878D82A}">
                    <a16:rowId xmlns:a16="http://schemas.microsoft.com/office/drawing/2014/main" xmlns="" val="10010"/>
                  </a:ext>
                </a:extLst>
              </a:tr>
              <a:tr h="1331518">
                <a:tc>
                  <a:txBody>
                    <a:bodyPr/>
                    <a:lstStyle/>
                    <a:p>
                      <a:pPr algn="ctr"/>
                      <a:endParaRPr lang="en-US" sz="1600" b="1" kern="1200" dirty="0" smtClean="0">
                        <a:solidFill>
                          <a:schemeClr val="dk1"/>
                        </a:solidFill>
                        <a:latin typeface="+mn-lt"/>
                        <a:ea typeface="+mn-ea"/>
                        <a:cs typeface="+mn-cs"/>
                      </a:endParaRPr>
                    </a:p>
                    <a:p>
                      <a:pPr algn="ctr"/>
                      <a:endParaRPr lang="en-US" sz="1600" b="1" kern="1200" dirty="0" smtClean="0">
                        <a:solidFill>
                          <a:schemeClr val="dk1"/>
                        </a:solidFill>
                        <a:latin typeface="+mn-lt"/>
                        <a:ea typeface="+mn-ea"/>
                        <a:cs typeface="+mn-cs"/>
                      </a:endParaRPr>
                    </a:p>
                    <a:p>
                      <a:pPr algn="ctr"/>
                      <a:r>
                        <a:rPr lang="en-US" sz="1600" b="1" kern="1200" dirty="0" smtClean="0">
                          <a:solidFill>
                            <a:schemeClr val="dk1"/>
                          </a:solidFill>
                          <a:latin typeface="+mn-lt"/>
                          <a:ea typeface="+mn-ea"/>
                          <a:cs typeface="+mn-cs"/>
                        </a:rPr>
                        <a:t>5</a:t>
                      </a:r>
                      <a:endParaRPr lang="en-US" sz="1600" b="1" kern="1200" dirty="0">
                        <a:solidFill>
                          <a:schemeClr val="dk1"/>
                        </a:solidFill>
                        <a:latin typeface="+mn-lt"/>
                        <a:ea typeface="+mn-ea"/>
                        <a:cs typeface="+mn-cs"/>
                      </a:endParaRPr>
                    </a:p>
                  </a:txBody>
                  <a:tcPr/>
                </a:tc>
                <a:tc>
                  <a:txBody>
                    <a:bodyPr/>
                    <a:lstStyle/>
                    <a:p>
                      <a:pPr algn="l"/>
                      <a:r>
                        <a:rPr lang="en-US" sz="1600" b="1" kern="1200" dirty="0" smtClean="0">
                          <a:solidFill>
                            <a:schemeClr val="dk1"/>
                          </a:solidFill>
                          <a:latin typeface="+mn-lt"/>
                          <a:ea typeface="+mn-ea"/>
                          <a:cs typeface="+mn-cs"/>
                        </a:rPr>
                        <a:t>Interaction</a:t>
                      </a:r>
                      <a:endParaRPr lang="en-US" sz="1600" b="1" kern="1200" dirty="0">
                        <a:solidFill>
                          <a:schemeClr val="dk1"/>
                        </a:solidFill>
                        <a:latin typeface="+mn-lt"/>
                        <a:ea typeface="+mn-ea"/>
                        <a:cs typeface="+mn-cs"/>
                      </a:endParaRPr>
                    </a:p>
                  </a:txBody>
                  <a:tcPr/>
                </a:tc>
                <a:tc>
                  <a:txBody>
                    <a:bodyPr/>
                    <a:lstStyle/>
                    <a:p>
                      <a:pPr lvl="0" algn="l"/>
                      <a:r>
                        <a:rPr lang="en-US" sz="1600" b="1" kern="1200" dirty="0" smtClean="0">
                          <a:solidFill>
                            <a:schemeClr val="dk1"/>
                          </a:solidFill>
                          <a:latin typeface="+mn-lt"/>
                          <a:ea typeface="+mn-ea"/>
                          <a:cs typeface="+mn-cs"/>
                        </a:rPr>
                        <a:t>WhatsApp Based</a:t>
                      </a:r>
                    </a:p>
                    <a:p>
                      <a:pPr algn="l"/>
                      <a:r>
                        <a:rPr lang="en-US" sz="1600" b="1" kern="1200" dirty="0" smtClean="0">
                          <a:solidFill>
                            <a:schemeClr val="dk1"/>
                          </a:solidFill>
                          <a:latin typeface="+mn-lt"/>
                          <a:ea typeface="+mn-ea"/>
                          <a:cs typeface="+mn-cs"/>
                        </a:rPr>
                        <a:t>Interaction, E-mail</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latin typeface="+mn-lt"/>
                          <a:ea typeface="+mn-ea"/>
                          <a:cs typeface="+mn-cs"/>
                        </a:rPr>
                        <a:t>Interactions, Messages     through Website, Other social Media Groups</a:t>
                      </a:r>
                      <a:endParaRPr lang="en-US" sz="1600" b="1" kern="1200" dirty="0">
                        <a:solidFill>
                          <a:schemeClr val="dk1"/>
                        </a:solidFill>
                        <a:latin typeface="+mn-lt"/>
                        <a:ea typeface="+mn-ea"/>
                        <a:cs typeface="+mn-cs"/>
                      </a:endParaRPr>
                    </a:p>
                  </a:txBody>
                  <a:tcPr/>
                </a:tc>
                <a:tc>
                  <a:txBody>
                    <a:bodyPr/>
                    <a:lstStyle/>
                    <a:p>
                      <a:pPr algn="l"/>
                      <a:endParaRPr lang="en-US" sz="1600" b="1" kern="1200" dirty="0" smtClean="0">
                        <a:solidFill>
                          <a:schemeClr val="dk1"/>
                        </a:solidFill>
                        <a:latin typeface="+mn-lt"/>
                        <a:ea typeface="+mn-ea"/>
                        <a:cs typeface="+mn-cs"/>
                      </a:endParaRPr>
                    </a:p>
                    <a:p>
                      <a:pPr algn="l"/>
                      <a:endParaRPr lang="en-US" sz="1600" b="1" kern="1200" dirty="0" smtClean="0">
                        <a:solidFill>
                          <a:schemeClr val="dk1"/>
                        </a:solidFill>
                        <a:latin typeface="+mn-lt"/>
                        <a:ea typeface="+mn-ea"/>
                        <a:cs typeface="+mn-cs"/>
                      </a:endParaRPr>
                    </a:p>
                    <a:p>
                      <a:pPr algn="l"/>
                      <a:r>
                        <a:rPr lang="en-US" sz="1600" b="1" kern="1200" dirty="0" smtClean="0">
                          <a:solidFill>
                            <a:schemeClr val="dk1"/>
                          </a:solidFill>
                          <a:latin typeface="+mn-lt"/>
                          <a:ea typeface="+mn-ea"/>
                          <a:cs typeface="+mn-cs"/>
                        </a:rPr>
                        <a:t>ICT Based Interaction</a:t>
                      </a:r>
                      <a:endParaRPr lang="en-US" sz="1600" b="1" kern="1200" dirty="0">
                        <a:solidFill>
                          <a:schemeClr val="dk1"/>
                        </a:solidFill>
                        <a:latin typeface="+mn-lt"/>
                        <a:ea typeface="+mn-ea"/>
                        <a:cs typeface="+mn-cs"/>
                      </a:endParaRPr>
                    </a:p>
                  </a:txBody>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xmlns="" val="359138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47123" y="260763"/>
            <a:ext cx="8903880" cy="502773"/>
          </a:xfrm>
        </p:spPr>
        <p:txBody>
          <a:bodyPr>
            <a:noAutofit/>
          </a:bodyPr>
          <a:lstStyle/>
          <a:p>
            <a:pPr>
              <a:lnSpc>
                <a:spcPct val="100000"/>
              </a:lnSpc>
            </a:pPr>
            <a:r>
              <a:rPr lang="en-IN" sz="2800" b="1" dirty="0" smtClean="0">
                <a:solidFill>
                  <a:srgbClr val="800000"/>
                </a:solidFill>
              </a:rPr>
              <a:t>Criteria-3  </a:t>
            </a:r>
            <a:r>
              <a:rPr lang="en-IN" sz="2800" b="1" dirty="0">
                <a:solidFill>
                  <a:srgbClr val="800000"/>
                </a:solidFill>
              </a:rPr>
              <a:t>Program </a:t>
            </a:r>
            <a:r>
              <a:rPr lang="en-IN" sz="2800" b="1" dirty="0" smtClean="0">
                <a:solidFill>
                  <a:srgbClr val="800000"/>
                </a:solidFill>
              </a:rPr>
              <a:t>Outcomes &amp; Course Outcomes</a:t>
            </a:r>
            <a:endParaRPr lang="en-IN" sz="2800" b="1" dirty="0">
              <a:solidFill>
                <a:srgbClr val="800000"/>
              </a:solidFill>
            </a:endParaRPr>
          </a:p>
        </p:txBody>
      </p:sp>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15</a:t>
            </a:fld>
            <a:endParaRPr lang="en-IN"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xmlns="" val="2118736003"/>
              </p:ext>
            </p:extLst>
          </p:nvPr>
        </p:nvGraphicFramePr>
        <p:xfrm>
          <a:off x="466817" y="763533"/>
          <a:ext cx="8517163" cy="2709216"/>
        </p:xfrm>
        <a:graphic>
          <a:graphicData uri="http://schemas.openxmlformats.org/drawingml/2006/table">
            <a:tbl>
              <a:tblPr firstRow="1" bandRow="1">
                <a:tableStyleId>{7DF18680-E054-41AD-8BC1-D1AEF772440D}</a:tableStyleId>
              </a:tblPr>
              <a:tblGrid>
                <a:gridCol w="8517163">
                  <a:extLst>
                    <a:ext uri="{9D8B030D-6E8A-4147-A177-3AD203B41FA5}">
                      <a16:colId xmlns:a16="http://schemas.microsoft.com/office/drawing/2014/main" xmlns="" val="20000"/>
                    </a:ext>
                  </a:extLst>
                </a:gridCol>
              </a:tblGrid>
              <a:tr h="338652">
                <a:tc>
                  <a:txBody>
                    <a:bodyPr/>
                    <a:lstStyle/>
                    <a:p>
                      <a:pPr algn="l" fontAlgn="ctr"/>
                      <a:r>
                        <a:rPr lang="en-US" sz="1500" u="none" strike="noStrike" dirty="0" smtClean="0">
                          <a:effectLst/>
                        </a:rPr>
                        <a:t>  </a:t>
                      </a:r>
                      <a:r>
                        <a:rPr lang="en-US" sz="2000" u="none" strike="noStrike" dirty="0" smtClean="0">
                          <a:solidFill>
                            <a:schemeClr val="bg1"/>
                          </a:solidFill>
                          <a:effectLst/>
                        </a:rPr>
                        <a:t>Course Code: 15ME54     Course Name:</a:t>
                      </a:r>
                      <a:r>
                        <a:rPr lang="en-US" sz="2000" u="none" strike="noStrike" baseline="0" dirty="0" smtClean="0">
                          <a:solidFill>
                            <a:schemeClr val="bg1"/>
                          </a:solidFill>
                          <a:effectLst/>
                        </a:rPr>
                        <a:t> Design of  Machine Elements-I</a:t>
                      </a:r>
                      <a:endParaRPr lang="en-US" sz="1500" b="1" i="0" u="none" strike="noStrike" dirty="0">
                        <a:solidFill>
                          <a:schemeClr val="bg1"/>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xmlns="" val="10000"/>
                  </a:ext>
                </a:extLst>
              </a:tr>
              <a:tr h="338652">
                <a:tc>
                  <a:txBody>
                    <a:bodyPr/>
                    <a:lstStyle/>
                    <a:p>
                      <a:pPr algn="l" fontAlgn="ctr"/>
                      <a:r>
                        <a:rPr lang="en-US" sz="1500" u="none" strike="noStrike" dirty="0" smtClean="0">
                          <a:effectLst/>
                        </a:rPr>
                        <a:t> </a:t>
                      </a:r>
                      <a:r>
                        <a:rPr lang="en-US" sz="1400" b="1" kern="1200" dirty="0" smtClean="0"/>
                        <a:t>After the successful completion of the course, the student will be able to</a:t>
                      </a:r>
                      <a:r>
                        <a:rPr lang="en-US" sz="1400" b="1" kern="1200" baseline="0" dirty="0" smtClean="0"/>
                        <a:t> </a:t>
                      </a:r>
                      <a:r>
                        <a:rPr lang="en-US" sz="1400" b="1" kern="1200" dirty="0" smtClean="0"/>
                        <a:t>:</a:t>
                      </a:r>
                      <a:endParaRPr lang="en-US" sz="1500" b="1" i="0" u="none" strike="noStrike" dirty="0">
                        <a:solidFill>
                          <a:srgbClr val="000000"/>
                        </a:solidFill>
                        <a:effectLst/>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xmlns="" val="10001"/>
                  </a:ext>
                </a:extLst>
              </a:tr>
              <a:tr h="338652">
                <a:tc>
                  <a:txBody>
                    <a:bodyPr/>
                    <a:lstStyle/>
                    <a:p>
                      <a:pPr algn="l" fontAlgn="ctr"/>
                      <a:r>
                        <a:rPr lang="en-US" sz="1600" kern="1200" dirty="0" smtClean="0">
                          <a:solidFill>
                            <a:schemeClr val="dk1"/>
                          </a:solidFill>
                          <a:latin typeface="+mn-lt"/>
                          <a:ea typeface="+mn-ea"/>
                          <a:cs typeface="+mn-cs"/>
                        </a:rPr>
                        <a:t> </a:t>
                      </a:r>
                      <a:r>
                        <a:rPr lang="en-US" sz="1600" b="1" kern="1200" dirty="0" smtClean="0">
                          <a:solidFill>
                            <a:schemeClr val="dk1"/>
                          </a:solidFill>
                          <a:latin typeface="+mn-lt"/>
                          <a:ea typeface="+mn-ea"/>
                          <a:cs typeface="+mn-cs"/>
                        </a:rPr>
                        <a:t>CO1: </a:t>
                      </a:r>
                      <a:r>
                        <a:rPr lang="en-US" sz="1600" b="1" kern="1200" dirty="0" smtClean="0">
                          <a:solidFill>
                            <a:srgbClr val="FF0000"/>
                          </a:solidFill>
                          <a:latin typeface="+mn-lt"/>
                          <a:ea typeface="+mn-ea"/>
                          <a:cs typeface="+mn-cs"/>
                        </a:rPr>
                        <a:t>Describe</a:t>
                      </a:r>
                      <a:r>
                        <a:rPr lang="en-US" sz="1600" kern="1200" dirty="0" smtClean="0">
                          <a:solidFill>
                            <a:schemeClr val="dk1"/>
                          </a:solidFill>
                          <a:latin typeface="+mn-lt"/>
                          <a:ea typeface="+mn-ea"/>
                          <a:cs typeface="+mn-cs"/>
                        </a:rPr>
                        <a:t> the design process, choose materials..</a:t>
                      </a:r>
                      <a:endParaRPr lang="en-US" sz="1600" kern="120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xmlns="" val="10002"/>
                  </a:ext>
                </a:extLst>
              </a:tr>
              <a:tr h="338652">
                <a:tc>
                  <a:txBody>
                    <a:bodyPr/>
                    <a:lstStyle/>
                    <a:p>
                      <a:pPr algn="l" fontAlgn="ctr"/>
                      <a:r>
                        <a:rPr lang="en-US" sz="1600" kern="1200" dirty="0" smtClean="0">
                          <a:solidFill>
                            <a:schemeClr val="dk1"/>
                          </a:solidFill>
                          <a:latin typeface="+mn-lt"/>
                          <a:ea typeface="+mn-ea"/>
                          <a:cs typeface="+mn-cs"/>
                        </a:rPr>
                        <a:t> </a:t>
                      </a:r>
                      <a:r>
                        <a:rPr lang="en-US" sz="1600" b="1" kern="1200" dirty="0" smtClean="0">
                          <a:solidFill>
                            <a:schemeClr val="dk1"/>
                          </a:solidFill>
                          <a:latin typeface="+mn-lt"/>
                          <a:ea typeface="+mn-ea"/>
                          <a:cs typeface="+mn-cs"/>
                        </a:rPr>
                        <a:t>CO2: </a:t>
                      </a:r>
                      <a:r>
                        <a:rPr lang="en-US" sz="1600" b="1" kern="1200" dirty="0" smtClean="0">
                          <a:solidFill>
                            <a:srgbClr val="FF0000"/>
                          </a:solidFill>
                          <a:latin typeface="+mn-lt"/>
                          <a:ea typeface="+mn-ea"/>
                          <a:cs typeface="+mn-cs"/>
                        </a:rPr>
                        <a:t>Apply</a:t>
                      </a:r>
                      <a:r>
                        <a:rPr lang="en-US" sz="1600" kern="1200" dirty="0" smtClean="0">
                          <a:solidFill>
                            <a:schemeClr val="dk1"/>
                          </a:solidFill>
                          <a:latin typeface="+mn-lt"/>
                          <a:ea typeface="+mn-ea"/>
                          <a:cs typeface="+mn-cs"/>
                        </a:rPr>
                        <a:t> the codes and standards in design process.</a:t>
                      </a:r>
                      <a:endParaRPr lang="en-US" sz="1600" kern="120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xmlns="" val="10003"/>
                  </a:ext>
                </a:extLst>
              </a:tr>
              <a:tr h="338652">
                <a:tc>
                  <a:txBody>
                    <a:bodyPr/>
                    <a:lstStyle/>
                    <a:p>
                      <a:pPr algn="l" fontAlgn="ctr"/>
                      <a:r>
                        <a:rPr lang="en-US" sz="1600" kern="1200" dirty="0" smtClean="0">
                          <a:solidFill>
                            <a:schemeClr val="dk1"/>
                          </a:solidFill>
                          <a:latin typeface="+mn-lt"/>
                          <a:ea typeface="+mn-ea"/>
                          <a:cs typeface="+mn-cs"/>
                        </a:rPr>
                        <a:t> </a:t>
                      </a:r>
                      <a:r>
                        <a:rPr lang="en-US" sz="1600" b="1" kern="1200" dirty="0" smtClean="0">
                          <a:solidFill>
                            <a:schemeClr val="dk1"/>
                          </a:solidFill>
                          <a:latin typeface="+mn-lt"/>
                          <a:ea typeface="+mn-ea"/>
                          <a:cs typeface="+mn-cs"/>
                        </a:rPr>
                        <a:t>CO3: </a:t>
                      </a:r>
                      <a:r>
                        <a:rPr lang="en-US" sz="1600" b="1" kern="1200" dirty="0" smtClean="0">
                          <a:solidFill>
                            <a:srgbClr val="FF0000"/>
                          </a:solidFill>
                          <a:latin typeface="+mn-lt"/>
                          <a:ea typeface="+mn-ea"/>
                          <a:cs typeface="+mn-cs"/>
                        </a:rPr>
                        <a:t>Analyze</a:t>
                      </a:r>
                      <a:r>
                        <a:rPr lang="en-US" sz="1600" kern="1200" dirty="0" smtClean="0">
                          <a:solidFill>
                            <a:schemeClr val="dk1"/>
                          </a:solidFill>
                          <a:latin typeface="+mn-lt"/>
                          <a:ea typeface="+mn-ea"/>
                          <a:cs typeface="+mn-cs"/>
                        </a:rPr>
                        <a:t> the behavior of machine components under static, impact, fatigue  loading</a:t>
                      </a:r>
                      <a:endParaRPr lang="en-US" sz="1600" kern="120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xmlns="" val="10004"/>
                  </a:ext>
                </a:extLst>
              </a:tr>
              <a:tr h="33865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kern="1200" dirty="0" smtClean="0">
                          <a:solidFill>
                            <a:schemeClr val="dk1"/>
                          </a:solidFill>
                          <a:latin typeface="+mn-lt"/>
                          <a:ea typeface="+mn-ea"/>
                          <a:cs typeface="+mn-cs"/>
                        </a:rPr>
                        <a:t>CO4: </a:t>
                      </a:r>
                      <a:r>
                        <a:rPr lang="en-US" sz="1600" b="1" kern="1200" dirty="0" smtClean="0">
                          <a:solidFill>
                            <a:srgbClr val="FF0000"/>
                          </a:solidFill>
                          <a:latin typeface="+mn-lt"/>
                          <a:ea typeface="+mn-ea"/>
                          <a:cs typeface="+mn-cs"/>
                        </a:rPr>
                        <a:t>Design</a:t>
                      </a:r>
                      <a:r>
                        <a:rPr lang="en-US" sz="1600" kern="1200" dirty="0" smtClean="0">
                          <a:solidFill>
                            <a:schemeClr val="dk1"/>
                          </a:solidFill>
                          <a:latin typeface="+mn-lt"/>
                          <a:ea typeface="+mn-ea"/>
                          <a:cs typeface="+mn-cs"/>
                        </a:rPr>
                        <a:t>  shafts, joints, couplings.</a:t>
                      </a:r>
                      <a:endParaRPr lang="en-US" sz="1600" kern="120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xmlns="" val="10005"/>
                  </a:ext>
                </a:extLst>
              </a:tr>
              <a:tr h="33865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kern="1200" dirty="0" smtClean="0">
                          <a:solidFill>
                            <a:schemeClr val="dk1"/>
                          </a:solidFill>
                          <a:latin typeface="+mn-lt"/>
                          <a:ea typeface="+mn-ea"/>
                          <a:cs typeface="+mn-cs"/>
                        </a:rPr>
                        <a:t>CO5: </a:t>
                      </a:r>
                      <a:r>
                        <a:rPr lang="en-US" sz="1600" b="1" kern="1200" dirty="0" smtClean="0">
                          <a:solidFill>
                            <a:srgbClr val="FF0000"/>
                          </a:solidFill>
                          <a:latin typeface="+mn-lt"/>
                          <a:ea typeface="+mn-ea"/>
                          <a:cs typeface="+mn-cs"/>
                        </a:rPr>
                        <a:t>Design </a:t>
                      </a:r>
                      <a:r>
                        <a:rPr lang="en-US" sz="1600" kern="1200" dirty="0" smtClean="0">
                          <a:solidFill>
                            <a:schemeClr val="dk1"/>
                          </a:solidFill>
                          <a:latin typeface="+mn-lt"/>
                          <a:ea typeface="+mn-ea"/>
                          <a:cs typeface="+mn-cs"/>
                        </a:rPr>
                        <a:t> riveted and welded joints.</a:t>
                      </a:r>
                      <a:endParaRPr lang="en-US" sz="1600" kern="120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xmlns="" val="10006"/>
                  </a:ext>
                </a:extLst>
              </a:tr>
              <a:tr h="338652">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kern="1200" dirty="0" smtClean="0">
                          <a:solidFill>
                            <a:schemeClr val="dk1"/>
                          </a:solidFill>
                          <a:latin typeface="+mn-lt"/>
                          <a:ea typeface="+mn-ea"/>
                          <a:cs typeface="+mn-cs"/>
                        </a:rPr>
                        <a:t>CO6: </a:t>
                      </a:r>
                      <a:r>
                        <a:rPr lang="en-US" sz="1600" b="1" kern="1200" dirty="0" smtClean="0">
                          <a:solidFill>
                            <a:srgbClr val="FF0000"/>
                          </a:solidFill>
                          <a:latin typeface="+mn-lt"/>
                          <a:ea typeface="+mn-ea"/>
                          <a:cs typeface="+mn-cs"/>
                        </a:rPr>
                        <a:t>Design </a:t>
                      </a:r>
                      <a:r>
                        <a:rPr lang="en-US" sz="1600" kern="1200" dirty="0" smtClean="0">
                          <a:solidFill>
                            <a:schemeClr val="dk1"/>
                          </a:solidFill>
                          <a:latin typeface="+mn-lt"/>
                          <a:ea typeface="+mn-ea"/>
                          <a:cs typeface="+mn-cs"/>
                        </a:rPr>
                        <a:t> threaded fasteners and power screws.</a:t>
                      </a:r>
                      <a:endParaRPr lang="en-US" sz="1600" kern="120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xmlns="" val="1000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xmlns="" val="833530036"/>
              </p:ext>
            </p:extLst>
          </p:nvPr>
        </p:nvGraphicFramePr>
        <p:xfrm>
          <a:off x="447123" y="3630956"/>
          <a:ext cx="8559717" cy="2579344"/>
        </p:xfrm>
        <a:graphic>
          <a:graphicData uri="http://schemas.openxmlformats.org/drawingml/2006/table">
            <a:tbl>
              <a:tblPr firstRow="1" bandRow="1">
                <a:tableStyleId>{E8B1032C-EA38-4F05-BA0D-38AFFFC7BED3}</a:tableStyleId>
              </a:tblPr>
              <a:tblGrid>
                <a:gridCol w="883082">
                  <a:extLst>
                    <a:ext uri="{9D8B030D-6E8A-4147-A177-3AD203B41FA5}">
                      <a16:colId xmlns:a16="http://schemas.microsoft.com/office/drawing/2014/main" xmlns="" val="20000"/>
                    </a:ext>
                  </a:extLst>
                </a:gridCol>
                <a:gridCol w="498370">
                  <a:extLst>
                    <a:ext uri="{9D8B030D-6E8A-4147-A177-3AD203B41FA5}">
                      <a16:colId xmlns:a16="http://schemas.microsoft.com/office/drawing/2014/main" xmlns="" val="20001"/>
                    </a:ext>
                  </a:extLst>
                </a:gridCol>
                <a:gridCol w="603289">
                  <a:extLst>
                    <a:ext uri="{9D8B030D-6E8A-4147-A177-3AD203B41FA5}">
                      <a16:colId xmlns:a16="http://schemas.microsoft.com/office/drawing/2014/main" xmlns="" val="20002"/>
                    </a:ext>
                  </a:extLst>
                </a:gridCol>
                <a:gridCol w="524599">
                  <a:extLst>
                    <a:ext uri="{9D8B030D-6E8A-4147-A177-3AD203B41FA5}">
                      <a16:colId xmlns:a16="http://schemas.microsoft.com/office/drawing/2014/main" xmlns="" val="20003"/>
                    </a:ext>
                  </a:extLst>
                </a:gridCol>
                <a:gridCol w="533342">
                  <a:extLst>
                    <a:ext uri="{9D8B030D-6E8A-4147-A177-3AD203B41FA5}">
                      <a16:colId xmlns:a16="http://schemas.microsoft.com/office/drawing/2014/main" xmlns="" val="20004"/>
                    </a:ext>
                  </a:extLst>
                </a:gridCol>
                <a:gridCol w="524599">
                  <a:extLst>
                    <a:ext uri="{9D8B030D-6E8A-4147-A177-3AD203B41FA5}">
                      <a16:colId xmlns:a16="http://schemas.microsoft.com/office/drawing/2014/main" xmlns="" val="20005"/>
                    </a:ext>
                  </a:extLst>
                </a:gridCol>
                <a:gridCol w="594545">
                  <a:extLst>
                    <a:ext uri="{9D8B030D-6E8A-4147-A177-3AD203B41FA5}">
                      <a16:colId xmlns:a16="http://schemas.microsoft.com/office/drawing/2014/main" xmlns="" val="20006"/>
                    </a:ext>
                  </a:extLst>
                </a:gridCol>
                <a:gridCol w="480882">
                  <a:extLst>
                    <a:ext uri="{9D8B030D-6E8A-4147-A177-3AD203B41FA5}">
                      <a16:colId xmlns:a16="http://schemas.microsoft.com/office/drawing/2014/main" xmlns="" val="20007"/>
                    </a:ext>
                  </a:extLst>
                </a:gridCol>
                <a:gridCol w="480882">
                  <a:extLst>
                    <a:ext uri="{9D8B030D-6E8A-4147-A177-3AD203B41FA5}">
                      <a16:colId xmlns:a16="http://schemas.microsoft.com/office/drawing/2014/main" xmlns="" val="20008"/>
                    </a:ext>
                  </a:extLst>
                </a:gridCol>
                <a:gridCol w="472139">
                  <a:extLst>
                    <a:ext uri="{9D8B030D-6E8A-4147-A177-3AD203B41FA5}">
                      <a16:colId xmlns:a16="http://schemas.microsoft.com/office/drawing/2014/main" xmlns="" val="20009"/>
                    </a:ext>
                  </a:extLst>
                </a:gridCol>
                <a:gridCol w="585803">
                  <a:extLst>
                    <a:ext uri="{9D8B030D-6E8A-4147-A177-3AD203B41FA5}">
                      <a16:colId xmlns:a16="http://schemas.microsoft.com/office/drawing/2014/main" xmlns="" val="20010"/>
                    </a:ext>
                  </a:extLst>
                </a:gridCol>
                <a:gridCol w="638262">
                  <a:extLst>
                    <a:ext uri="{9D8B030D-6E8A-4147-A177-3AD203B41FA5}">
                      <a16:colId xmlns:a16="http://schemas.microsoft.com/office/drawing/2014/main" xmlns="" val="20011"/>
                    </a:ext>
                  </a:extLst>
                </a:gridCol>
                <a:gridCol w="598627">
                  <a:extLst>
                    <a:ext uri="{9D8B030D-6E8A-4147-A177-3AD203B41FA5}">
                      <a16:colId xmlns:a16="http://schemas.microsoft.com/office/drawing/2014/main" xmlns="" val="20012"/>
                    </a:ext>
                  </a:extLst>
                </a:gridCol>
                <a:gridCol w="570648">
                  <a:extLst>
                    <a:ext uri="{9D8B030D-6E8A-4147-A177-3AD203B41FA5}">
                      <a16:colId xmlns:a16="http://schemas.microsoft.com/office/drawing/2014/main" xmlns="" val="20013"/>
                    </a:ext>
                  </a:extLst>
                </a:gridCol>
                <a:gridCol w="570648">
                  <a:extLst>
                    <a:ext uri="{9D8B030D-6E8A-4147-A177-3AD203B41FA5}">
                      <a16:colId xmlns:a16="http://schemas.microsoft.com/office/drawing/2014/main" xmlns="" val="20014"/>
                    </a:ext>
                  </a:extLst>
                </a:gridCol>
              </a:tblGrid>
              <a:tr h="322418">
                <a:tc>
                  <a:txBody>
                    <a:bodyPr/>
                    <a:lstStyle/>
                    <a:p>
                      <a:pPr algn="ctr">
                        <a:lnSpc>
                          <a:spcPct val="150000"/>
                        </a:lnSpc>
                        <a:spcAft>
                          <a:spcPts val="0"/>
                        </a:spcAft>
                      </a:pPr>
                      <a:r>
                        <a:rPr lang="en-US" sz="1400" b="1" dirty="0" smtClean="0">
                          <a:solidFill>
                            <a:srgbClr val="FF0000"/>
                          </a:solidFill>
                        </a:rPr>
                        <a:t>CO</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PO1</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PO2</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PO3</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PO4</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PO5</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PO6</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PO7</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PO8</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PO9</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PO10</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PO11</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PO12</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PSO1</a:t>
                      </a:r>
                      <a:endParaRPr lang="en-US" sz="1800" b="1" dirty="0">
                        <a:solidFill>
                          <a:srgbClr val="FF0000"/>
                        </a:solidFill>
                        <a:latin typeface="Times New Roman"/>
                        <a:ea typeface="Times New Roman"/>
                        <a:cs typeface="Times New Roman"/>
                      </a:endParaRPr>
                    </a:p>
                  </a:txBody>
                  <a:tcPr marL="63738" marR="63738" marT="0" marB="0" anchor="ctr"/>
                </a:tc>
                <a:tc>
                  <a:txBody>
                    <a:bodyPr/>
                    <a:lstStyle/>
                    <a:p>
                      <a:pPr algn="ctr">
                        <a:lnSpc>
                          <a:spcPct val="150000"/>
                        </a:lnSpc>
                        <a:spcAft>
                          <a:spcPts val="0"/>
                        </a:spcAft>
                      </a:pPr>
                      <a:r>
                        <a:rPr lang="en-US" sz="1400" b="1" dirty="0">
                          <a:solidFill>
                            <a:srgbClr val="FF0000"/>
                          </a:solidFill>
                        </a:rPr>
                        <a:t>PSO2</a:t>
                      </a:r>
                      <a:endParaRPr lang="en-US" sz="1800" b="1" dirty="0">
                        <a:solidFill>
                          <a:srgbClr val="FF0000"/>
                        </a:solidFill>
                        <a:latin typeface="Times New Roman"/>
                        <a:ea typeface="Times New Roman"/>
                        <a:cs typeface="Times New Roman"/>
                      </a:endParaRPr>
                    </a:p>
                  </a:txBody>
                  <a:tcPr marL="63738" marR="63738" marT="0" marB="0" anchor="ctr"/>
                </a:tc>
                <a:extLst>
                  <a:ext uri="{0D108BD9-81ED-4DB2-BD59-A6C34878D82A}">
                    <a16:rowId xmlns:a16="http://schemas.microsoft.com/office/drawing/2014/main" xmlns="" val="10000"/>
                  </a:ext>
                </a:extLst>
              </a:tr>
              <a:tr h="322418">
                <a:tc>
                  <a:txBody>
                    <a:bodyPr/>
                    <a:lstStyle/>
                    <a:p>
                      <a:pPr algn="l">
                        <a:spcAft>
                          <a:spcPts val="0"/>
                        </a:spcAft>
                      </a:pPr>
                      <a:r>
                        <a:rPr lang="en-US" sz="1400" b="1" dirty="0"/>
                        <a:t>15C304.1</a:t>
                      </a:r>
                      <a:endParaRPr lang="en-US" sz="1800" b="1"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2</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1</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1</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2</a:t>
                      </a:r>
                      <a:endParaRPr lang="en-US" sz="2400" dirty="0">
                        <a:latin typeface="Calibri"/>
                        <a:ea typeface="Times New Roman"/>
                        <a:cs typeface="Mangal"/>
                      </a:endParaRPr>
                    </a:p>
                  </a:txBody>
                  <a:tcPr marL="63738" marR="63738" marT="0" marB="0" anchor="ctr"/>
                </a:tc>
                <a:extLst>
                  <a:ext uri="{0D108BD9-81ED-4DB2-BD59-A6C34878D82A}">
                    <a16:rowId xmlns:a16="http://schemas.microsoft.com/office/drawing/2014/main" xmlns="" val="10001"/>
                  </a:ext>
                </a:extLst>
              </a:tr>
              <a:tr h="322418">
                <a:tc>
                  <a:txBody>
                    <a:bodyPr/>
                    <a:lstStyle/>
                    <a:p>
                      <a:pPr algn="l">
                        <a:spcAft>
                          <a:spcPts val="0"/>
                        </a:spcAft>
                      </a:pPr>
                      <a:r>
                        <a:rPr lang="en-US" sz="1400" b="1" dirty="0"/>
                        <a:t>15C304.2</a:t>
                      </a:r>
                      <a:endParaRPr lang="en-US" sz="1800" b="1"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2</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1</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1</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2</a:t>
                      </a:r>
                      <a:endParaRPr lang="en-US" sz="2400" dirty="0">
                        <a:latin typeface="Calibri"/>
                        <a:ea typeface="Times New Roman"/>
                        <a:cs typeface="Mangal"/>
                      </a:endParaRPr>
                    </a:p>
                  </a:txBody>
                  <a:tcPr marL="63738" marR="63738" marT="0" marB="0" anchor="ctr"/>
                </a:tc>
                <a:extLst>
                  <a:ext uri="{0D108BD9-81ED-4DB2-BD59-A6C34878D82A}">
                    <a16:rowId xmlns:a16="http://schemas.microsoft.com/office/drawing/2014/main" xmlns="" val="10002"/>
                  </a:ext>
                </a:extLst>
              </a:tr>
              <a:tr h="322418">
                <a:tc>
                  <a:txBody>
                    <a:bodyPr/>
                    <a:lstStyle/>
                    <a:p>
                      <a:pPr algn="l">
                        <a:spcAft>
                          <a:spcPts val="0"/>
                        </a:spcAft>
                      </a:pPr>
                      <a:r>
                        <a:rPr lang="en-US" sz="1400" b="1" dirty="0"/>
                        <a:t>15C304.3</a:t>
                      </a:r>
                      <a:endParaRPr lang="en-US" sz="1800" b="1"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2</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1</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extLst>
                  <a:ext uri="{0D108BD9-81ED-4DB2-BD59-A6C34878D82A}">
                    <a16:rowId xmlns:a16="http://schemas.microsoft.com/office/drawing/2014/main" xmlns="" val="10003"/>
                  </a:ext>
                </a:extLst>
              </a:tr>
              <a:tr h="322418">
                <a:tc>
                  <a:txBody>
                    <a:bodyPr/>
                    <a:lstStyle/>
                    <a:p>
                      <a:pPr algn="l">
                        <a:spcAft>
                          <a:spcPts val="0"/>
                        </a:spcAft>
                      </a:pPr>
                      <a:r>
                        <a:rPr lang="en-US" sz="1400" b="1" dirty="0"/>
                        <a:t>15C304.4</a:t>
                      </a:r>
                      <a:endParaRPr lang="en-US" sz="1800" b="1"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2</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1</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extLst>
                  <a:ext uri="{0D108BD9-81ED-4DB2-BD59-A6C34878D82A}">
                    <a16:rowId xmlns:a16="http://schemas.microsoft.com/office/drawing/2014/main" xmlns="" val="10004"/>
                  </a:ext>
                </a:extLst>
              </a:tr>
              <a:tr h="322418">
                <a:tc>
                  <a:txBody>
                    <a:bodyPr/>
                    <a:lstStyle/>
                    <a:p>
                      <a:pPr algn="l">
                        <a:spcAft>
                          <a:spcPts val="0"/>
                        </a:spcAft>
                      </a:pPr>
                      <a:r>
                        <a:rPr lang="en-US" sz="1400" b="1" dirty="0"/>
                        <a:t>15C304.5</a:t>
                      </a:r>
                      <a:endParaRPr lang="en-US" sz="1800" b="1"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2</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1</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extLst>
                  <a:ext uri="{0D108BD9-81ED-4DB2-BD59-A6C34878D82A}">
                    <a16:rowId xmlns:a16="http://schemas.microsoft.com/office/drawing/2014/main" xmlns="" val="10005"/>
                  </a:ext>
                </a:extLst>
              </a:tr>
              <a:tr h="322418">
                <a:tc>
                  <a:txBody>
                    <a:bodyPr/>
                    <a:lstStyle/>
                    <a:p>
                      <a:pPr algn="l">
                        <a:spcAft>
                          <a:spcPts val="0"/>
                        </a:spcAft>
                      </a:pPr>
                      <a:r>
                        <a:rPr lang="en-US" sz="1400" b="1" dirty="0"/>
                        <a:t>15C304.6</a:t>
                      </a:r>
                      <a:endParaRPr lang="en-US" sz="1800" b="1"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2</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1</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tc>
                  <a:txBody>
                    <a:bodyPr/>
                    <a:lstStyle/>
                    <a:p>
                      <a:pPr algn="ctr">
                        <a:spcAft>
                          <a:spcPts val="0"/>
                        </a:spcAft>
                      </a:pPr>
                      <a:r>
                        <a:rPr lang="en-US" sz="1900" dirty="0"/>
                        <a:t>3</a:t>
                      </a:r>
                      <a:endParaRPr lang="en-US" sz="2400" dirty="0">
                        <a:latin typeface="Calibri"/>
                        <a:ea typeface="Times New Roman"/>
                        <a:cs typeface="Mangal"/>
                      </a:endParaRPr>
                    </a:p>
                  </a:txBody>
                  <a:tcPr marL="63738" marR="63738" marT="0" marB="0" anchor="ctr"/>
                </a:tc>
                <a:extLst>
                  <a:ext uri="{0D108BD9-81ED-4DB2-BD59-A6C34878D82A}">
                    <a16:rowId xmlns:a16="http://schemas.microsoft.com/office/drawing/2014/main" xmlns="" val="10006"/>
                  </a:ext>
                </a:extLst>
              </a:tr>
              <a:tr h="322418">
                <a:tc>
                  <a:txBody>
                    <a:bodyPr/>
                    <a:lstStyle/>
                    <a:p>
                      <a:pPr algn="l">
                        <a:spcAft>
                          <a:spcPts val="0"/>
                        </a:spcAft>
                      </a:pPr>
                      <a:r>
                        <a:rPr lang="en-US" sz="1400" b="1" dirty="0" smtClean="0">
                          <a:solidFill>
                            <a:srgbClr val="FF0000"/>
                          </a:solidFill>
                        </a:rPr>
                        <a:t>AVG.</a:t>
                      </a:r>
                      <a:endParaRPr lang="en-US" sz="1800" b="1" dirty="0">
                        <a:solidFill>
                          <a:srgbClr val="FF0000"/>
                        </a:solidFill>
                        <a:latin typeface="Calibri"/>
                        <a:ea typeface="Times New Roman"/>
                        <a:cs typeface="Mangal"/>
                      </a:endParaRPr>
                    </a:p>
                  </a:txBody>
                  <a:tcPr marL="63738" marR="63738" marT="0" marB="0" anchor="ctr"/>
                </a:tc>
                <a:tc>
                  <a:txBody>
                    <a:bodyPr/>
                    <a:lstStyle/>
                    <a:p>
                      <a:pPr algn="ctr">
                        <a:spcAft>
                          <a:spcPts val="0"/>
                        </a:spcAft>
                      </a:pPr>
                      <a:r>
                        <a:rPr lang="en-US" sz="1600" b="1" dirty="0">
                          <a:solidFill>
                            <a:srgbClr val="FF0000"/>
                          </a:solidFill>
                        </a:rPr>
                        <a:t>3</a:t>
                      </a:r>
                      <a:endParaRPr lang="en-US" sz="2000" b="1" dirty="0">
                        <a:solidFill>
                          <a:srgbClr val="FF0000"/>
                        </a:solidFill>
                        <a:latin typeface="Calibri"/>
                        <a:ea typeface="Times New Roman"/>
                        <a:cs typeface="Mangal"/>
                      </a:endParaRPr>
                    </a:p>
                  </a:txBody>
                  <a:tcPr marL="63738" marR="63738" marT="0" marB="0" anchor="ctr"/>
                </a:tc>
                <a:tc>
                  <a:txBody>
                    <a:bodyPr/>
                    <a:lstStyle/>
                    <a:p>
                      <a:pPr algn="ctr">
                        <a:spcAft>
                          <a:spcPts val="0"/>
                        </a:spcAft>
                      </a:pPr>
                      <a:r>
                        <a:rPr lang="en-US" sz="1600" b="1" dirty="0">
                          <a:solidFill>
                            <a:srgbClr val="FF0000"/>
                          </a:solidFill>
                        </a:rPr>
                        <a:t>2.66</a:t>
                      </a:r>
                      <a:endParaRPr lang="en-US" sz="2000" b="1" dirty="0">
                        <a:solidFill>
                          <a:srgbClr val="FF0000"/>
                        </a:solidFill>
                        <a:latin typeface="Calibri"/>
                        <a:ea typeface="Times New Roman"/>
                        <a:cs typeface="Mangal"/>
                      </a:endParaRPr>
                    </a:p>
                  </a:txBody>
                  <a:tcPr marL="63738" marR="63738" marT="0" marB="0" anchor="ctr"/>
                </a:tc>
                <a:tc>
                  <a:txBody>
                    <a:bodyPr/>
                    <a:lstStyle/>
                    <a:p>
                      <a:pPr algn="ctr">
                        <a:spcAft>
                          <a:spcPts val="0"/>
                        </a:spcAft>
                      </a:pPr>
                      <a:r>
                        <a:rPr lang="en-US" sz="1600" b="1" dirty="0">
                          <a:solidFill>
                            <a:srgbClr val="FF0000"/>
                          </a:solidFill>
                        </a:rPr>
                        <a:t>2.33</a:t>
                      </a:r>
                      <a:endParaRPr lang="en-US" sz="2000" b="1" dirty="0">
                        <a:solidFill>
                          <a:srgbClr val="FF0000"/>
                        </a:solidFill>
                        <a:latin typeface="Calibri"/>
                        <a:ea typeface="Times New Roman"/>
                        <a:cs typeface="Mangal"/>
                      </a:endParaRPr>
                    </a:p>
                  </a:txBody>
                  <a:tcPr marL="63738" marR="63738" marT="0" marB="0" anchor="ctr"/>
                </a:tc>
                <a:tc>
                  <a:txBody>
                    <a:bodyPr/>
                    <a:lstStyle/>
                    <a:p>
                      <a:pPr algn="ctr">
                        <a:spcAft>
                          <a:spcPts val="0"/>
                        </a:spcAft>
                      </a:pPr>
                      <a:r>
                        <a:rPr lang="en-US" sz="1600" b="1" dirty="0" smtClean="0">
                          <a:solidFill>
                            <a:srgbClr val="FF0000"/>
                          </a:solidFill>
                        </a:rPr>
                        <a:t>2</a:t>
                      </a:r>
                      <a:endParaRPr lang="en-US" sz="2000" b="1" dirty="0">
                        <a:solidFill>
                          <a:srgbClr val="FF0000"/>
                        </a:solidFill>
                        <a:latin typeface="Calibri"/>
                        <a:ea typeface="Times New Roman"/>
                        <a:cs typeface="Mangal"/>
                      </a:endParaRPr>
                    </a:p>
                  </a:txBody>
                  <a:tcPr marL="63738" marR="63738" marT="0" marB="0" anchor="ctr"/>
                </a:tc>
                <a:tc>
                  <a:txBody>
                    <a:bodyPr/>
                    <a:lstStyle/>
                    <a:p>
                      <a:pPr algn="ctr">
                        <a:spcAft>
                          <a:spcPts val="0"/>
                        </a:spcAft>
                      </a:pPr>
                      <a:endParaRPr lang="en-US" sz="1600" b="1" dirty="0">
                        <a:solidFill>
                          <a:srgbClr val="FF0000"/>
                        </a:solidFill>
                        <a:latin typeface="Times New Roman"/>
                        <a:ea typeface="Times New Roman"/>
                        <a:cs typeface="Mangal"/>
                      </a:endParaRPr>
                    </a:p>
                  </a:txBody>
                  <a:tcPr marL="63738" marR="63738" marT="0" marB="0" anchor="ctr"/>
                </a:tc>
                <a:tc>
                  <a:txBody>
                    <a:bodyPr/>
                    <a:lstStyle/>
                    <a:p>
                      <a:pPr algn="ctr">
                        <a:spcAft>
                          <a:spcPts val="0"/>
                        </a:spcAft>
                      </a:pPr>
                      <a:endParaRPr lang="en-US" sz="1600" b="1" dirty="0">
                        <a:solidFill>
                          <a:srgbClr val="FF0000"/>
                        </a:solidFill>
                        <a:latin typeface="Times New Roman"/>
                        <a:ea typeface="Times New Roman"/>
                        <a:cs typeface="Mangal"/>
                      </a:endParaRPr>
                    </a:p>
                  </a:txBody>
                  <a:tcPr marL="63738" marR="63738" marT="0" marB="0" anchor="ctr"/>
                </a:tc>
                <a:tc>
                  <a:txBody>
                    <a:bodyPr/>
                    <a:lstStyle/>
                    <a:p>
                      <a:pPr algn="ctr">
                        <a:spcAft>
                          <a:spcPts val="0"/>
                        </a:spcAft>
                      </a:pPr>
                      <a:endParaRPr lang="en-US" sz="1600" b="1" dirty="0">
                        <a:solidFill>
                          <a:srgbClr val="FF0000"/>
                        </a:solidFill>
                        <a:latin typeface="Times New Roman"/>
                        <a:ea typeface="Times New Roman"/>
                        <a:cs typeface="Mangal"/>
                      </a:endParaRPr>
                    </a:p>
                  </a:txBody>
                  <a:tcPr marL="63738" marR="63738" marT="0" marB="0" anchor="ctr"/>
                </a:tc>
                <a:tc>
                  <a:txBody>
                    <a:bodyPr/>
                    <a:lstStyle/>
                    <a:p>
                      <a:pPr algn="ctr">
                        <a:spcAft>
                          <a:spcPts val="0"/>
                        </a:spcAft>
                      </a:pPr>
                      <a:endParaRPr lang="en-US" sz="1600" b="1" dirty="0">
                        <a:solidFill>
                          <a:srgbClr val="FF0000"/>
                        </a:solidFill>
                        <a:latin typeface="Times New Roman"/>
                        <a:ea typeface="Times New Roman"/>
                        <a:cs typeface="Mangal"/>
                      </a:endParaRPr>
                    </a:p>
                  </a:txBody>
                  <a:tcPr marL="63738" marR="63738" marT="0" marB="0" anchor="ctr"/>
                </a:tc>
                <a:tc>
                  <a:txBody>
                    <a:bodyPr/>
                    <a:lstStyle/>
                    <a:p>
                      <a:pPr algn="ctr">
                        <a:spcAft>
                          <a:spcPts val="0"/>
                        </a:spcAft>
                      </a:pPr>
                      <a:endParaRPr lang="en-US" sz="1600" b="1" dirty="0">
                        <a:solidFill>
                          <a:srgbClr val="FF0000"/>
                        </a:solidFill>
                        <a:latin typeface="Times New Roman"/>
                        <a:ea typeface="Times New Roman"/>
                        <a:cs typeface="Mangal"/>
                      </a:endParaRPr>
                    </a:p>
                  </a:txBody>
                  <a:tcPr marL="63738" marR="63738" marT="0" marB="0" anchor="ctr"/>
                </a:tc>
                <a:tc>
                  <a:txBody>
                    <a:bodyPr/>
                    <a:lstStyle/>
                    <a:p>
                      <a:pPr algn="ctr">
                        <a:spcAft>
                          <a:spcPts val="0"/>
                        </a:spcAft>
                      </a:pPr>
                      <a:endParaRPr lang="en-US" sz="1600" b="1" dirty="0">
                        <a:solidFill>
                          <a:srgbClr val="FF0000"/>
                        </a:solidFill>
                        <a:latin typeface="Times New Roman"/>
                        <a:ea typeface="Times New Roman"/>
                        <a:cs typeface="Mangal"/>
                      </a:endParaRPr>
                    </a:p>
                  </a:txBody>
                  <a:tcPr marL="63738" marR="63738" marT="0" marB="0" anchor="ctr"/>
                </a:tc>
                <a:tc>
                  <a:txBody>
                    <a:bodyPr/>
                    <a:lstStyle/>
                    <a:p>
                      <a:pPr algn="ctr">
                        <a:spcAft>
                          <a:spcPts val="0"/>
                        </a:spcAft>
                      </a:pPr>
                      <a:endParaRPr lang="en-US" sz="1600" b="1" dirty="0">
                        <a:solidFill>
                          <a:srgbClr val="FF0000"/>
                        </a:solidFill>
                        <a:latin typeface="Times New Roman"/>
                        <a:ea typeface="Times New Roman"/>
                        <a:cs typeface="Mangal"/>
                      </a:endParaRPr>
                    </a:p>
                  </a:txBody>
                  <a:tcPr marL="63738" marR="63738" marT="0" marB="0" anchor="ctr"/>
                </a:tc>
                <a:tc>
                  <a:txBody>
                    <a:bodyPr/>
                    <a:lstStyle/>
                    <a:p>
                      <a:pPr algn="ctr">
                        <a:spcAft>
                          <a:spcPts val="0"/>
                        </a:spcAft>
                      </a:pPr>
                      <a:r>
                        <a:rPr lang="en-US" sz="1600" b="1" dirty="0">
                          <a:solidFill>
                            <a:srgbClr val="FF0000"/>
                          </a:solidFill>
                        </a:rPr>
                        <a:t>1</a:t>
                      </a:r>
                      <a:endParaRPr lang="en-US" sz="2000" b="1" dirty="0">
                        <a:solidFill>
                          <a:srgbClr val="FF0000"/>
                        </a:solidFill>
                        <a:latin typeface="Calibri"/>
                        <a:ea typeface="Times New Roman"/>
                        <a:cs typeface="Mangal"/>
                      </a:endParaRPr>
                    </a:p>
                  </a:txBody>
                  <a:tcPr marL="63738" marR="63738" marT="0" marB="0" anchor="ctr"/>
                </a:tc>
                <a:tc>
                  <a:txBody>
                    <a:bodyPr/>
                    <a:lstStyle/>
                    <a:p>
                      <a:pPr algn="ctr">
                        <a:spcAft>
                          <a:spcPts val="0"/>
                        </a:spcAft>
                      </a:pPr>
                      <a:r>
                        <a:rPr lang="en-US" sz="1600" b="1" dirty="0">
                          <a:solidFill>
                            <a:srgbClr val="FF0000"/>
                          </a:solidFill>
                        </a:rPr>
                        <a:t>3</a:t>
                      </a:r>
                      <a:endParaRPr lang="en-US" sz="2000" b="1" dirty="0">
                        <a:solidFill>
                          <a:srgbClr val="FF0000"/>
                        </a:solidFill>
                        <a:latin typeface="Calibri"/>
                        <a:ea typeface="Times New Roman"/>
                        <a:cs typeface="Mangal"/>
                      </a:endParaRPr>
                    </a:p>
                  </a:txBody>
                  <a:tcPr marL="63738" marR="63738" marT="0" marB="0" anchor="ctr"/>
                </a:tc>
                <a:tc>
                  <a:txBody>
                    <a:bodyPr/>
                    <a:lstStyle/>
                    <a:p>
                      <a:pPr algn="ctr">
                        <a:spcAft>
                          <a:spcPts val="0"/>
                        </a:spcAft>
                      </a:pPr>
                      <a:r>
                        <a:rPr lang="en-US" sz="1600" b="1" dirty="0">
                          <a:solidFill>
                            <a:srgbClr val="FF0000"/>
                          </a:solidFill>
                        </a:rPr>
                        <a:t>2.66</a:t>
                      </a:r>
                      <a:endParaRPr lang="en-US" sz="2000" b="1" dirty="0">
                        <a:solidFill>
                          <a:srgbClr val="FF0000"/>
                        </a:solidFill>
                        <a:latin typeface="Calibri"/>
                        <a:ea typeface="Times New Roman"/>
                        <a:cs typeface="Mangal"/>
                      </a:endParaRPr>
                    </a:p>
                  </a:txBody>
                  <a:tcPr marL="63738" marR="63738" marT="0" marB="0"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xmlns="" val="3453325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20565" y="260763"/>
            <a:ext cx="8330438" cy="502773"/>
          </a:xfrm>
        </p:spPr>
        <p:txBody>
          <a:bodyPr>
            <a:noAutofit/>
          </a:bodyPr>
          <a:lstStyle/>
          <a:p>
            <a:r>
              <a:rPr lang="en-IN" sz="2800" b="1" dirty="0">
                <a:solidFill>
                  <a:srgbClr val="800000"/>
                </a:solidFill>
              </a:rPr>
              <a:t>Criteria-3  Program Outcomes &amp; Course Outcomes</a:t>
            </a:r>
            <a:endParaRPr lang="en-US" sz="2800" b="1" dirty="0" smtClean="0">
              <a:solidFill>
                <a:srgbClr val="C00000"/>
              </a:solidFill>
              <a:latin typeface="Lucida Sans" panose="020B0602030504020204" pitchFamily="34" charset="0"/>
              <a:cs typeface="Andalus" panose="02020603050405020304" pitchFamily="18" charset="-78"/>
            </a:endParaRPr>
          </a:p>
        </p:txBody>
      </p:sp>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16</a:t>
            </a:fld>
            <a:endParaRPr lang="en-IN" b="1" dirty="0">
              <a:solidFill>
                <a:srgbClr val="FF0000"/>
              </a:solidFill>
            </a:endParaRPr>
          </a:p>
        </p:txBody>
      </p:sp>
      <p:graphicFrame>
        <p:nvGraphicFramePr>
          <p:cNvPr id="12" name="Table 11"/>
          <p:cNvGraphicFramePr>
            <a:graphicFrameLocks noGrp="1"/>
          </p:cNvGraphicFramePr>
          <p:nvPr/>
        </p:nvGraphicFramePr>
        <p:xfrm>
          <a:off x="190503" y="977812"/>
          <a:ext cx="8747062" cy="2579307"/>
        </p:xfrm>
        <a:graphic>
          <a:graphicData uri="http://schemas.openxmlformats.org/drawingml/2006/table">
            <a:tbl>
              <a:tblPr firstRow="1" bandRow="1">
                <a:tableStyleId>{5C22544A-7EE6-4342-B048-85BDC9FD1C3A}</a:tableStyleId>
              </a:tblPr>
              <a:tblGrid>
                <a:gridCol w="695302">
                  <a:extLst>
                    <a:ext uri="{9D8B030D-6E8A-4147-A177-3AD203B41FA5}">
                      <a16:colId xmlns:a16="http://schemas.microsoft.com/office/drawing/2014/main" xmlns="" val="20000"/>
                    </a:ext>
                  </a:extLst>
                </a:gridCol>
                <a:gridCol w="600879">
                  <a:extLst>
                    <a:ext uri="{9D8B030D-6E8A-4147-A177-3AD203B41FA5}">
                      <a16:colId xmlns:a16="http://schemas.microsoft.com/office/drawing/2014/main" xmlns="" val="20001"/>
                    </a:ext>
                  </a:extLst>
                </a:gridCol>
                <a:gridCol w="453237">
                  <a:extLst>
                    <a:ext uri="{9D8B030D-6E8A-4147-A177-3AD203B41FA5}">
                      <a16:colId xmlns:a16="http://schemas.microsoft.com/office/drawing/2014/main" xmlns="" val="20002"/>
                    </a:ext>
                  </a:extLst>
                </a:gridCol>
                <a:gridCol w="583137">
                  <a:extLst>
                    <a:ext uri="{9D8B030D-6E8A-4147-A177-3AD203B41FA5}">
                      <a16:colId xmlns:a16="http://schemas.microsoft.com/office/drawing/2014/main" xmlns="" val="20003"/>
                    </a:ext>
                  </a:extLst>
                </a:gridCol>
                <a:gridCol w="583137">
                  <a:extLst>
                    <a:ext uri="{9D8B030D-6E8A-4147-A177-3AD203B41FA5}">
                      <a16:colId xmlns:a16="http://schemas.microsoft.com/office/drawing/2014/main" xmlns="" val="20004"/>
                    </a:ext>
                  </a:extLst>
                </a:gridCol>
                <a:gridCol w="583137">
                  <a:extLst>
                    <a:ext uri="{9D8B030D-6E8A-4147-A177-3AD203B41FA5}">
                      <a16:colId xmlns:a16="http://schemas.microsoft.com/office/drawing/2014/main" xmlns="" val="20005"/>
                    </a:ext>
                  </a:extLst>
                </a:gridCol>
                <a:gridCol w="583137">
                  <a:extLst>
                    <a:ext uri="{9D8B030D-6E8A-4147-A177-3AD203B41FA5}">
                      <a16:colId xmlns:a16="http://schemas.microsoft.com/office/drawing/2014/main" xmlns="" val="20006"/>
                    </a:ext>
                  </a:extLst>
                </a:gridCol>
                <a:gridCol w="583137">
                  <a:extLst>
                    <a:ext uri="{9D8B030D-6E8A-4147-A177-3AD203B41FA5}">
                      <a16:colId xmlns:a16="http://schemas.microsoft.com/office/drawing/2014/main" xmlns="" val="20007"/>
                    </a:ext>
                  </a:extLst>
                </a:gridCol>
                <a:gridCol w="583137">
                  <a:extLst>
                    <a:ext uri="{9D8B030D-6E8A-4147-A177-3AD203B41FA5}">
                      <a16:colId xmlns:a16="http://schemas.microsoft.com/office/drawing/2014/main" xmlns="" val="20008"/>
                    </a:ext>
                  </a:extLst>
                </a:gridCol>
                <a:gridCol w="583137">
                  <a:extLst>
                    <a:ext uri="{9D8B030D-6E8A-4147-A177-3AD203B41FA5}">
                      <a16:colId xmlns:a16="http://schemas.microsoft.com/office/drawing/2014/main" xmlns="" val="20009"/>
                    </a:ext>
                  </a:extLst>
                </a:gridCol>
                <a:gridCol w="583137">
                  <a:extLst>
                    <a:ext uri="{9D8B030D-6E8A-4147-A177-3AD203B41FA5}">
                      <a16:colId xmlns:a16="http://schemas.microsoft.com/office/drawing/2014/main" xmlns="" val="20010"/>
                    </a:ext>
                  </a:extLst>
                </a:gridCol>
                <a:gridCol w="583137">
                  <a:extLst>
                    <a:ext uri="{9D8B030D-6E8A-4147-A177-3AD203B41FA5}">
                      <a16:colId xmlns:a16="http://schemas.microsoft.com/office/drawing/2014/main" xmlns="" val="20011"/>
                    </a:ext>
                  </a:extLst>
                </a:gridCol>
                <a:gridCol w="583137">
                  <a:extLst>
                    <a:ext uri="{9D8B030D-6E8A-4147-A177-3AD203B41FA5}">
                      <a16:colId xmlns:a16="http://schemas.microsoft.com/office/drawing/2014/main" xmlns="" val="20012"/>
                    </a:ext>
                  </a:extLst>
                </a:gridCol>
                <a:gridCol w="583137">
                  <a:extLst>
                    <a:ext uri="{9D8B030D-6E8A-4147-A177-3AD203B41FA5}">
                      <a16:colId xmlns:a16="http://schemas.microsoft.com/office/drawing/2014/main" xmlns="" val="20013"/>
                    </a:ext>
                  </a:extLst>
                </a:gridCol>
                <a:gridCol w="583137">
                  <a:extLst>
                    <a:ext uri="{9D8B030D-6E8A-4147-A177-3AD203B41FA5}">
                      <a16:colId xmlns:a16="http://schemas.microsoft.com/office/drawing/2014/main" xmlns="" val="20014"/>
                    </a:ext>
                  </a:extLst>
                </a:gridCol>
              </a:tblGrid>
              <a:tr h="433484">
                <a:tc gridSpan="15">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700" b="1" kern="1200" dirty="0" smtClean="0">
                          <a:solidFill>
                            <a:schemeClr val="bg1"/>
                          </a:solidFill>
                          <a:latin typeface="Times New Roman" pitchFamily="18" charset="0"/>
                          <a:ea typeface="+mn-ea"/>
                          <a:cs typeface="Times New Roman" pitchFamily="18" charset="0"/>
                        </a:rPr>
                        <a:t>CO-PO &amp; CO-PSO Mapping Matrix [2015-19]</a:t>
                      </a:r>
                      <a:endParaRPr lang="en-US" sz="2700" dirty="0">
                        <a:solidFill>
                          <a:schemeClr val="bg1"/>
                        </a:solidFill>
                        <a:latin typeface="Times New Roman" pitchFamily="18" charset="0"/>
                        <a:ea typeface="Times New Roman"/>
                        <a:cs typeface="Times New Roman" pitchFamily="18" charset="0"/>
                      </a:endParaRPr>
                    </a:p>
                  </a:txBody>
                  <a:tcPr marL="70211" marR="70211"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indent="-104775"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a:latin typeface="Times New Roman" pitchFamily="18" charset="0"/>
                        <a:ea typeface="Times New Roman"/>
                        <a:cs typeface="Times New Roman" pitchFamily="18" charset="0"/>
                      </a:endParaRPr>
                    </a:p>
                  </a:txBody>
                  <a:tcPr marL="68580" marR="68580" marT="0" marB="0" anchor="ctr"/>
                </a:tc>
                <a:tc hMerge="1">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68580" marR="68580" marT="0" marB="0" anchor="ctr"/>
                </a:tc>
                <a:extLst>
                  <a:ext uri="{0D108BD9-81ED-4DB2-BD59-A6C34878D82A}">
                    <a16:rowId xmlns:a16="http://schemas.microsoft.com/office/drawing/2014/main" xmlns="" val="10000"/>
                  </a:ext>
                </a:extLst>
              </a:tr>
              <a:tr h="268665">
                <a:tc>
                  <a:txBody>
                    <a:bodyPr/>
                    <a:lstStyle/>
                    <a:p>
                      <a:pPr algn="ctr">
                        <a:lnSpc>
                          <a:spcPct val="115000"/>
                        </a:lnSpc>
                        <a:spcAft>
                          <a:spcPts val="0"/>
                        </a:spcAft>
                      </a:pP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PO1</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indent="-104775"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PO2</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PO3</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PO4</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PO5</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PO6</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PO7</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PO8</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PO9</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PO10</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PO11</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PO12</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PSO1</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PSO2</a:t>
                      </a:r>
                      <a:endParaRPr lang="en-US" sz="1200" dirty="0">
                        <a:latin typeface="Times New Roman" pitchFamily="18" charset="0"/>
                        <a:ea typeface="Times New Roman"/>
                        <a:cs typeface="Times New Roman" pitchFamily="18" charset="0"/>
                      </a:endParaRPr>
                    </a:p>
                  </a:txBody>
                  <a:tcPr marL="70211" marR="70211" marT="0" marB="0" anchor="ctr"/>
                </a:tc>
                <a:extLst>
                  <a:ext uri="{0D108BD9-81ED-4DB2-BD59-A6C34878D82A}">
                    <a16:rowId xmlns:a16="http://schemas.microsoft.com/office/drawing/2014/main" xmlns="" val="10001"/>
                  </a:ext>
                </a:extLst>
              </a:tr>
              <a:tr h="820932">
                <a:tc>
                  <a:txBody>
                    <a:bodyPr/>
                    <a:lstStyle/>
                    <a:p>
                      <a:pPr algn="ctr">
                        <a:lnSpc>
                          <a:spcPct val="115000"/>
                        </a:lnSpc>
                        <a:spcAft>
                          <a:spcPts val="0"/>
                        </a:spcAft>
                      </a:pPr>
                      <a:r>
                        <a:rPr lang="en-US" sz="1200" b="1" dirty="0">
                          <a:solidFill>
                            <a:srgbClr val="974705"/>
                          </a:solidFill>
                          <a:latin typeface="Times New Roman" pitchFamily="18" charset="0"/>
                          <a:ea typeface="Times New Roman"/>
                          <a:cs typeface="Times New Roman" pitchFamily="18" charset="0"/>
                        </a:rPr>
                        <a:t>Sum of POs and </a:t>
                      </a:r>
                      <a:r>
                        <a:rPr lang="en-US" sz="1200" b="1" dirty="0" smtClean="0">
                          <a:solidFill>
                            <a:srgbClr val="974705"/>
                          </a:solidFill>
                          <a:latin typeface="Times New Roman" pitchFamily="18" charset="0"/>
                          <a:ea typeface="Times New Roman"/>
                          <a:cs typeface="Times New Roman" pitchFamily="18" charset="0"/>
                        </a:rPr>
                        <a:t>PSOs</a:t>
                      </a: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154.6</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117</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84.7</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51.7</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46.8</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40</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22.25</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28.46</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37.11</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34.77</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33.12</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49.62</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107</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000000"/>
                          </a:solidFill>
                          <a:latin typeface="Times New Roman" pitchFamily="18" charset="0"/>
                          <a:ea typeface="Times New Roman"/>
                          <a:cs typeface="Times New Roman" pitchFamily="18" charset="0"/>
                        </a:rPr>
                        <a:t>94.83</a:t>
                      </a:r>
                      <a:endParaRPr lang="en-US" sz="1200" dirty="0">
                        <a:latin typeface="Times New Roman" pitchFamily="18" charset="0"/>
                        <a:ea typeface="Times New Roman"/>
                        <a:cs typeface="Times New Roman" pitchFamily="18" charset="0"/>
                      </a:endParaRPr>
                    </a:p>
                  </a:txBody>
                  <a:tcPr marL="70211" marR="70211" marT="0" marB="0" anchor="ctr"/>
                </a:tc>
                <a:extLst>
                  <a:ext uri="{0D108BD9-81ED-4DB2-BD59-A6C34878D82A}">
                    <a16:rowId xmlns:a16="http://schemas.microsoft.com/office/drawing/2014/main" xmlns="" val="10002"/>
                  </a:ext>
                </a:extLst>
              </a:tr>
              <a:tr h="996919">
                <a:tc>
                  <a:txBody>
                    <a:bodyPr/>
                    <a:lstStyle/>
                    <a:p>
                      <a:pPr algn="ctr">
                        <a:lnSpc>
                          <a:spcPct val="115000"/>
                        </a:lnSpc>
                        <a:spcAft>
                          <a:spcPts val="0"/>
                        </a:spcAft>
                      </a:pPr>
                      <a:r>
                        <a:rPr lang="en-US" sz="1200" b="1" dirty="0">
                          <a:solidFill>
                            <a:srgbClr val="974705"/>
                          </a:solidFill>
                          <a:latin typeface="Times New Roman" pitchFamily="18" charset="0"/>
                          <a:ea typeface="Times New Roman"/>
                          <a:cs typeface="Times New Roman" pitchFamily="18" charset="0"/>
                        </a:rPr>
                        <a:t>Avg. Mapping </a:t>
                      </a:r>
                      <a:r>
                        <a:rPr lang="en-US" sz="1200" b="1" dirty="0" smtClean="0">
                          <a:solidFill>
                            <a:srgbClr val="974705"/>
                          </a:solidFill>
                          <a:latin typeface="Times New Roman" pitchFamily="18" charset="0"/>
                          <a:ea typeface="Times New Roman"/>
                          <a:cs typeface="Times New Roman" pitchFamily="18" charset="0"/>
                        </a:rPr>
                        <a:t>%</a:t>
                      </a:r>
                    </a:p>
                    <a:p>
                      <a:pPr algn="ctr">
                        <a:lnSpc>
                          <a:spcPct val="115000"/>
                        </a:lnSpc>
                        <a:spcAft>
                          <a:spcPts val="0"/>
                        </a:spcAft>
                      </a:pPr>
                      <a:r>
                        <a:rPr lang="en-US" sz="1100" b="1" dirty="0" smtClean="0">
                          <a:solidFill>
                            <a:srgbClr val="974705"/>
                          </a:solidFill>
                          <a:latin typeface="Times New Roman" pitchFamily="18" charset="0"/>
                          <a:ea typeface="Times New Roman"/>
                          <a:cs typeface="Times New Roman" pitchFamily="18" charset="0"/>
                        </a:rPr>
                        <a:t>(Sum/186)*100</a:t>
                      </a:r>
                      <a:endParaRPr lang="en-US" sz="11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83.10</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smtClean="0">
                          <a:solidFill>
                            <a:srgbClr val="FF0000"/>
                          </a:solidFill>
                          <a:latin typeface="Times New Roman" pitchFamily="18" charset="0"/>
                          <a:ea typeface="Times New Roman"/>
                          <a:cs typeface="Times New Roman" pitchFamily="18" charset="0"/>
                        </a:rPr>
                        <a:t>62.8</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45.51</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27.78</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25.16</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21.49</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11.96</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15.30</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20.01</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18.69</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17.81</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26.68</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57.61</a:t>
                      </a:r>
                      <a:endParaRPr lang="en-US" sz="1200" dirty="0">
                        <a:latin typeface="Times New Roman" pitchFamily="18" charset="0"/>
                        <a:ea typeface="Times New Roman"/>
                        <a:cs typeface="Times New Roman" pitchFamily="18" charset="0"/>
                      </a:endParaRPr>
                    </a:p>
                  </a:txBody>
                  <a:tcPr marL="70211" marR="70211" marT="0" marB="0" anchor="ctr"/>
                </a:tc>
                <a:tc>
                  <a:txBody>
                    <a:bodyPr/>
                    <a:lstStyle/>
                    <a:p>
                      <a:pPr algn="ctr">
                        <a:lnSpc>
                          <a:spcPct val="115000"/>
                        </a:lnSpc>
                        <a:spcAft>
                          <a:spcPts val="0"/>
                        </a:spcAft>
                      </a:pPr>
                      <a:r>
                        <a:rPr lang="en-US" sz="1200" b="1" dirty="0">
                          <a:solidFill>
                            <a:srgbClr val="FF0000"/>
                          </a:solidFill>
                          <a:latin typeface="Times New Roman" pitchFamily="18" charset="0"/>
                          <a:ea typeface="Times New Roman"/>
                          <a:cs typeface="Times New Roman" pitchFamily="18" charset="0"/>
                        </a:rPr>
                        <a:t>50.98</a:t>
                      </a:r>
                      <a:endParaRPr lang="en-US" sz="1200" dirty="0">
                        <a:latin typeface="Times New Roman" pitchFamily="18" charset="0"/>
                        <a:ea typeface="Times New Roman"/>
                        <a:cs typeface="Times New Roman" pitchFamily="18" charset="0"/>
                      </a:endParaRPr>
                    </a:p>
                  </a:txBody>
                  <a:tcPr marL="70211" marR="70211" marT="0" marB="0" anchor="ctr"/>
                </a:tc>
                <a:extLst>
                  <a:ext uri="{0D108BD9-81ED-4DB2-BD59-A6C34878D82A}">
                    <a16:rowId xmlns:a16="http://schemas.microsoft.com/office/drawing/2014/main" xmlns="" val="10003"/>
                  </a:ext>
                </a:extLst>
              </a:tr>
            </a:tbl>
          </a:graphicData>
        </a:graphic>
      </p:graphicFrame>
      <p:sp>
        <p:nvSpPr>
          <p:cNvPr id="13" name="Rectangle 12"/>
          <p:cNvSpPr/>
          <p:nvPr/>
        </p:nvSpPr>
        <p:spPr>
          <a:xfrm>
            <a:off x="160020" y="3672839"/>
            <a:ext cx="8907780" cy="2523768"/>
          </a:xfrm>
          <a:prstGeom prst="rect">
            <a:avLst/>
          </a:prstGeom>
        </p:spPr>
        <p:txBody>
          <a:bodyPr wrap="square">
            <a:spAutoFit/>
          </a:bodyPr>
          <a:lstStyle/>
          <a:p>
            <a:pPr algn="ctr" fontAlgn="base">
              <a:spcAft>
                <a:spcPct val="0"/>
              </a:spcAft>
            </a:pPr>
            <a:r>
              <a:rPr lang="en-US" sz="3200" b="1" dirty="0" smtClean="0">
                <a:solidFill>
                  <a:srgbClr val="FF0000"/>
                </a:solidFill>
                <a:latin typeface="Times New Roman" pitchFamily="18" charset="0"/>
                <a:cs typeface="Times New Roman" pitchFamily="18" charset="0"/>
              </a:rPr>
              <a:t>Gap Identification</a:t>
            </a:r>
          </a:p>
          <a:p>
            <a:pPr lvl="0" algn="just" fontAlgn="base">
              <a:lnSpc>
                <a:spcPct val="100000"/>
              </a:lnSpc>
              <a:spcAft>
                <a:spcPct val="0"/>
              </a:spcAft>
            </a:pPr>
            <a:r>
              <a:rPr lang="en-US" dirty="0" smtClean="0">
                <a:solidFill>
                  <a:srgbClr val="000000"/>
                </a:solidFill>
                <a:latin typeface="Times New Roman" pitchFamily="18" charset="0"/>
                <a:ea typeface="Times New Roman" pitchFamily="18" charset="0"/>
                <a:cs typeface="Times New Roman" pitchFamily="18" charset="0"/>
              </a:rPr>
              <a:t>From the above table it was clear that the % PO Correlation for Environment &amp; Sustainability (PO7), Ethics (PO8), Communication (PO10) and Project Management and Finance (PO11) are respectively equal to 11.96, 15.30, 18.69, and 17.81% and can be attributed to curricular gaps. The gaps in the curriculum were well compensated by arranging various technical lectures on topics such as Environment and sustainability, professional ethics communication skills etc. Students will gain the idea to work as individual and in team by doing project work, visiting various industries and by under going internships.</a:t>
            </a: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20408549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3200" y="260763"/>
            <a:ext cx="9147803" cy="502773"/>
          </a:xfrm>
        </p:spPr>
        <p:txBody>
          <a:bodyPr>
            <a:noAutofit/>
          </a:bodyPr>
          <a:lstStyle/>
          <a:p>
            <a:pPr>
              <a:lnSpc>
                <a:spcPct val="100000"/>
              </a:lnSpc>
            </a:pPr>
            <a:r>
              <a:rPr lang="en-IN" sz="2800" b="1" dirty="0">
                <a:solidFill>
                  <a:srgbClr val="800000"/>
                </a:solidFill>
              </a:rPr>
              <a:t>Criteria-3 Assessment Tools for Attainment of POs &amp; PSOs</a:t>
            </a:r>
          </a:p>
        </p:txBody>
      </p:sp>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17</a:t>
            </a:fld>
            <a:endParaRPr lang="en-IN" b="1" dirty="0">
              <a:solidFill>
                <a:srgbClr val="FF0000"/>
              </a:solidFill>
            </a:endParaRPr>
          </a:p>
        </p:txBody>
      </p:sp>
      <p:graphicFrame>
        <p:nvGraphicFramePr>
          <p:cNvPr id="5" name="Table 4"/>
          <p:cNvGraphicFramePr>
            <a:graphicFrameLocks noGrp="1"/>
          </p:cNvGraphicFramePr>
          <p:nvPr>
            <p:extLst/>
          </p:nvPr>
        </p:nvGraphicFramePr>
        <p:xfrm>
          <a:off x="626106" y="834582"/>
          <a:ext cx="8267307" cy="5406037"/>
        </p:xfrm>
        <a:graphic>
          <a:graphicData uri="http://schemas.openxmlformats.org/drawingml/2006/table">
            <a:tbl>
              <a:tblPr firstRow="1" bandRow="1">
                <a:tableStyleId>{93296810-A885-4BE3-A3E7-6D5BEEA58F35}</a:tableStyleId>
              </a:tblPr>
              <a:tblGrid>
                <a:gridCol w="2236407">
                  <a:extLst>
                    <a:ext uri="{9D8B030D-6E8A-4147-A177-3AD203B41FA5}">
                      <a16:colId xmlns:a16="http://schemas.microsoft.com/office/drawing/2014/main" xmlns="" val="1151220671"/>
                    </a:ext>
                  </a:extLst>
                </a:gridCol>
                <a:gridCol w="2530329">
                  <a:extLst>
                    <a:ext uri="{9D8B030D-6E8A-4147-A177-3AD203B41FA5}">
                      <a16:colId xmlns:a16="http://schemas.microsoft.com/office/drawing/2014/main" xmlns="" val="3887039343"/>
                    </a:ext>
                  </a:extLst>
                </a:gridCol>
                <a:gridCol w="200238">
                  <a:extLst>
                    <a:ext uri="{9D8B030D-6E8A-4147-A177-3AD203B41FA5}">
                      <a16:colId xmlns:a16="http://schemas.microsoft.com/office/drawing/2014/main" xmlns="" val="20002"/>
                    </a:ext>
                  </a:extLst>
                </a:gridCol>
                <a:gridCol w="3300333">
                  <a:extLst>
                    <a:ext uri="{9D8B030D-6E8A-4147-A177-3AD203B41FA5}">
                      <a16:colId xmlns:a16="http://schemas.microsoft.com/office/drawing/2014/main" xmlns="" val="513123176"/>
                    </a:ext>
                  </a:extLst>
                </a:gridCol>
              </a:tblGrid>
              <a:tr h="415849">
                <a:tc gridSpan="4">
                  <a:txBody>
                    <a:bodyPr/>
                    <a:lstStyle/>
                    <a:p>
                      <a:pPr algn="ctr"/>
                      <a:r>
                        <a:rPr lang="en-IN" sz="1800" b="1" dirty="0"/>
                        <a:t>Direct Assessment</a:t>
                      </a:r>
                      <a:endParaRPr lang="en-IN" sz="1800" b="1" dirty="0">
                        <a:solidFill>
                          <a:schemeClr val="tx1"/>
                        </a:solidFill>
                        <a:latin typeface="Times New Roman" panose="02020603050405020304" pitchFamily="18" charset="0"/>
                        <a:cs typeface="Times New Roman" panose="02020603050405020304" pitchFamily="18" charset="0"/>
                      </a:endParaRPr>
                    </a:p>
                  </a:txBody>
                  <a:tcPr marL="124820" marR="124820" marT="45604" marB="45604"/>
                </a:tc>
                <a:tc hMerge="1">
                  <a:txBody>
                    <a:bodyPr/>
                    <a:lstStyle/>
                    <a:p>
                      <a:endParaRPr lang="en-IN" dirty="0"/>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371112121"/>
                  </a:ext>
                </a:extLst>
              </a:tr>
              <a:tr h="415849">
                <a:tc>
                  <a:txBody>
                    <a:bodyPr/>
                    <a:lstStyle/>
                    <a:p>
                      <a:pPr algn="l"/>
                      <a:r>
                        <a:rPr lang="en-IN" sz="1600" b="1" dirty="0"/>
                        <a:t>Direct method</a:t>
                      </a:r>
                      <a:endParaRPr lang="en-IN" sz="1600" b="1" dirty="0">
                        <a:latin typeface="Times New Roman" panose="02020603050405020304" pitchFamily="18" charset="0"/>
                        <a:cs typeface="Times New Roman" panose="02020603050405020304" pitchFamily="18" charset="0"/>
                      </a:endParaRPr>
                    </a:p>
                  </a:txBody>
                  <a:tcPr marL="124820" marR="124820" marT="45604" marB="45604"/>
                </a:tc>
                <a:tc>
                  <a:txBody>
                    <a:bodyPr/>
                    <a:lstStyle/>
                    <a:p>
                      <a:pPr algn="l"/>
                      <a:r>
                        <a:rPr lang="en-IN" sz="1600" b="1" kern="1200" dirty="0" smtClean="0">
                          <a:solidFill>
                            <a:schemeClr val="dk1"/>
                          </a:solidFill>
                          <a:latin typeface="+mn-lt"/>
                          <a:ea typeface="+mn-ea"/>
                          <a:cs typeface="+mn-cs"/>
                        </a:rPr>
                        <a:t>Assessment</a:t>
                      </a:r>
                      <a:r>
                        <a:rPr lang="en-IN" sz="1600" dirty="0" smtClean="0"/>
                        <a:t>  </a:t>
                      </a:r>
                      <a:endParaRPr lang="en-IN" sz="1600" b="1" dirty="0">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kern="1200" dirty="0">
                          <a:solidFill>
                            <a:schemeClr val="dk1"/>
                          </a:solidFill>
                          <a:latin typeface="+mn-lt"/>
                          <a:ea typeface="+mn-ea"/>
                          <a:cs typeface="+mn-cs"/>
                        </a:rPr>
                        <a:t>Frequency of assessment</a:t>
                      </a:r>
                    </a:p>
                  </a:txBody>
                  <a:tcPr marL="124820" marR="124820" marT="45604" marB="45604"/>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800" b="1"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xmlns="" val="4275001630"/>
                  </a:ext>
                </a:extLst>
              </a:tr>
              <a:tr h="415849">
                <a:tc rowSpan="8">
                  <a:txBody>
                    <a:bodyPr/>
                    <a:lstStyle/>
                    <a:p>
                      <a:pPr algn="l"/>
                      <a:r>
                        <a:rPr lang="en-IN" sz="1600" b="1" dirty="0"/>
                        <a:t>CO Attainment</a:t>
                      </a:r>
                      <a:endParaRPr lang="en-IN" sz="1600" b="1" dirty="0">
                        <a:latin typeface="Times New Roman" panose="02020603050405020304" pitchFamily="18" charset="0"/>
                        <a:cs typeface="Times New Roman" panose="02020603050405020304" pitchFamily="18" charset="0"/>
                      </a:endParaRPr>
                    </a:p>
                  </a:txBody>
                  <a:tcPr marL="124820" marR="124820" marT="45604" marB="45604" anchor="ctr"/>
                </a:tc>
                <a:tc>
                  <a:txBody>
                    <a:bodyPr/>
                    <a:lstStyle/>
                    <a:p>
                      <a:pPr marL="0" indent="0" algn="l">
                        <a:buFont typeface="+mj-lt"/>
                        <a:buNone/>
                      </a:pPr>
                      <a:r>
                        <a:rPr lang="en-IN" sz="1600" b="1" baseline="0" dirty="0">
                          <a:solidFill>
                            <a:srgbClr val="002060"/>
                          </a:solidFill>
                        </a:rPr>
                        <a:t>1. Test</a:t>
                      </a:r>
                      <a:endParaRPr lang="en-IN" sz="1600" b="1" dirty="0">
                        <a:solidFill>
                          <a:srgbClr val="002060"/>
                        </a:solidFill>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algn="l"/>
                      <a:r>
                        <a:rPr lang="en-IN" sz="1600" dirty="0"/>
                        <a:t>Three</a:t>
                      </a:r>
                      <a:r>
                        <a:rPr lang="en-IN" sz="1600" baseline="0" dirty="0"/>
                        <a:t> </a:t>
                      </a:r>
                      <a:r>
                        <a:rPr lang="en-IN" sz="1600" baseline="0" dirty="0" smtClean="0"/>
                        <a:t>IA / Semester</a:t>
                      </a:r>
                      <a:endParaRPr lang="en-IN" sz="1600" dirty="0">
                        <a:latin typeface="Times New Roman" panose="02020603050405020304" pitchFamily="18" charset="0"/>
                        <a:cs typeface="Times New Roman" panose="02020603050405020304" pitchFamily="18" charset="0"/>
                      </a:endParaRPr>
                    </a:p>
                  </a:txBody>
                  <a:tcPr marL="124820" marR="124820" marT="45604" marB="45604"/>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xmlns="" val="492132755"/>
                  </a:ext>
                </a:extLst>
              </a:tr>
              <a:tr h="415849">
                <a:tc vMerge="1">
                  <a:txBody>
                    <a:bodyPr/>
                    <a:lstStyle/>
                    <a:p>
                      <a:endParaRPr lang="en-IN"/>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N" sz="1600" b="1" dirty="0">
                          <a:solidFill>
                            <a:srgbClr val="002060"/>
                          </a:solidFill>
                        </a:rPr>
                        <a:t>2. Assignment</a:t>
                      </a:r>
                      <a:endParaRPr lang="en-IN" sz="1600" b="1" dirty="0">
                        <a:solidFill>
                          <a:srgbClr val="002060"/>
                        </a:solidFill>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dirty="0"/>
                        <a:t>Three</a:t>
                      </a:r>
                      <a:r>
                        <a:rPr lang="en-IN" sz="1600" baseline="0" dirty="0"/>
                        <a:t> </a:t>
                      </a:r>
                      <a:r>
                        <a:rPr lang="en-IN" sz="1600" baseline="0" dirty="0" smtClean="0"/>
                        <a:t> / Semester</a:t>
                      </a:r>
                      <a:endParaRPr lang="en-IN" sz="1600" dirty="0">
                        <a:latin typeface="Times New Roman" panose="02020603050405020304" pitchFamily="18" charset="0"/>
                        <a:cs typeface="Times New Roman" panose="02020603050405020304" pitchFamily="18" charset="0"/>
                      </a:endParaRPr>
                    </a:p>
                  </a:txBody>
                  <a:tcPr marL="124820" marR="124820" marT="45604" marB="45604"/>
                </a:tc>
                <a:tc hMerge="1">
                  <a:txBody>
                    <a:bodyPr/>
                    <a:lstStyle/>
                    <a:p>
                      <a:endParaRPr lang="en-IN"/>
                    </a:p>
                  </a:txBody>
                  <a:tcPr/>
                </a:tc>
                <a:extLst>
                  <a:ext uri="{0D108BD9-81ED-4DB2-BD59-A6C34878D82A}">
                    <a16:rowId xmlns:a16="http://schemas.microsoft.com/office/drawing/2014/main" xmlns="" val="3510474912"/>
                  </a:ext>
                </a:extLst>
              </a:tr>
              <a:tr h="415849">
                <a:tc vMerge="1">
                  <a:txBody>
                    <a:bodyPr/>
                    <a:lstStyle/>
                    <a:p>
                      <a:endParaRPr lang="en-IN"/>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dirty="0">
                          <a:solidFill>
                            <a:srgbClr val="002060"/>
                          </a:solidFill>
                        </a:rPr>
                        <a:t>3. Lab </a:t>
                      </a:r>
                      <a:r>
                        <a:rPr lang="en-IN" sz="1600" b="1" dirty="0" smtClean="0">
                          <a:solidFill>
                            <a:srgbClr val="002060"/>
                          </a:solidFill>
                        </a:rPr>
                        <a:t>Record Evaluation</a:t>
                      </a:r>
                      <a:endParaRPr lang="en-IN" sz="1600" b="1" dirty="0">
                        <a:solidFill>
                          <a:srgbClr val="002060"/>
                        </a:solidFill>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algn="l"/>
                      <a:r>
                        <a:rPr lang="en-IN" sz="1600" dirty="0"/>
                        <a:t>Once </a:t>
                      </a:r>
                      <a:r>
                        <a:rPr lang="en-IN" sz="1600" dirty="0" smtClean="0"/>
                        <a:t>in a week</a:t>
                      </a:r>
                      <a:endParaRPr lang="en-IN" sz="1600" dirty="0">
                        <a:latin typeface="Times New Roman" panose="02020603050405020304" pitchFamily="18" charset="0"/>
                        <a:cs typeface="Times New Roman" panose="02020603050405020304" pitchFamily="18" charset="0"/>
                      </a:endParaRPr>
                    </a:p>
                  </a:txBody>
                  <a:tcPr marL="124820" marR="124820" marT="45604" marB="45604"/>
                </a:tc>
                <a:tc hMerge="1">
                  <a:txBody>
                    <a:bodyPr/>
                    <a:lstStyle/>
                    <a:p>
                      <a:endParaRPr lang="en-IN"/>
                    </a:p>
                  </a:txBody>
                  <a:tcPr/>
                </a:tc>
                <a:extLst>
                  <a:ext uri="{0D108BD9-81ED-4DB2-BD59-A6C34878D82A}">
                    <a16:rowId xmlns:a16="http://schemas.microsoft.com/office/drawing/2014/main" xmlns="" val="2024034059"/>
                  </a:ext>
                </a:extLst>
              </a:tr>
              <a:tr h="415849">
                <a:tc vMerge="1">
                  <a:txBody>
                    <a:bodyPr/>
                    <a:lstStyle/>
                    <a:p>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dirty="0">
                          <a:solidFill>
                            <a:srgbClr val="002060"/>
                          </a:solidFill>
                        </a:rPr>
                        <a:t>4. Lab </a:t>
                      </a:r>
                      <a:r>
                        <a:rPr lang="en-IN" sz="1600" b="1" dirty="0" smtClean="0">
                          <a:solidFill>
                            <a:srgbClr val="002060"/>
                          </a:solidFill>
                        </a:rPr>
                        <a:t>Test Evaluation</a:t>
                      </a:r>
                      <a:endParaRPr lang="en-IN" sz="1600" b="1" dirty="0">
                        <a:solidFill>
                          <a:srgbClr val="002060"/>
                        </a:solidFill>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dirty="0"/>
                        <a:t>Once </a:t>
                      </a:r>
                      <a:r>
                        <a:rPr lang="en-IN" sz="1600" dirty="0" smtClean="0"/>
                        <a:t>in a Semester</a:t>
                      </a:r>
                      <a:endParaRPr lang="en-IN" sz="1600" dirty="0">
                        <a:latin typeface="Times New Roman" panose="02020603050405020304" pitchFamily="18" charset="0"/>
                        <a:cs typeface="Times New Roman" panose="02020603050405020304" pitchFamily="18" charset="0"/>
                      </a:endParaRPr>
                    </a:p>
                  </a:txBody>
                  <a:tcPr marL="124820" marR="124820" marT="45604" marB="45604"/>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xmlns="" val="2371215599"/>
                  </a:ext>
                </a:extLst>
              </a:tr>
              <a:tr h="415849">
                <a:tc vMerge="1">
                  <a:txBody>
                    <a:bodyPr/>
                    <a:lstStyle/>
                    <a:p>
                      <a:endParaRPr lang="en-IN" dirty="0"/>
                    </a:p>
                  </a:txBody>
                  <a:tcPr/>
                </a:tc>
                <a:tc>
                  <a:txBody>
                    <a:bodyPr/>
                    <a:lstStyle/>
                    <a:p>
                      <a:pPr algn="l"/>
                      <a:r>
                        <a:rPr lang="en-IN" sz="1600" b="1" dirty="0">
                          <a:solidFill>
                            <a:srgbClr val="002060"/>
                          </a:solidFill>
                        </a:rPr>
                        <a:t>5. Seminar</a:t>
                      </a:r>
                      <a:endParaRPr lang="en-IN" sz="1600" b="1" dirty="0">
                        <a:solidFill>
                          <a:srgbClr val="002060"/>
                        </a:solidFill>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algn="l"/>
                      <a:r>
                        <a:rPr lang="en-IN" sz="1600" dirty="0"/>
                        <a:t>Once in a Year</a:t>
                      </a:r>
                      <a:endParaRPr lang="en-IN" sz="1600" dirty="0">
                        <a:latin typeface="Times New Roman" panose="02020603050405020304" pitchFamily="18" charset="0"/>
                        <a:cs typeface="Times New Roman" panose="02020603050405020304" pitchFamily="18" charset="0"/>
                      </a:endParaRPr>
                    </a:p>
                  </a:txBody>
                  <a:tcPr marL="124820" marR="124820" marT="45604" marB="45604"/>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xmlns="" val="3033345500"/>
                  </a:ext>
                </a:extLst>
              </a:tr>
              <a:tr h="415849">
                <a:tc vMerge="1">
                  <a:txBody>
                    <a:bodyPr/>
                    <a:lstStyle/>
                    <a:p>
                      <a:endParaRPr lang="en-IN" dirty="0"/>
                    </a:p>
                  </a:txBody>
                  <a:tcPr/>
                </a:tc>
                <a:tc>
                  <a:txBody>
                    <a:bodyPr/>
                    <a:lstStyle/>
                    <a:p>
                      <a:pPr algn="l"/>
                      <a:r>
                        <a:rPr lang="en-IN" sz="1600" b="1" dirty="0">
                          <a:solidFill>
                            <a:srgbClr val="002060"/>
                          </a:solidFill>
                        </a:rPr>
                        <a:t>6. Project Work</a:t>
                      </a:r>
                      <a:endParaRPr lang="en-IN" sz="1600" b="1" dirty="0">
                        <a:solidFill>
                          <a:srgbClr val="002060"/>
                        </a:solidFill>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algn="l"/>
                      <a:r>
                        <a:rPr lang="en-IN" sz="1600" dirty="0"/>
                        <a:t>Once in a Year</a:t>
                      </a:r>
                      <a:endParaRPr lang="en-IN" sz="1600" dirty="0">
                        <a:latin typeface="Times New Roman" panose="02020603050405020304" pitchFamily="18" charset="0"/>
                        <a:cs typeface="Times New Roman" panose="02020603050405020304" pitchFamily="18" charset="0"/>
                      </a:endParaRPr>
                    </a:p>
                  </a:txBody>
                  <a:tcPr marL="124820" marR="124820" marT="45604" marB="45604"/>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xmlns="" val="3739160513"/>
                  </a:ext>
                </a:extLst>
              </a:tr>
              <a:tr h="415849">
                <a:tc v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tc>
                  <a:txBody>
                    <a:bodyPr/>
                    <a:lstStyle/>
                    <a:p>
                      <a:pPr algn="l"/>
                      <a:r>
                        <a:rPr lang="en-IN" sz="1600" b="1" dirty="0">
                          <a:solidFill>
                            <a:srgbClr val="002060"/>
                          </a:solidFill>
                        </a:rPr>
                        <a:t>7. Internship</a:t>
                      </a:r>
                      <a:endParaRPr lang="en-IN" sz="1600" b="1" dirty="0">
                        <a:solidFill>
                          <a:srgbClr val="002060"/>
                        </a:solidFill>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algn="l"/>
                      <a:r>
                        <a:rPr lang="en-IN" sz="1600" dirty="0"/>
                        <a:t>Once in a Year</a:t>
                      </a:r>
                      <a:endParaRPr lang="en-IN" sz="1600" dirty="0">
                        <a:latin typeface="Times New Roman" panose="02020603050405020304" pitchFamily="18" charset="0"/>
                        <a:cs typeface="Times New Roman" panose="02020603050405020304" pitchFamily="18" charset="0"/>
                      </a:endParaRPr>
                    </a:p>
                  </a:txBody>
                  <a:tcPr marL="124820" marR="124820" marT="45604" marB="45604"/>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a16="http://schemas.microsoft.com/office/drawing/2014/main" xmlns="" val="10007"/>
                  </a:ext>
                </a:extLst>
              </a:tr>
              <a:tr h="415849">
                <a:tc v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tc>
                  <a:txBody>
                    <a:bodyPr/>
                    <a:lstStyle/>
                    <a:p>
                      <a:pPr algn="l"/>
                      <a:r>
                        <a:rPr lang="en-IN" sz="1600" b="1" baseline="0" dirty="0">
                          <a:solidFill>
                            <a:srgbClr val="002060"/>
                          </a:solidFill>
                        </a:rPr>
                        <a:t>8. Semester End </a:t>
                      </a:r>
                      <a:r>
                        <a:rPr lang="en-IN" sz="1600" b="1" baseline="0" dirty="0" smtClean="0">
                          <a:solidFill>
                            <a:srgbClr val="002060"/>
                          </a:solidFill>
                        </a:rPr>
                        <a:t>Exam</a:t>
                      </a:r>
                      <a:endParaRPr lang="en-IN" sz="1600" b="1" dirty="0">
                        <a:solidFill>
                          <a:srgbClr val="002060"/>
                        </a:solidFill>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dirty="0"/>
                        <a:t>Once in a semester</a:t>
                      </a:r>
                      <a:endParaRPr lang="en-IN" sz="1600" dirty="0">
                        <a:latin typeface="Times New Roman" panose="02020603050405020304" pitchFamily="18" charset="0"/>
                        <a:cs typeface="Times New Roman" panose="02020603050405020304" pitchFamily="18" charset="0"/>
                      </a:endParaRPr>
                    </a:p>
                  </a:txBody>
                  <a:tcPr marL="124820" marR="124820" marT="45604" marB="45604"/>
                </a:tc>
                <a:tc hMerge="1">
                  <a:txBody>
                    <a:bodyPr/>
                    <a:lstStyle/>
                    <a:p>
                      <a:endParaRPr lang="en-IN"/>
                    </a:p>
                  </a:txBody>
                  <a:tcPr/>
                </a:tc>
                <a:extLst>
                  <a:ext uri="{0D108BD9-81ED-4DB2-BD59-A6C34878D82A}">
                    <a16:rowId xmlns:a16="http://schemas.microsoft.com/office/drawing/2014/main" xmlns="" val="675420664"/>
                  </a:ext>
                </a:extLst>
              </a:tr>
              <a:tr h="415849">
                <a:tc gridSpan="4">
                  <a:txBody>
                    <a:bodyPr/>
                    <a:lstStyle/>
                    <a:p>
                      <a:pPr algn="ctr"/>
                      <a:r>
                        <a:rPr lang="en-IN" sz="1800" b="1" dirty="0">
                          <a:solidFill>
                            <a:schemeClr val="bg1"/>
                          </a:solidFill>
                        </a:rPr>
                        <a:t>Indirect Assessment</a:t>
                      </a:r>
                      <a:endParaRPr lang="en-IN" sz="1800" b="1" dirty="0">
                        <a:solidFill>
                          <a:schemeClr val="bg1"/>
                        </a:solidFill>
                        <a:latin typeface="Times New Roman" panose="02020603050405020304" pitchFamily="18" charset="0"/>
                        <a:cs typeface="Times New Roman" panose="02020603050405020304" pitchFamily="18" charset="0"/>
                      </a:endParaRPr>
                    </a:p>
                  </a:txBody>
                  <a:tcPr marL="124820" marR="124820" marT="45604" marB="45604">
                    <a:solidFill>
                      <a:schemeClr val="accent6">
                        <a:lumMod val="60000"/>
                        <a:lumOff val="40000"/>
                      </a:schemeClr>
                    </a:solidFill>
                  </a:tcPr>
                </a:tc>
                <a:tc hMerge="1">
                  <a:txBody>
                    <a:bodyPr/>
                    <a:lstStyle/>
                    <a:p>
                      <a:endParaRPr lang="en-IN" dirty="0"/>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xmlns="" val="994015241"/>
                  </a:ext>
                </a:extLst>
              </a:tr>
              <a:tr h="415849">
                <a:tc>
                  <a:txBody>
                    <a:bodyPr/>
                    <a:lstStyle/>
                    <a:p>
                      <a:pPr algn="l"/>
                      <a:r>
                        <a:rPr lang="en-IN" sz="1600" b="1" dirty="0"/>
                        <a:t>Indirect method</a:t>
                      </a:r>
                      <a:endParaRPr lang="en-IN" sz="1600" b="1" dirty="0">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algn="l"/>
                      <a:r>
                        <a:rPr lang="en-IN" sz="1600" b="1" dirty="0" smtClean="0">
                          <a:solidFill>
                            <a:srgbClr val="002060"/>
                          </a:solidFill>
                        </a:rPr>
                        <a:t>Assessment</a:t>
                      </a:r>
                      <a:endParaRPr lang="en-IN" sz="1600" b="1" dirty="0">
                        <a:solidFill>
                          <a:srgbClr val="002060"/>
                        </a:solidFill>
                        <a:latin typeface="Times New Roman" panose="02020603050405020304" pitchFamily="18" charset="0"/>
                        <a:cs typeface="Times New Roman" panose="02020603050405020304" pitchFamily="18" charset="0"/>
                      </a:endParaRPr>
                    </a:p>
                  </a:txBody>
                  <a:tcPr marL="124820" marR="124820" marT="45604" marB="45604"/>
                </a:tc>
                <a:tc hMerge="1">
                  <a:txBody>
                    <a:bodyPr/>
                    <a:lstStyle/>
                    <a:p>
                      <a:endParaRPr lang="en-IN"/>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kern="1200" dirty="0">
                          <a:solidFill>
                            <a:srgbClr val="002060"/>
                          </a:solidFill>
                          <a:latin typeface="+mn-lt"/>
                          <a:ea typeface="+mn-ea"/>
                          <a:cs typeface="+mn-cs"/>
                        </a:rPr>
                        <a:t>Frequency of assessment</a:t>
                      </a:r>
                    </a:p>
                  </a:txBody>
                  <a:tcPr marL="124820" marR="124820" marT="45604" marB="45604"/>
                </a:tc>
                <a:extLst>
                  <a:ext uri="{0D108BD9-81ED-4DB2-BD59-A6C34878D82A}">
                    <a16:rowId xmlns:a16="http://schemas.microsoft.com/office/drawing/2014/main" xmlns="" val="1990995942"/>
                  </a:ext>
                </a:extLst>
              </a:tr>
              <a:tr h="415849">
                <a:tc>
                  <a:txBody>
                    <a:bodyPr/>
                    <a:lstStyle/>
                    <a:p>
                      <a:pPr algn="l"/>
                      <a:r>
                        <a:rPr lang="en-IN" sz="1600" b="1" dirty="0"/>
                        <a:t>Program</a:t>
                      </a:r>
                      <a:r>
                        <a:rPr lang="en-IN" sz="1600" b="1" baseline="0" dirty="0"/>
                        <a:t> Exit Survey</a:t>
                      </a:r>
                      <a:endParaRPr lang="en-IN" sz="1600" b="1" dirty="0">
                        <a:latin typeface="Times New Roman" panose="02020603050405020304" pitchFamily="18" charset="0"/>
                        <a:cs typeface="Times New Roman" panose="02020603050405020304" pitchFamily="18" charset="0"/>
                      </a:endParaRPr>
                    </a:p>
                  </a:txBody>
                  <a:tcPr marL="124820" marR="124820" marT="45604" marB="45604"/>
                </a:tc>
                <a:tc gridSpan="2">
                  <a:txBody>
                    <a:bodyPr/>
                    <a:lstStyle/>
                    <a:p>
                      <a:pPr algn="l"/>
                      <a:r>
                        <a:rPr lang="en-IN" sz="1600" b="1" dirty="0">
                          <a:solidFill>
                            <a:srgbClr val="002060"/>
                          </a:solidFill>
                        </a:rPr>
                        <a:t>Survey Questionnaire</a:t>
                      </a:r>
                      <a:endParaRPr lang="en-IN" sz="1600" b="1" dirty="0">
                        <a:solidFill>
                          <a:srgbClr val="002060"/>
                        </a:solidFill>
                        <a:latin typeface="Times New Roman" panose="02020603050405020304" pitchFamily="18" charset="0"/>
                        <a:cs typeface="Times New Roman" panose="02020603050405020304" pitchFamily="18" charset="0"/>
                      </a:endParaRPr>
                    </a:p>
                  </a:txBody>
                  <a:tcPr marL="124820" marR="124820" marT="45604" marB="45604"/>
                </a:tc>
                <a:tc hMerge="1">
                  <a:txBody>
                    <a:bodyPr/>
                    <a:lstStyle/>
                    <a:p>
                      <a:endParaRPr lang="en-IN"/>
                    </a:p>
                  </a:txBody>
                  <a:tcPr/>
                </a:tc>
                <a:tc>
                  <a:txBody>
                    <a:bodyPr/>
                    <a:lstStyle/>
                    <a:p>
                      <a:pPr algn="l"/>
                      <a:r>
                        <a:rPr lang="en-IN" sz="1600" dirty="0"/>
                        <a:t>End of the</a:t>
                      </a:r>
                      <a:r>
                        <a:rPr lang="en-IN" sz="1600" baseline="0" dirty="0"/>
                        <a:t> Programme</a:t>
                      </a:r>
                      <a:endParaRPr lang="en-IN" sz="1600" dirty="0">
                        <a:latin typeface="Times New Roman" panose="02020603050405020304" pitchFamily="18" charset="0"/>
                        <a:cs typeface="Times New Roman" panose="02020603050405020304" pitchFamily="18" charset="0"/>
                      </a:endParaRPr>
                    </a:p>
                  </a:txBody>
                  <a:tcPr marL="124820" marR="124820" marT="45604" marB="45604"/>
                </a:tc>
                <a:extLst>
                  <a:ext uri="{0D108BD9-81ED-4DB2-BD59-A6C34878D82A}">
                    <a16:rowId xmlns:a16="http://schemas.microsoft.com/office/drawing/2014/main" xmlns="" val="3259460527"/>
                  </a:ext>
                </a:extLst>
              </a:tr>
            </a:tbl>
          </a:graphicData>
        </a:graphic>
      </p:graphicFrame>
    </p:spTree>
    <p:extLst>
      <p:ext uri="{BB962C8B-B14F-4D97-AF65-F5344CB8AC3E}">
        <p14:creationId xmlns:p14="http://schemas.microsoft.com/office/powerpoint/2010/main" xmlns="" val="4016911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18</a:t>
            </a:fld>
            <a:endParaRPr lang="en-IN" b="1" dirty="0">
              <a:solidFill>
                <a:srgbClr val="FF0000"/>
              </a:solidFill>
            </a:endParaRPr>
          </a:p>
        </p:txBody>
      </p:sp>
      <p:sp>
        <p:nvSpPr>
          <p:cNvPr id="12" name="Rectangle 11"/>
          <p:cNvSpPr/>
          <p:nvPr/>
        </p:nvSpPr>
        <p:spPr>
          <a:xfrm>
            <a:off x="46597" y="78573"/>
            <a:ext cx="8846819" cy="523220"/>
          </a:xfrm>
          <a:prstGeom prst="rect">
            <a:avLst/>
          </a:prstGeom>
        </p:spPr>
        <p:txBody>
          <a:bodyPr wrap="square">
            <a:spAutoFit/>
          </a:bodyPr>
          <a:lstStyle/>
          <a:p>
            <a:pPr algn="ctr"/>
            <a:r>
              <a:rPr lang="en-IN" sz="2800" b="1" dirty="0">
                <a:solidFill>
                  <a:srgbClr val="800000"/>
                </a:solidFill>
              </a:rPr>
              <a:t>Criteria-3 </a:t>
            </a:r>
            <a:r>
              <a:rPr lang="en-IN" sz="2800" b="1" dirty="0" smtClean="0">
                <a:solidFill>
                  <a:srgbClr val="800000"/>
                </a:solidFill>
              </a:rPr>
              <a:t>Course Outcome Attainment Levels</a:t>
            </a:r>
            <a:endParaRPr lang="en-US" sz="2800" b="1" dirty="0" smtClean="0">
              <a:solidFill>
                <a:srgbClr val="C00000"/>
              </a:solidFill>
              <a:latin typeface="Lucida Sans" panose="020B0602030504020204" pitchFamily="34" charset="0"/>
              <a:cs typeface="Andalus" panose="02020603050405020304" pitchFamily="18" charset="-78"/>
            </a:endParaRPr>
          </a:p>
        </p:txBody>
      </p:sp>
      <p:graphicFrame>
        <p:nvGraphicFramePr>
          <p:cNvPr id="11" name="Table 10"/>
          <p:cNvGraphicFramePr>
            <a:graphicFrameLocks noGrp="1"/>
          </p:cNvGraphicFramePr>
          <p:nvPr>
            <p:extLst/>
          </p:nvPr>
        </p:nvGraphicFramePr>
        <p:xfrm>
          <a:off x="182881" y="690933"/>
          <a:ext cx="9083039" cy="5295524"/>
        </p:xfrm>
        <a:graphic>
          <a:graphicData uri="http://schemas.openxmlformats.org/drawingml/2006/table">
            <a:tbl>
              <a:tblPr firstRow="1" bandRow="1">
                <a:effectLst>
                  <a:outerShdw blurRad="50800" dist="38100" dir="16200000" rotWithShape="0">
                    <a:prstClr val="black">
                      <a:alpha val="40000"/>
                    </a:prstClr>
                  </a:outerShdw>
                </a:effectLst>
                <a:tableStyleId>{C083E6E3-FA7D-4D7B-A595-EF9225AFEA82}</a:tableStyleId>
              </a:tblPr>
              <a:tblGrid>
                <a:gridCol w="510539">
                  <a:extLst>
                    <a:ext uri="{9D8B030D-6E8A-4147-A177-3AD203B41FA5}">
                      <a16:colId xmlns:a16="http://schemas.microsoft.com/office/drawing/2014/main" xmlns="" val="20000"/>
                    </a:ext>
                  </a:extLst>
                </a:gridCol>
                <a:gridCol w="2301240">
                  <a:extLst>
                    <a:ext uri="{9D8B030D-6E8A-4147-A177-3AD203B41FA5}">
                      <a16:colId xmlns:a16="http://schemas.microsoft.com/office/drawing/2014/main" xmlns="" val="20001"/>
                    </a:ext>
                  </a:extLst>
                </a:gridCol>
                <a:gridCol w="1554480">
                  <a:extLst>
                    <a:ext uri="{9D8B030D-6E8A-4147-A177-3AD203B41FA5}">
                      <a16:colId xmlns:a16="http://schemas.microsoft.com/office/drawing/2014/main" xmlns="" val="20002"/>
                    </a:ext>
                  </a:extLst>
                </a:gridCol>
                <a:gridCol w="2365394">
                  <a:extLst>
                    <a:ext uri="{9D8B030D-6E8A-4147-A177-3AD203B41FA5}">
                      <a16:colId xmlns:a16="http://schemas.microsoft.com/office/drawing/2014/main" xmlns="" val="20003"/>
                    </a:ext>
                  </a:extLst>
                </a:gridCol>
                <a:gridCol w="2351386">
                  <a:extLst>
                    <a:ext uri="{9D8B030D-6E8A-4147-A177-3AD203B41FA5}">
                      <a16:colId xmlns:a16="http://schemas.microsoft.com/office/drawing/2014/main" xmlns="" val="20004"/>
                    </a:ext>
                  </a:extLst>
                </a:gridCol>
              </a:tblGrid>
              <a:tr h="273665">
                <a:tc rowSpan="2">
                  <a:txBody>
                    <a:bodyPr/>
                    <a:lstStyle/>
                    <a:p>
                      <a:pPr algn="l"/>
                      <a:r>
                        <a:rPr lang="en-IN" sz="1200" dirty="0"/>
                        <a:t>Sl. </a:t>
                      </a:r>
                      <a:r>
                        <a:rPr lang="en-IN" sz="1200" dirty="0" smtClean="0"/>
                        <a:t>No  </a:t>
                      </a:r>
                      <a:endParaRPr lang="en-IN" sz="1200" b="1" dirty="0"/>
                    </a:p>
                  </a:txBody>
                  <a:tcPr marL="93615" marR="93615" marT="45604" marB="456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rowSpan="2">
                  <a:txBody>
                    <a:bodyPr/>
                    <a:lstStyle/>
                    <a:p>
                      <a:pPr algn="l"/>
                      <a:r>
                        <a:rPr lang="en-IN" sz="1200" dirty="0"/>
                        <a:t>Assessment Method</a:t>
                      </a:r>
                      <a:endParaRPr lang="en-IN" sz="1200" b="1" dirty="0"/>
                    </a:p>
                  </a:txBody>
                  <a:tcPr marL="93615" marR="93615" marT="45604" marB="456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rowSpan="2">
                  <a:txBody>
                    <a:bodyPr/>
                    <a:lstStyle/>
                    <a:p>
                      <a:pPr algn="l"/>
                      <a:r>
                        <a:rPr lang="en-IN" sz="1200" dirty="0"/>
                        <a:t>Max. Marks</a:t>
                      </a:r>
                      <a:endParaRPr lang="en-IN" sz="1200" b="1" dirty="0"/>
                    </a:p>
                  </a:txBody>
                  <a:tcPr marL="93615" marR="93615" marT="45604" marB="456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gridSpan="2">
                  <a:txBody>
                    <a:bodyPr/>
                    <a:lstStyle/>
                    <a:p>
                      <a:pPr algn="l"/>
                      <a:r>
                        <a:rPr lang="en-IN" sz="1200" dirty="0"/>
                        <a:t>Course Outcome</a:t>
                      </a:r>
                      <a:endParaRPr lang="en-IN" sz="1200" b="1" dirty="0"/>
                    </a:p>
                  </a:txBody>
                  <a:tcPr marL="93615" marR="93615" marT="45604" marB="456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0"/>
                  </a:ext>
                </a:extLst>
              </a:tr>
              <a:tr h="273665">
                <a:tc vMerge="1">
                  <a:txBody>
                    <a:bodyPr/>
                    <a:lstStyle/>
                    <a:p>
                      <a:endParaRPr lang="en-IN" dirty="0"/>
                    </a:p>
                  </a:txBody>
                  <a:tcPr/>
                </a:tc>
                <a:tc vMerge="1">
                  <a:txBody>
                    <a:bodyPr/>
                    <a:lstStyle/>
                    <a:p>
                      <a:endParaRPr lang="en-IN" dirty="0"/>
                    </a:p>
                  </a:txBody>
                  <a:tcPr/>
                </a:tc>
                <a:tc vMerge="1">
                  <a:txBody>
                    <a:bodyPr/>
                    <a:lstStyle/>
                    <a:p>
                      <a:endParaRPr lang="en-IN" dirty="0"/>
                    </a:p>
                  </a:txBody>
                  <a:tcPr/>
                </a:tc>
                <a:tc gridSpan="2">
                  <a:txBody>
                    <a:bodyPr/>
                    <a:lstStyle/>
                    <a:p>
                      <a:pPr algn="l"/>
                      <a:r>
                        <a:rPr lang="en-IN" sz="1200" b="1" dirty="0" smtClean="0"/>
                        <a:t>Levels</a:t>
                      </a:r>
                      <a:endParaRPr lang="en-IN" sz="1200" b="1" dirty="0"/>
                    </a:p>
                  </a:txBody>
                  <a:tcPr marL="93615" marR="93615" marT="45604" marB="456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pPr algn="ctr"/>
                      <a:endParaRPr lang="en-IN"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001"/>
                  </a:ext>
                </a:extLst>
              </a:tr>
              <a:tr h="1094101">
                <a:tc>
                  <a:txBody>
                    <a:bodyPr/>
                    <a:lstStyle/>
                    <a:p>
                      <a:pPr algn="ctr"/>
                      <a:r>
                        <a:rPr lang="en-IN" sz="1200" dirty="0"/>
                        <a:t>1</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IN" sz="1200" b="1" dirty="0" smtClean="0"/>
                        <a:t>Continuous </a:t>
                      </a:r>
                      <a:r>
                        <a:rPr lang="en-IN" sz="1200" b="1" dirty="0"/>
                        <a:t>Internal Evaluation (CIE)</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IN" sz="1200" b="1" dirty="0"/>
                        <a:t>15(Test)</a:t>
                      </a:r>
                    </a:p>
                    <a:p>
                      <a:pPr algn="l"/>
                      <a:r>
                        <a:rPr lang="en-IN" sz="1200" b="1" dirty="0"/>
                        <a:t>+</a:t>
                      </a:r>
                    </a:p>
                    <a:p>
                      <a:pPr algn="l"/>
                      <a:r>
                        <a:rPr lang="en-IN" sz="1200" b="1" dirty="0"/>
                        <a:t>5(Assignment)</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IN" sz="1200" b="1" dirty="0"/>
                        <a:t>For theory courses</a:t>
                      </a:r>
                      <a:r>
                        <a:rPr lang="en-IN" sz="1200" b="1" dirty="0" smtClean="0"/>
                        <a:t>:≥</a:t>
                      </a:r>
                      <a:r>
                        <a:rPr lang="en-IN" sz="1200" b="1" dirty="0"/>
                        <a:t>70% - </a:t>
                      </a:r>
                      <a:r>
                        <a:rPr lang="en-IN" sz="1200" b="1" baseline="0" dirty="0"/>
                        <a:t> </a:t>
                      </a:r>
                      <a:r>
                        <a:rPr lang="en-IN" sz="1200" b="1" dirty="0" smtClean="0"/>
                        <a:t>Level 3</a:t>
                      </a:r>
                      <a:endParaRPr lang="en-IN" sz="1200" b="1" dirty="0"/>
                    </a:p>
                    <a:p>
                      <a:pPr algn="l"/>
                      <a:r>
                        <a:rPr lang="en-IN" sz="1200" b="1" dirty="0"/>
                        <a:t>&gt;</a:t>
                      </a:r>
                      <a:r>
                        <a:rPr lang="en-IN" sz="1200" b="1" baseline="0" dirty="0"/>
                        <a:t>60% and &lt;70% - </a:t>
                      </a:r>
                      <a:r>
                        <a:rPr lang="en-IN" sz="1200" b="1" dirty="0" smtClean="0"/>
                        <a:t>Level</a:t>
                      </a:r>
                      <a:r>
                        <a:rPr lang="en-IN" sz="1200" b="1" baseline="0" dirty="0" smtClean="0"/>
                        <a:t> </a:t>
                      </a:r>
                      <a:r>
                        <a:rPr lang="en-IN" sz="1200" b="1" baseline="0" dirty="0"/>
                        <a:t>2</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a:t>&gt;</a:t>
                      </a:r>
                      <a:r>
                        <a:rPr lang="en-IN" sz="1200" b="1" baseline="0" dirty="0"/>
                        <a:t>50% and &lt;60% - </a:t>
                      </a:r>
                      <a:r>
                        <a:rPr lang="en-IN" sz="1200" b="1" dirty="0" smtClean="0"/>
                        <a:t>Level</a:t>
                      </a:r>
                      <a:r>
                        <a:rPr lang="en-IN" sz="1200" b="1" baseline="0" dirty="0" smtClean="0"/>
                        <a:t> </a:t>
                      </a:r>
                      <a:r>
                        <a:rPr lang="en-IN" sz="1200" b="1" baseline="0" dirty="0"/>
                        <a:t>1</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IN" sz="1200" b="1" dirty="0"/>
                        <a:t>For assignment</a:t>
                      </a:r>
                      <a:r>
                        <a:rPr lang="en-IN" sz="1200" b="1" dirty="0" smtClean="0"/>
                        <a:t>: ≥</a:t>
                      </a:r>
                      <a:r>
                        <a:rPr lang="en-IN" sz="1200" b="1" dirty="0"/>
                        <a:t>90% - </a:t>
                      </a:r>
                      <a:r>
                        <a:rPr lang="en-IN" sz="1200" b="1" baseline="0" dirty="0"/>
                        <a:t> </a:t>
                      </a:r>
                      <a:r>
                        <a:rPr lang="en-IN" sz="1200" b="1" dirty="0" smtClean="0"/>
                        <a:t>Level 3</a:t>
                      </a:r>
                      <a:endParaRPr lang="en-IN" sz="1200" b="1" dirty="0"/>
                    </a:p>
                    <a:p>
                      <a:pPr algn="l"/>
                      <a:r>
                        <a:rPr lang="en-IN" sz="1200" b="1" dirty="0"/>
                        <a:t>&gt;</a:t>
                      </a:r>
                      <a:r>
                        <a:rPr lang="en-IN" sz="1200" b="1" baseline="0" dirty="0"/>
                        <a:t>80% and &lt;90% - </a:t>
                      </a:r>
                      <a:r>
                        <a:rPr lang="en-IN" sz="1200" b="1" dirty="0" smtClean="0"/>
                        <a:t>Level </a:t>
                      </a:r>
                      <a:r>
                        <a:rPr lang="en-IN" sz="1200" b="1" baseline="0" dirty="0" smtClean="0"/>
                        <a:t>2</a:t>
                      </a:r>
                      <a:endParaRPr lang="en-IN" sz="1200"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a:t>&gt;</a:t>
                      </a:r>
                      <a:r>
                        <a:rPr lang="en-IN" sz="1200" b="1" baseline="0" dirty="0"/>
                        <a:t>70% and &lt;80% - </a:t>
                      </a:r>
                      <a:r>
                        <a:rPr lang="en-IN" sz="1200" b="1" dirty="0" smtClean="0"/>
                        <a:t>Level</a:t>
                      </a:r>
                      <a:r>
                        <a:rPr lang="en-IN" sz="1200" b="1" baseline="0" dirty="0" smtClean="0"/>
                        <a:t> </a:t>
                      </a:r>
                      <a:r>
                        <a:rPr lang="en-IN" sz="1200" b="1" baseline="0" dirty="0"/>
                        <a:t>1</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2"/>
                  </a:ext>
                </a:extLst>
              </a:tr>
              <a:tr h="638861">
                <a:tc>
                  <a:txBody>
                    <a:bodyPr/>
                    <a:lstStyle/>
                    <a:p>
                      <a:pPr algn="ctr"/>
                      <a:r>
                        <a:rPr lang="en-IN" sz="1200" dirty="0"/>
                        <a:t>2</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a:txBody>
                    <a:bodyPr/>
                    <a:lstStyle/>
                    <a:p>
                      <a:pPr algn="l"/>
                      <a:r>
                        <a:rPr lang="en-IN" sz="1200" b="1" kern="1200" dirty="0">
                          <a:effectLst/>
                        </a:rPr>
                        <a:t>Lab Internal Assessment </a:t>
                      </a:r>
                      <a:endParaRPr lang="en-IN" sz="1200" b="1" dirty="0"/>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a:txBody>
                    <a:bodyPr/>
                    <a:lstStyle/>
                    <a:p>
                      <a:pPr algn="l"/>
                      <a:r>
                        <a:rPr lang="en-IN" sz="1200" b="1" dirty="0"/>
                        <a:t>20</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gridSpan="2">
                  <a:txBody>
                    <a:bodyPr/>
                    <a:lstStyle/>
                    <a:p>
                      <a:pPr algn="l"/>
                      <a:r>
                        <a:rPr lang="en-IN" sz="1200" b="1" dirty="0"/>
                        <a:t>Lab Internal Assessment </a:t>
                      </a:r>
                      <a:r>
                        <a:rPr lang="en-IN" sz="1200" b="1" dirty="0" smtClean="0"/>
                        <a:t>  :≥80% - </a:t>
                      </a:r>
                      <a:r>
                        <a:rPr lang="en-IN" sz="1200" b="1" baseline="0" dirty="0" smtClean="0"/>
                        <a:t> </a:t>
                      </a:r>
                      <a:r>
                        <a:rPr lang="en-IN" sz="1200" b="1" dirty="0" smtClean="0"/>
                        <a:t>Level 3,  &gt;</a:t>
                      </a:r>
                      <a:r>
                        <a:rPr lang="en-IN" sz="1200" b="1" baseline="0" dirty="0" smtClean="0"/>
                        <a:t>70% and &lt;80% - </a:t>
                      </a:r>
                      <a:r>
                        <a:rPr lang="en-IN" sz="1200" b="1" dirty="0" smtClean="0"/>
                        <a:t>Level</a:t>
                      </a:r>
                      <a:r>
                        <a:rPr lang="en-IN" sz="1200" b="1" baseline="0" dirty="0" smtClean="0"/>
                        <a:t> 2</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smtClean="0"/>
                        <a:t>&gt;</a:t>
                      </a:r>
                      <a:r>
                        <a:rPr lang="en-IN" sz="1200" b="1" baseline="0" dirty="0"/>
                        <a:t>60% and &lt;70% - </a:t>
                      </a:r>
                      <a:r>
                        <a:rPr lang="en-IN" sz="1200" b="1" dirty="0" smtClean="0"/>
                        <a:t>Level</a:t>
                      </a:r>
                      <a:r>
                        <a:rPr lang="en-IN" sz="1200" b="1" baseline="0" dirty="0" smtClean="0"/>
                        <a:t> </a:t>
                      </a:r>
                      <a:r>
                        <a:rPr lang="en-IN" sz="1200" b="1" baseline="0" dirty="0"/>
                        <a:t>1</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extLst>
                  <a:ext uri="{0D108BD9-81ED-4DB2-BD59-A6C34878D82A}">
                    <a16:rowId xmlns:a16="http://schemas.microsoft.com/office/drawing/2014/main" xmlns="" val="10003"/>
                  </a:ext>
                </a:extLst>
              </a:tr>
              <a:tr h="638861">
                <a:tc rowSpan="2">
                  <a:txBody>
                    <a:bodyPr/>
                    <a:lstStyle/>
                    <a:p>
                      <a:pPr algn="ctr"/>
                      <a:r>
                        <a:rPr lang="en-IN" sz="1200" dirty="0"/>
                        <a:t>3</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kern="1200" dirty="0">
                          <a:effectLst/>
                        </a:rPr>
                        <a:t>Semester End Examination (SEE)</a:t>
                      </a:r>
                      <a:endParaRPr lang="en-IN" sz="1200" b="1" dirty="0"/>
                    </a:p>
                    <a:p>
                      <a:pPr algn="l"/>
                      <a:endParaRPr lang="en-IN" sz="1200" b="1" dirty="0"/>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r>
                        <a:rPr lang="en-IN" sz="1200" b="1" dirty="0"/>
                        <a:t>80</a:t>
                      </a:r>
                      <a:r>
                        <a:rPr lang="en-IN" sz="1200" b="1" baseline="0" dirty="0"/>
                        <a:t> </a:t>
                      </a:r>
                      <a:r>
                        <a:rPr lang="en-IN" sz="1200" b="1" baseline="0" dirty="0" smtClean="0"/>
                        <a:t>(</a:t>
                      </a:r>
                      <a:r>
                        <a:rPr lang="en-IN" sz="1200" b="1" baseline="0" dirty="0"/>
                        <a:t>Theory Exam)</a:t>
                      </a:r>
                      <a:endParaRPr lang="en-IN" sz="1200" b="1" dirty="0"/>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l"/>
                      <a:r>
                        <a:rPr lang="en-IN" sz="1200" b="1" dirty="0"/>
                        <a:t>For theory Exam :    </a:t>
                      </a:r>
                      <a:r>
                        <a:rPr lang="en-IN" sz="1200" b="1" dirty="0" smtClean="0"/>
                        <a:t> </a:t>
                      </a:r>
                      <a:r>
                        <a:rPr lang="en-IN" sz="1200" b="1" dirty="0"/>
                        <a:t>≥70% - </a:t>
                      </a:r>
                      <a:r>
                        <a:rPr lang="en-IN" sz="1200" b="1" baseline="0" dirty="0"/>
                        <a:t> </a:t>
                      </a:r>
                      <a:r>
                        <a:rPr lang="en-IN" sz="1200" b="1" dirty="0" smtClean="0"/>
                        <a:t>Level 3 ,&gt;</a:t>
                      </a:r>
                      <a:r>
                        <a:rPr lang="en-IN" sz="1200" b="1" baseline="0" dirty="0"/>
                        <a:t>60% and &lt;70% - </a:t>
                      </a:r>
                      <a:r>
                        <a:rPr lang="en-IN" sz="1200" b="1" dirty="0" smtClean="0"/>
                        <a:t>Level</a:t>
                      </a:r>
                      <a:r>
                        <a:rPr lang="en-IN" sz="1200" b="1" baseline="0" dirty="0" smtClean="0"/>
                        <a:t> </a:t>
                      </a:r>
                      <a:r>
                        <a:rPr lang="en-IN" sz="1200" b="1" baseline="0" dirty="0"/>
                        <a:t>2</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a:t>&gt;</a:t>
                      </a:r>
                      <a:r>
                        <a:rPr lang="en-IN" sz="1200" b="1" baseline="0" dirty="0"/>
                        <a:t>50% and &lt;60% - </a:t>
                      </a:r>
                      <a:r>
                        <a:rPr lang="en-IN" sz="1200" b="1" dirty="0" smtClean="0"/>
                        <a:t>Level</a:t>
                      </a:r>
                      <a:r>
                        <a:rPr lang="en-IN" sz="1200" b="1" baseline="0" dirty="0" smtClean="0"/>
                        <a:t> </a:t>
                      </a:r>
                      <a:r>
                        <a:rPr lang="en-IN" sz="1200" b="1" baseline="0" dirty="0"/>
                        <a:t>1</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4"/>
                  </a:ext>
                </a:extLst>
              </a:tr>
              <a:tr h="638861">
                <a:tc vMerge="1">
                  <a:txBody>
                    <a:bodyPr/>
                    <a:lstStyle/>
                    <a:p>
                      <a:pPr algn="ctr"/>
                      <a:endParaRPr lang="en-IN" sz="1400" dirty="0"/>
                    </a:p>
                  </a:txBody>
                  <a:tcPr/>
                </a:tc>
                <a:tc vMerge="1">
                  <a:txBody>
                    <a:bodyPr/>
                    <a:lstStyle/>
                    <a:p>
                      <a:pPr algn="ctr"/>
                      <a:endParaRPr lang="en-IN"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a:t>80</a:t>
                      </a:r>
                      <a:r>
                        <a:rPr lang="en-IN" sz="1200" b="1" baseline="0" dirty="0"/>
                        <a:t> (Lab Exam)</a:t>
                      </a:r>
                      <a:endParaRPr lang="en-IN" sz="1200" b="1" dirty="0"/>
                    </a:p>
                    <a:p>
                      <a:pPr algn="l"/>
                      <a:endParaRPr lang="en-IN" sz="1200" b="1" dirty="0"/>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l"/>
                      <a:r>
                        <a:rPr lang="en-IN" sz="1200" b="1" dirty="0"/>
                        <a:t>For Lab Exam</a:t>
                      </a:r>
                      <a:r>
                        <a:rPr lang="en-IN" sz="1200" b="1" dirty="0" smtClean="0"/>
                        <a:t>:≥</a:t>
                      </a:r>
                      <a:r>
                        <a:rPr lang="en-IN" sz="1200" b="1" dirty="0"/>
                        <a:t>80% - </a:t>
                      </a:r>
                      <a:r>
                        <a:rPr lang="en-IN" sz="1200" b="1" baseline="0" dirty="0"/>
                        <a:t> </a:t>
                      </a:r>
                      <a:r>
                        <a:rPr lang="en-IN" sz="1200" b="1" dirty="0" smtClean="0"/>
                        <a:t>Level 3, &gt;</a:t>
                      </a:r>
                      <a:r>
                        <a:rPr lang="en-IN" sz="1200" b="1" baseline="0" dirty="0"/>
                        <a:t>70% and &lt;80% - </a:t>
                      </a:r>
                      <a:r>
                        <a:rPr lang="en-IN" sz="1200" b="1" dirty="0" smtClean="0"/>
                        <a:t>Level</a:t>
                      </a:r>
                      <a:r>
                        <a:rPr lang="en-IN" sz="1200" b="1" baseline="0" dirty="0" smtClean="0"/>
                        <a:t> </a:t>
                      </a:r>
                      <a:r>
                        <a:rPr lang="en-IN" sz="1200" b="1" baseline="0" dirty="0"/>
                        <a:t>2</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a:t>&gt;</a:t>
                      </a:r>
                      <a:r>
                        <a:rPr lang="en-IN" sz="1200" b="1" baseline="0" dirty="0"/>
                        <a:t>60% and &lt;70% - </a:t>
                      </a:r>
                      <a:r>
                        <a:rPr lang="en-IN" sz="1200" b="1" dirty="0" smtClean="0"/>
                        <a:t>Level</a:t>
                      </a:r>
                      <a:r>
                        <a:rPr lang="en-IN" sz="1200" b="1" baseline="0" dirty="0" smtClean="0"/>
                        <a:t> </a:t>
                      </a:r>
                      <a:r>
                        <a:rPr lang="en-IN" sz="1200" b="1" baseline="0" dirty="0"/>
                        <a:t>1</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5"/>
                  </a:ext>
                </a:extLst>
              </a:tr>
              <a:tr h="638861">
                <a:tc>
                  <a:txBody>
                    <a:bodyPr/>
                    <a:lstStyle/>
                    <a:p>
                      <a:pPr algn="ctr"/>
                      <a:r>
                        <a:rPr lang="en-IN" sz="1200" dirty="0"/>
                        <a:t>4</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IN" sz="1200" b="1" dirty="0"/>
                        <a:t>Project Work</a:t>
                      </a:r>
                      <a:r>
                        <a:rPr lang="en-IN" sz="1200" b="1" baseline="0" dirty="0"/>
                        <a:t> Phase - I</a:t>
                      </a:r>
                    </a:p>
                    <a:p>
                      <a:pPr algn="l"/>
                      <a:r>
                        <a:rPr lang="en-IN" sz="1200" b="1" baseline="0" dirty="0"/>
                        <a:t>Project Work (Internal)</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dirty="0" smtClean="0"/>
                        <a:t>100  (</a:t>
                      </a:r>
                      <a:r>
                        <a:rPr lang="en-IN" sz="1200" b="1" dirty="0"/>
                        <a:t>Int)</a:t>
                      </a:r>
                    </a:p>
                    <a:p>
                      <a:pPr algn="l"/>
                      <a:endParaRPr lang="en-IN" sz="1200" b="1" dirty="0"/>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l"/>
                      <a:r>
                        <a:rPr lang="en-IN" sz="1200" b="1" dirty="0"/>
                        <a:t>≥80% - </a:t>
                      </a:r>
                      <a:r>
                        <a:rPr lang="en-IN" sz="1200" b="1" baseline="0" dirty="0"/>
                        <a:t> </a:t>
                      </a:r>
                      <a:r>
                        <a:rPr lang="en-IN" sz="1200" b="1" baseline="0" dirty="0" smtClean="0"/>
                        <a:t> </a:t>
                      </a:r>
                      <a:r>
                        <a:rPr lang="en-IN" sz="1200" b="1" dirty="0" smtClean="0"/>
                        <a:t>Level</a:t>
                      </a:r>
                      <a:r>
                        <a:rPr lang="en-IN" sz="1200" b="1" baseline="0" dirty="0" smtClean="0"/>
                        <a:t> </a:t>
                      </a:r>
                      <a:r>
                        <a:rPr lang="en-IN" sz="1200" b="1" dirty="0" smtClean="0"/>
                        <a:t> 3, &gt;</a:t>
                      </a:r>
                      <a:r>
                        <a:rPr lang="en-IN" sz="1200" b="1" baseline="0" dirty="0"/>
                        <a:t>70% and &lt;80% - </a:t>
                      </a:r>
                      <a:r>
                        <a:rPr lang="en-IN" sz="1200" b="1" baseline="0" dirty="0" smtClean="0"/>
                        <a:t> </a:t>
                      </a:r>
                      <a:r>
                        <a:rPr lang="en-IN" sz="1200" b="1" dirty="0" smtClean="0"/>
                        <a:t>Level</a:t>
                      </a:r>
                      <a:r>
                        <a:rPr lang="en-IN" sz="1200" b="1" baseline="0" dirty="0" smtClean="0"/>
                        <a:t>  </a:t>
                      </a:r>
                      <a:r>
                        <a:rPr lang="en-IN" sz="1200" b="1" baseline="0" dirty="0"/>
                        <a:t>2</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a:t>&gt;</a:t>
                      </a:r>
                      <a:r>
                        <a:rPr lang="en-IN" sz="1200" b="1" baseline="0" dirty="0"/>
                        <a:t>60% and &lt;70% - </a:t>
                      </a:r>
                      <a:r>
                        <a:rPr lang="en-IN" sz="1200" b="1" baseline="0" dirty="0" smtClean="0"/>
                        <a:t> </a:t>
                      </a:r>
                      <a:r>
                        <a:rPr lang="en-IN" sz="1200" b="1" dirty="0" smtClean="0"/>
                        <a:t>Level</a:t>
                      </a:r>
                      <a:r>
                        <a:rPr lang="en-IN" sz="1200" b="1" baseline="0" dirty="0" smtClean="0"/>
                        <a:t>  </a:t>
                      </a:r>
                      <a:r>
                        <a:rPr lang="en-IN" sz="1200" b="1" baseline="0" dirty="0"/>
                        <a:t>1</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1" baseline="0" dirty="0" smtClean="0"/>
                        <a:t> </a:t>
                      </a:r>
                      <a:endParaRPr lang="en-IN" sz="1200" b="1" baseline="0" dirty="0"/>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638861">
                <a:tc>
                  <a:txBody>
                    <a:bodyPr/>
                    <a:lstStyle/>
                    <a:p>
                      <a:pPr algn="ctr"/>
                      <a:r>
                        <a:rPr lang="en-IN" sz="1200" dirty="0"/>
                        <a:t>5</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tc>
                  <a:txBody>
                    <a:bodyPr/>
                    <a:lstStyle/>
                    <a:p>
                      <a:pPr algn="l"/>
                      <a:r>
                        <a:rPr lang="en-IN" sz="1200" b="1" baseline="0" dirty="0"/>
                        <a:t>Internship/ Professional Practice (Internal and External)</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tc>
                  <a:txBody>
                    <a:bodyPr/>
                    <a:lstStyle/>
                    <a:p>
                      <a:pPr algn="l"/>
                      <a:r>
                        <a:rPr lang="en-IN" sz="1200" b="1" dirty="0"/>
                        <a:t>50(Int)+50(Ext)</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tc gridSpan="2">
                  <a:txBody>
                    <a:bodyPr/>
                    <a:lstStyle/>
                    <a:p>
                      <a:pPr algn="l"/>
                      <a:r>
                        <a:rPr lang="en-IN" sz="1200" b="1" dirty="0"/>
                        <a:t>≥80% - </a:t>
                      </a:r>
                      <a:r>
                        <a:rPr lang="en-IN" sz="1200" b="1" baseline="0" dirty="0" smtClean="0"/>
                        <a:t> </a:t>
                      </a:r>
                      <a:r>
                        <a:rPr lang="en-IN" sz="1200" b="1" dirty="0" smtClean="0"/>
                        <a:t>Level</a:t>
                      </a:r>
                      <a:r>
                        <a:rPr lang="en-IN" sz="1200" b="1" baseline="0" dirty="0" smtClean="0"/>
                        <a:t> </a:t>
                      </a:r>
                      <a:r>
                        <a:rPr lang="en-IN" sz="1200" b="1" dirty="0" smtClean="0"/>
                        <a:t>3 ,&gt;</a:t>
                      </a:r>
                      <a:r>
                        <a:rPr lang="en-IN" sz="1200" b="1" baseline="0" dirty="0"/>
                        <a:t>70% and &lt;80% - </a:t>
                      </a:r>
                      <a:r>
                        <a:rPr lang="en-IN" sz="1200" b="1" baseline="0" dirty="0" smtClean="0"/>
                        <a:t> </a:t>
                      </a:r>
                      <a:r>
                        <a:rPr lang="en-IN" sz="1200" b="1" dirty="0" smtClean="0"/>
                        <a:t>Level</a:t>
                      </a:r>
                      <a:r>
                        <a:rPr lang="en-IN" sz="1200" b="1" baseline="0" dirty="0" smtClean="0"/>
                        <a:t>  </a:t>
                      </a:r>
                      <a:r>
                        <a:rPr lang="en-IN" sz="1200" b="1" baseline="0" dirty="0"/>
                        <a:t>2</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a:t>&gt;</a:t>
                      </a:r>
                      <a:r>
                        <a:rPr lang="en-IN" sz="1200" b="1" baseline="0" dirty="0"/>
                        <a:t>60% and &lt;70% - </a:t>
                      </a:r>
                      <a:r>
                        <a:rPr lang="en-IN" sz="1200" b="1" baseline="0" dirty="0" smtClean="0"/>
                        <a:t> </a:t>
                      </a:r>
                      <a:r>
                        <a:rPr lang="en-IN" sz="1200" b="1" dirty="0" smtClean="0"/>
                        <a:t>Level</a:t>
                      </a:r>
                      <a:r>
                        <a:rPr lang="en-IN" sz="1200" b="1" baseline="0" dirty="0" smtClean="0"/>
                        <a:t>  </a:t>
                      </a:r>
                      <a:r>
                        <a:rPr lang="en-IN" sz="1200" b="1" baseline="0" dirty="0"/>
                        <a:t>1</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200" b="1" baseline="0" dirty="0"/>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extLst>
                  <a:ext uri="{0D108BD9-81ED-4DB2-BD59-A6C34878D82A}">
                    <a16:rowId xmlns:a16="http://schemas.microsoft.com/office/drawing/2014/main" xmlns="" val="10007"/>
                  </a:ext>
                </a:extLst>
              </a:tr>
              <a:tr h="456263">
                <a:tc>
                  <a:txBody>
                    <a:bodyPr/>
                    <a:lstStyle/>
                    <a:p>
                      <a:pPr algn="ctr"/>
                      <a:r>
                        <a:rPr lang="en-IN" sz="1200" dirty="0"/>
                        <a:t>6</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IN" sz="1200" b="1" baseline="0" dirty="0"/>
                        <a:t>Seminar</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IN" sz="1200" b="1" dirty="0"/>
                        <a:t>100</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lang="en-IN" sz="1200" b="1" dirty="0"/>
                        <a:t>≥80% - </a:t>
                      </a:r>
                      <a:r>
                        <a:rPr lang="en-IN" sz="1200" b="1" baseline="0" dirty="0"/>
                        <a:t> </a:t>
                      </a:r>
                      <a:r>
                        <a:rPr lang="en-IN" sz="1200" b="1" baseline="0" dirty="0" smtClean="0"/>
                        <a:t> </a:t>
                      </a:r>
                      <a:r>
                        <a:rPr lang="en-IN" sz="1200" b="1" dirty="0" smtClean="0"/>
                        <a:t>Level</a:t>
                      </a:r>
                      <a:r>
                        <a:rPr lang="en-IN" sz="1200" b="1" baseline="0" dirty="0" smtClean="0"/>
                        <a:t> </a:t>
                      </a:r>
                      <a:r>
                        <a:rPr lang="en-IN" sz="1200" b="1" dirty="0" smtClean="0"/>
                        <a:t> 3,</a:t>
                      </a:r>
                      <a:r>
                        <a:rPr lang="en-IN" sz="1200" b="1" baseline="0" dirty="0" smtClean="0"/>
                        <a:t> </a:t>
                      </a:r>
                      <a:r>
                        <a:rPr lang="en-IN" sz="1200" b="1" dirty="0" smtClean="0"/>
                        <a:t>&gt;</a:t>
                      </a:r>
                      <a:r>
                        <a:rPr lang="en-IN" sz="1200" b="1" baseline="0" dirty="0"/>
                        <a:t>70% and &lt;80% - </a:t>
                      </a:r>
                      <a:r>
                        <a:rPr lang="en-IN" sz="1200" b="1" dirty="0" smtClean="0"/>
                        <a:t>Level</a:t>
                      </a:r>
                      <a:r>
                        <a:rPr lang="en-IN" sz="1200" b="1" baseline="0" dirty="0" smtClean="0"/>
                        <a:t>  </a:t>
                      </a:r>
                      <a:r>
                        <a:rPr lang="en-IN" sz="1200" b="1" baseline="0" dirty="0"/>
                        <a:t>2</a:t>
                      </a:r>
                    </a:p>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a:t>&gt;</a:t>
                      </a:r>
                      <a:r>
                        <a:rPr lang="en-IN" sz="1200" b="1" baseline="0" dirty="0"/>
                        <a:t>60% and &lt;70% - </a:t>
                      </a:r>
                      <a:r>
                        <a:rPr lang="en-IN" sz="1200" b="1" dirty="0" smtClean="0"/>
                        <a:t>Level</a:t>
                      </a:r>
                      <a:r>
                        <a:rPr lang="en-IN" sz="1200" b="1" baseline="0" dirty="0" smtClean="0"/>
                        <a:t>  </a:t>
                      </a:r>
                      <a:r>
                        <a:rPr lang="en-IN" sz="1200" b="1" baseline="0" dirty="0"/>
                        <a:t>1</a:t>
                      </a:r>
                    </a:p>
                  </a:txBody>
                  <a:tcPr marL="93615" marR="93615" marT="45604" marB="456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xmlns="" val="29449169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xmlns="" id="{14FB7804-CF1C-4220-809E-21B2B7C174CA}"/>
              </a:ext>
            </a:extLst>
          </p:cNvPr>
          <p:cNvSpPr/>
          <p:nvPr/>
        </p:nvSpPr>
        <p:spPr>
          <a:xfrm>
            <a:off x="1323117" y="21807"/>
            <a:ext cx="7173451" cy="509417"/>
          </a:xfrm>
          <a:prstGeom prst="rect">
            <a:avLst/>
          </a:prstGeom>
        </p:spPr>
        <p:txBody>
          <a:bodyPr wrap="square" lIns="77770" tIns="38885" rIns="77770" bIns="38885">
            <a:spAutoFit/>
          </a:bodyPr>
          <a:lstStyle/>
          <a:p>
            <a:pPr lvl="0" algn="ctr"/>
            <a:r>
              <a:rPr lang="en-IN" sz="2800" b="1" dirty="0">
                <a:solidFill>
                  <a:srgbClr val="800000"/>
                </a:solidFill>
              </a:rPr>
              <a:t>Criteria-3  </a:t>
            </a:r>
            <a:r>
              <a:rPr lang="en-IN" sz="2800" b="1" dirty="0" smtClean="0">
                <a:solidFill>
                  <a:srgbClr val="800000"/>
                </a:solidFill>
              </a:rPr>
              <a:t>CO &amp; PO Attainment</a:t>
            </a:r>
            <a:endParaRPr lang="en-IN" sz="2800" dirty="0">
              <a:ln w="0"/>
              <a:solidFill>
                <a:schemeClr val="accent2">
                  <a:lumMod val="75000"/>
                </a:schemeClr>
              </a:solidFill>
              <a:effectLst>
                <a:outerShdw blurRad="38100" dist="19050" dir="2700000" algn="tl" rotWithShape="0">
                  <a:schemeClr val="dk1">
                    <a:alpha val="40000"/>
                  </a:schemeClr>
                </a:outerShdw>
              </a:effectLst>
              <a:latin typeface="Garamond"/>
              <a:ea typeface="Cambria" panose="02040503050406030204" pitchFamily="18" charset="0"/>
            </a:endParaRPr>
          </a:p>
        </p:txBody>
      </p:sp>
      <p:pic>
        <p:nvPicPr>
          <p:cNvPr id="8" name="Picture 6"/>
          <p:cNvPicPr>
            <a:picLocks noChangeAspect="1" noChangeArrowheads="1"/>
          </p:cNvPicPr>
          <p:nvPr/>
        </p:nvPicPr>
        <p:blipFill>
          <a:blip r:embed="rId2"/>
          <a:srcRect b="8342"/>
          <a:stretch>
            <a:fillRect/>
          </a:stretch>
        </p:blipFill>
        <p:spPr bwMode="auto">
          <a:xfrm>
            <a:off x="1288785" y="572279"/>
            <a:ext cx="4040261" cy="2244414"/>
          </a:xfrm>
          <a:prstGeom prst="rect">
            <a:avLst/>
          </a:prstGeom>
          <a:noFill/>
          <a:ln w="9525">
            <a:noFill/>
            <a:miter lim="800000"/>
            <a:headEnd/>
            <a:tailEnd/>
          </a:ln>
          <a:effectLst/>
        </p:spPr>
      </p:pic>
      <p:pic>
        <p:nvPicPr>
          <p:cNvPr id="7" name="Picture 5"/>
          <p:cNvPicPr>
            <a:picLocks noChangeAspect="1" noChangeArrowheads="1"/>
          </p:cNvPicPr>
          <p:nvPr/>
        </p:nvPicPr>
        <p:blipFill>
          <a:blip r:embed="rId3"/>
          <a:srcRect/>
          <a:stretch>
            <a:fillRect/>
          </a:stretch>
        </p:blipFill>
        <p:spPr bwMode="auto">
          <a:xfrm>
            <a:off x="807157" y="1257278"/>
            <a:ext cx="3935538" cy="2563698"/>
          </a:xfrm>
          <a:prstGeom prst="rect">
            <a:avLst/>
          </a:prstGeom>
          <a:noFill/>
          <a:ln w="9525">
            <a:noFill/>
            <a:miter lim="800000"/>
            <a:headEnd/>
            <a:tailEnd/>
          </a:ln>
          <a:effectLst/>
        </p:spPr>
      </p:pic>
      <p:pic>
        <p:nvPicPr>
          <p:cNvPr id="6" name="Picture 4"/>
          <p:cNvPicPr>
            <a:picLocks noChangeAspect="1" noChangeArrowheads="1"/>
          </p:cNvPicPr>
          <p:nvPr/>
        </p:nvPicPr>
        <p:blipFill>
          <a:blip r:embed="rId4"/>
          <a:srcRect/>
          <a:stretch>
            <a:fillRect/>
          </a:stretch>
        </p:blipFill>
        <p:spPr bwMode="auto">
          <a:xfrm>
            <a:off x="488725" y="2017128"/>
            <a:ext cx="3951456" cy="2309346"/>
          </a:xfrm>
          <a:prstGeom prst="rect">
            <a:avLst/>
          </a:prstGeom>
          <a:noFill/>
          <a:ln w="9525">
            <a:noFill/>
            <a:miter lim="800000"/>
            <a:headEnd/>
            <a:tailEnd/>
          </a:ln>
          <a:effectLst/>
        </p:spPr>
      </p:pic>
      <p:pic>
        <p:nvPicPr>
          <p:cNvPr id="1033" name="Picture 9"/>
          <p:cNvPicPr>
            <a:picLocks noChangeAspect="1" noChangeArrowheads="1"/>
          </p:cNvPicPr>
          <p:nvPr/>
        </p:nvPicPr>
        <p:blipFill>
          <a:blip r:embed="rId5"/>
          <a:srcRect r="1614"/>
          <a:stretch>
            <a:fillRect/>
          </a:stretch>
        </p:blipFill>
        <p:spPr bwMode="auto">
          <a:xfrm>
            <a:off x="4441415" y="557767"/>
            <a:ext cx="4472649" cy="2270234"/>
          </a:xfrm>
          <a:prstGeom prst="rect">
            <a:avLst/>
          </a:prstGeom>
          <a:noFill/>
          <a:ln w="9525">
            <a:noFill/>
            <a:miter lim="800000"/>
            <a:headEnd/>
            <a:tailEnd/>
          </a:ln>
          <a:effectLst/>
        </p:spPr>
      </p:pic>
      <p:pic>
        <p:nvPicPr>
          <p:cNvPr id="3" name="Picture 3"/>
          <p:cNvPicPr>
            <a:picLocks noChangeAspect="1" noChangeArrowheads="1"/>
          </p:cNvPicPr>
          <p:nvPr/>
        </p:nvPicPr>
        <p:blipFill>
          <a:blip r:embed="rId6"/>
          <a:srcRect l="20253" t="2693"/>
          <a:stretch>
            <a:fillRect/>
          </a:stretch>
        </p:blipFill>
        <p:spPr bwMode="auto">
          <a:xfrm>
            <a:off x="6456673" y="2575261"/>
            <a:ext cx="2251317" cy="1756520"/>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a:srcRect/>
          <a:stretch>
            <a:fillRect/>
          </a:stretch>
        </p:blipFill>
        <p:spPr bwMode="auto">
          <a:xfrm>
            <a:off x="462554" y="4307792"/>
            <a:ext cx="6999103" cy="2100628"/>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a:srcRect/>
          <a:stretch>
            <a:fillRect/>
          </a:stretch>
        </p:blipFill>
        <p:spPr bwMode="auto">
          <a:xfrm>
            <a:off x="7575291" y="4640835"/>
            <a:ext cx="1628708" cy="1479602"/>
          </a:xfrm>
          <a:prstGeom prst="rect">
            <a:avLst/>
          </a:prstGeom>
          <a:noFill/>
          <a:ln w="9525">
            <a:noFill/>
            <a:miter lim="800000"/>
            <a:headEnd/>
            <a:tailEnd/>
          </a:ln>
          <a:effectLst/>
        </p:spPr>
      </p:pic>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19</a:t>
            </a:fld>
            <a:endParaRPr lang="en-IN" b="1" dirty="0">
              <a:solidFill>
                <a:srgbClr val="FF0000"/>
              </a:solidFill>
            </a:endParaRPr>
          </a:p>
        </p:txBody>
      </p:sp>
    </p:spTree>
    <p:extLst>
      <p:ext uri="{BB962C8B-B14F-4D97-AF65-F5344CB8AC3E}">
        <p14:creationId xmlns:p14="http://schemas.microsoft.com/office/powerpoint/2010/main" xmlns="" val="148488483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65" y="188160"/>
            <a:ext cx="8425339" cy="762757"/>
          </a:xfrm>
        </p:spPr>
        <p:txBody>
          <a:bodyPr/>
          <a:lstStyle/>
          <a:p>
            <a:r>
              <a:rPr lang="en-IN" sz="3600" b="1" dirty="0">
                <a:solidFill>
                  <a:srgbClr val="800000"/>
                </a:solidFill>
              </a:rPr>
              <a:t>Head of </a:t>
            </a:r>
            <a:r>
              <a:rPr lang="en-IN" sz="4000" b="1" dirty="0">
                <a:solidFill>
                  <a:srgbClr val="800000"/>
                </a:solidFill>
              </a:rPr>
              <a:t>the</a:t>
            </a:r>
            <a:r>
              <a:rPr lang="en-IN" sz="3600" b="1" dirty="0">
                <a:solidFill>
                  <a:srgbClr val="800000"/>
                </a:solidFill>
              </a:rPr>
              <a:t> Department</a:t>
            </a:r>
          </a:p>
        </p:txBody>
      </p:sp>
      <p:sp>
        <p:nvSpPr>
          <p:cNvPr id="8" name="Date Placeholder 7"/>
          <p:cNvSpPr>
            <a:spLocks noGrp="1"/>
          </p:cNvSpPr>
          <p:nvPr>
            <p:ph type="dt" sz="half" idx="10"/>
          </p:nvPr>
        </p:nvSpPr>
        <p:spPr>
          <a:xfrm>
            <a:off x="468074" y="6340165"/>
            <a:ext cx="2184347" cy="360000"/>
          </a:xfrm>
        </p:spPr>
        <p:txBody>
          <a:bodyPr/>
          <a:lstStyle/>
          <a:p>
            <a:fld id="{CACF534B-B0FF-4672-9D31-BF42D6BE1DAB}" type="datetime3">
              <a:rPr lang="en-US" sz="1400" smtClean="0">
                <a:solidFill>
                  <a:srgbClr val="FF0000"/>
                </a:solidFill>
              </a:rPr>
              <a:pPr/>
              <a:t>20 September 2021</a:t>
            </a:fld>
            <a:endParaRPr lang="en-IN" dirty="0">
              <a:solidFill>
                <a:srgbClr val="FF0000"/>
              </a:solidFill>
            </a:endParaRPr>
          </a:p>
        </p:txBody>
      </p:sp>
      <p:sp>
        <p:nvSpPr>
          <p:cNvPr id="10" name="Footer Placeholder 9"/>
          <p:cNvSpPr>
            <a:spLocks noGrp="1"/>
          </p:cNvSpPr>
          <p:nvPr>
            <p:ph type="ftr" sz="quarter" idx="11"/>
          </p:nvPr>
        </p:nvSpPr>
        <p:spPr/>
        <p:txBody>
          <a:bodyPr/>
          <a:lstStyle/>
          <a:p>
            <a:r>
              <a:rPr lang="en-IN" sz="1400" dirty="0" smtClean="0">
                <a:solidFill>
                  <a:srgbClr val="FF0000"/>
                </a:solidFill>
              </a:rPr>
              <a:t>MED BGSIT</a:t>
            </a:r>
            <a:endParaRPr lang="en-IN" sz="1400" dirty="0">
              <a:solidFill>
                <a:srgbClr val="FF0000"/>
              </a:solidFill>
            </a:endParaRPr>
          </a:p>
        </p:txBody>
      </p:sp>
      <p:sp>
        <p:nvSpPr>
          <p:cNvPr id="9" name="Slide Number Placeholder 8"/>
          <p:cNvSpPr>
            <a:spLocks noGrp="1"/>
          </p:cNvSpPr>
          <p:nvPr>
            <p:ph type="sldNum" sz="quarter" idx="12"/>
          </p:nvPr>
        </p:nvSpPr>
        <p:spPr/>
        <p:txBody>
          <a:bodyPr/>
          <a:lstStyle/>
          <a:p>
            <a:fld id="{A4AE3FDD-9F0C-49DE-BB9B-575F440D3001}" type="slidenum">
              <a:rPr lang="en-IN" sz="1400" b="1" smtClean="0">
                <a:solidFill>
                  <a:srgbClr val="FF0000"/>
                </a:solidFill>
              </a:rPr>
              <a:pPr/>
              <a:t>2</a:t>
            </a:fld>
            <a:endParaRPr lang="en-IN" sz="1400" b="1" dirty="0">
              <a:solidFill>
                <a:srgbClr val="FF0000"/>
              </a:solidFill>
            </a:endParaRPr>
          </a:p>
        </p:txBody>
      </p:sp>
      <p:sp>
        <p:nvSpPr>
          <p:cNvPr id="4" name="TextBox 3"/>
          <p:cNvSpPr txBox="1"/>
          <p:nvPr/>
        </p:nvSpPr>
        <p:spPr>
          <a:xfrm>
            <a:off x="2766061" y="1145632"/>
            <a:ext cx="6256020" cy="1015663"/>
          </a:xfrm>
          <a:prstGeom prst="rect">
            <a:avLst/>
          </a:prstGeom>
          <a:noFill/>
        </p:spPr>
        <p:txBody>
          <a:bodyPr wrap="square" rtlCol="0">
            <a:spAutoFit/>
          </a:bodyPr>
          <a:lstStyle/>
          <a:p>
            <a:pPr algn="ctr"/>
            <a:r>
              <a:rPr lang="en-IN" sz="2400" dirty="0">
                <a:solidFill>
                  <a:srgbClr val="FF0000"/>
                </a:solidFill>
              </a:rPr>
              <a:t>Dr. </a:t>
            </a:r>
            <a:r>
              <a:rPr lang="en-IN" sz="2400" dirty="0" smtClean="0">
                <a:solidFill>
                  <a:srgbClr val="FF0000"/>
                </a:solidFill>
              </a:rPr>
              <a:t>Manjunath S H </a:t>
            </a:r>
            <a:r>
              <a:rPr lang="en-IN" b="1" baseline="-25000" dirty="0" smtClean="0">
                <a:solidFill>
                  <a:srgbClr val="C00000"/>
                </a:solidFill>
              </a:rPr>
              <a:t>M.E, PhD ,MIE,FIE,LISC</a:t>
            </a:r>
            <a:endParaRPr lang="en-IN" b="1" dirty="0" smtClean="0">
              <a:solidFill>
                <a:srgbClr val="C00000"/>
              </a:solidFill>
            </a:endParaRPr>
          </a:p>
          <a:p>
            <a:pPr algn="ctr"/>
            <a:r>
              <a:rPr lang="en-IN" b="1" dirty="0" smtClean="0">
                <a:solidFill>
                  <a:schemeClr val="bg2">
                    <a:lumMod val="10000"/>
                  </a:schemeClr>
                </a:solidFill>
              </a:rPr>
              <a:t>Professor </a:t>
            </a:r>
            <a:r>
              <a:rPr lang="en-IN" b="1" dirty="0">
                <a:solidFill>
                  <a:schemeClr val="bg2">
                    <a:lumMod val="10000"/>
                  </a:schemeClr>
                </a:solidFill>
              </a:rPr>
              <a:t>&amp; Head</a:t>
            </a:r>
          </a:p>
          <a:p>
            <a:pPr algn="ctr"/>
            <a:r>
              <a:rPr lang="en-IN" b="1" dirty="0">
                <a:solidFill>
                  <a:schemeClr val="bg2">
                    <a:lumMod val="10000"/>
                  </a:schemeClr>
                </a:solidFill>
              </a:rPr>
              <a:t>Department of </a:t>
            </a:r>
            <a:r>
              <a:rPr lang="en-IN" b="1" dirty="0" smtClean="0">
                <a:solidFill>
                  <a:schemeClr val="bg2">
                    <a:lumMod val="10000"/>
                  </a:schemeClr>
                </a:solidFill>
              </a:rPr>
              <a:t>Mechanical Engineering</a:t>
            </a:r>
            <a:endParaRPr lang="en-IN" b="1" dirty="0">
              <a:solidFill>
                <a:schemeClr val="bg2">
                  <a:lumMod val="10000"/>
                </a:schemeClr>
              </a:solidFill>
            </a:endParaRPr>
          </a:p>
        </p:txBody>
      </p:sp>
      <p:graphicFrame>
        <p:nvGraphicFramePr>
          <p:cNvPr id="18" name="Table 17"/>
          <p:cNvGraphicFramePr>
            <a:graphicFrameLocks noGrp="1"/>
          </p:cNvGraphicFramePr>
          <p:nvPr/>
        </p:nvGraphicFramePr>
        <p:xfrm>
          <a:off x="388620" y="2606040"/>
          <a:ext cx="8602980" cy="3291840"/>
        </p:xfrm>
        <a:graphic>
          <a:graphicData uri="http://schemas.openxmlformats.org/drawingml/2006/table">
            <a:tbl>
              <a:tblPr firstRow="1" bandRow="1">
                <a:tableStyleId>{22838BEF-8BB2-4498-84A7-C5851F593DF1}</a:tableStyleId>
              </a:tblPr>
              <a:tblGrid>
                <a:gridCol w="3970020">
                  <a:extLst>
                    <a:ext uri="{9D8B030D-6E8A-4147-A177-3AD203B41FA5}">
                      <a16:colId xmlns:a16="http://schemas.microsoft.com/office/drawing/2014/main" xmlns="" val="20000"/>
                    </a:ext>
                  </a:extLst>
                </a:gridCol>
                <a:gridCol w="4632960">
                  <a:extLst>
                    <a:ext uri="{9D8B030D-6E8A-4147-A177-3AD203B41FA5}">
                      <a16:colId xmlns:a16="http://schemas.microsoft.com/office/drawing/2014/main" xmlns="" val="20001"/>
                    </a:ext>
                  </a:extLst>
                </a:gridCol>
              </a:tblGrid>
              <a:tr h="1183000">
                <a:tc>
                  <a:txBody>
                    <a:bodyPr/>
                    <a:lstStyle/>
                    <a:p>
                      <a:r>
                        <a:rPr lang="en-IN" sz="1800" b="0" u="sng" dirty="0" smtClean="0">
                          <a:solidFill>
                            <a:srgbClr val="FF0000"/>
                          </a:solidFill>
                        </a:rPr>
                        <a:t>Education</a:t>
                      </a:r>
                      <a:r>
                        <a:rPr lang="en-IN" sz="1800" b="0" dirty="0" smtClean="0">
                          <a:solidFill>
                            <a:srgbClr val="FF0000"/>
                          </a:solidFill>
                        </a:rPr>
                        <a:t>: </a:t>
                      </a:r>
                    </a:p>
                    <a:p>
                      <a:r>
                        <a:rPr lang="en-IN" sz="1800" b="0" dirty="0" smtClean="0"/>
                        <a:t>B.E –  BMSCE,BU – 1990</a:t>
                      </a:r>
                    </a:p>
                    <a:p>
                      <a:r>
                        <a:rPr lang="en-IN" sz="1800" b="0" dirty="0" smtClean="0"/>
                        <a:t>M.E –  UVCE,BU- 1995</a:t>
                      </a:r>
                    </a:p>
                    <a:p>
                      <a:r>
                        <a:rPr lang="en-IN" sz="1800" b="0" dirty="0" smtClean="0"/>
                        <a:t>PhD – VTU-  2010</a:t>
                      </a:r>
                      <a:endParaRPr lang="en-US" sz="1800" b="0" dirty="0"/>
                    </a:p>
                  </a:txBody>
                  <a:tcPr/>
                </a:tc>
                <a:tc>
                  <a:txBody>
                    <a:bodyPr/>
                    <a:lstStyle/>
                    <a:p>
                      <a:r>
                        <a:rPr lang="en-IN" sz="1800" b="0" u="sng" dirty="0" smtClean="0">
                          <a:solidFill>
                            <a:srgbClr val="FF0000"/>
                          </a:solidFill>
                        </a:rPr>
                        <a:t>Experience: </a:t>
                      </a:r>
                    </a:p>
                    <a:p>
                      <a:r>
                        <a:rPr lang="en-IN" sz="1800" b="0" dirty="0" smtClean="0"/>
                        <a:t>Teaching Experience – 30 Years</a:t>
                      </a:r>
                    </a:p>
                    <a:p>
                      <a:r>
                        <a:rPr lang="en-IN" sz="1800" b="0" dirty="0" smtClean="0"/>
                        <a:t>Research Experience – 15 Years</a:t>
                      </a:r>
                    </a:p>
                    <a:p>
                      <a:endParaRPr lang="en-US" sz="1800" b="0" dirty="0"/>
                    </a:p>
                  </a:txBody>
                  <a:tcPr/>
                </a:tc>
                <a:extLst>
                  <a:ext uri="{0D108BD9-81ED-4DB2-BD59-A6C34878D82A}">
                    <a16:rowId xmlns:a16="http://schemas.microsoft.com/office/drawing/2014/main" xmlns="" val="10000"/>
                  </a:ext>
                </a:extLst>
              </a:tr>
              <a:tr h="1183000">
                <a:tc>
                  <a:txBody>
                    <a:bodyPr/>
                    <a:lstStyle/>
                    <a:p>
                      <a:r>
                        <a:rPr lang="en-IN" sz="1800" b="0" u="sng" dirty="0" smtClean="0">
                          <a:solidFill>
                            <a:srgbClr val="FF0000"/>
                          </a:solidFill>
                        </a:rPr>
                        <a:t>Ph.D Guiding</a:t>
                      </a:r>
                      <a:r>
                        <a:rPr lang="en-IN" sz="1800" b="0" dirty="0" smtClean="0">
                          <a:solidFill>
                            <a:srgbClr val="FF0000"/>
                          </a:solidFill>
                        </a:rPr>
                        <a:t>: </a:t>
                      </a:r>
                    </a:p>
                    <a:p>
                      <a:r>
                        <a:rPr lang="en-IN" sz="1800" b="0" dirty="0" smtClean="0"/>
                        <a:t>VTU, Belagavi –  2 </a:t>
                      </a:r>
                    </a:p>
                    <a:p>
                      <a:r>
                        <a:rPr lang="en-IN" sz="1800" b="0" dirty="0" smtClean="0"/>
                        <a:t>ACU, BG Nagara – 1</a:t>
                      </a:r>
                    </a:p>
                    <a:p>
                      <a:r>
                        <a:rPr lang="en-IN" sz="1800" b="0" dirty="0" smtClean="0"/>
                        <a:t>RU, Bangalore - 02</a:t>
                      </a:r>
                      <a:endParaRPr lang="en-US" b="0" dirty="0"/>
                    </a:p>
                  </a:txBody>
                  <a:tcPr/>
                </a:tc>
                <a:tc>
                  <a:txBody>
                    <a:bodyPr/>
                    <a:lstStyle/>
                    <a:p>
                      <a:r>
                        <a:rPr lang="en-IN" sz="1800" b="0" u="sng" dirty="0" smtClean="0">
                          <a:solidFill>
                            <a:srgbClr val="FF0000"/>
                          </a:solidFill>
                        </a:rPr>
                        <a:t>Research Papers: </a:t>
                      </a:r>
                    </a:p>
                    <a:p>
                      <a:r>
                        <a:rPr lang="en-IN" sz="1800" b="0" dirty="0" smtClean="0"/>
                        <a:t>International Journal – 12</a:t>
                      </a:r>
                    </a:p>
                    <a:p>
                      <a:r>
                        <a:rPr lang="en-IN" sz="1800" b="0" dirty="0" smtClean="0"/>
                        <a:t>International Conference – 10</a:t>
                      </a:r>
                    </a:p>
                    <a:p>
                      <a:r>
                        <a:rPr lang="en-IN" sz="1800" b="0" dirty="0" smtClean="0"/>
                        <a:t> National Conference- 13 </a:t>
                      </a:r>
                      <a:endParaRPr lang="en-US" b="0" dirty="0"/>
                    </a:p>
                  </a:txBody>
                  <a:tcPr/>
                </a:tc>
                <a:extLst>
                  <a:ext uri="{0D108BD9-81ED-4DB2-BD59-A6C34878D82A}">
                    <a16:rowId xmlns:a16="http://schemas.microsoft.com/office/drawing/2014/main" xmlns="" val="10001"/>
                  </a:ext>
                </a:extLst>
              </a:tr>
              <a:tr h="91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0" u="sng" dirty="0" smtClean="0">
                          <a:solidFill>
                            <a:srgbClr val="FF0000"/>
                          </a:solidFill>
                        </a:rPr>
                        <a:t>Ph.D Guided</a:t>
                      </a:r>
                      <a:r>
                        <a:rPr lang="en-IN" sz="1800" b="0" dirty="0" smtClean="0">
                          <a:solidFill>
                            <a:srgbClr val="FF0000"/>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IN" sz="1800" b="0" dirty="0" smtClean="0"/>
                        <a:t>VTU, Belagavi –  2 Nos. </a:t>
                      </a:r>
                      <a:endParaRPr lang="en-US" b="0" dirty="0"/>
                    </a:p>
                  </a:txBody>
                  <a:tcPr/>
                </a:tc>
                <a:tc>
                  <a:txBody>
                    <a:bodyPr/>
                    <a:lstStyle/>
                    <a:p>
                      <a:r>
                        <a:rPr lang="en-IN" sz="1800" b="0" u="sng" dirty="0" smtClean="0"/>
                        <a:t>Grants Received:</a:t>
                      </a:r>
                    </a:p>
                    <a:p>
                      <a:r>
                        <a:rPr lang="en-IN" sz="1800" b="0" dirty="0" smtClean="0"/>
                        <a:t>KREDL, GOK – Rs. 1.00 Lakh -2020</a:t>
                      </a:r>
                      <a:endParaRPr lang="en-US" b="0" dirty="0" smtClean="0"/>
                    </a:p>
                    <a:p>
                      <a:endParaRPr lang="en-US" b="0" dirty="0"/>
                    </a:p>
                  </a:txBody>
                  <a:tcPr/>
                </a:tc>
                <a:extLst>
                  <a:ext uri="{0D108BD9-81ED-4DB2-BD59-A6C34878D82A}">
                    <a16:rowId xmlns:a16="http://schemas.microsoft.com/office/drawing/2014/main" xmlns="" val="10002"/>
                  </a:ext>
                </a:extLst>
              </a:tr>
            </a:tbl>
          </a:graphicData>
        </a:graphic>
      </p:graphicFrame>
      <p:sp>
        <p:nvSpPr>
          <p:cNvPr id="92162" name="AutoShape 2" descr="blob:https://web.whatsapp.com/cb359f17-db44-4168-801f-9625f665719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 name="Picture 10" descr="WhatsApp Image 2021-09-08 at 09.46.27.jpeg"/>
          <p:cNvPicPr>
            <a:picLocks noChangeAspect="1"/>
          </p:cNvPicPr>
          <p:nvPr/>
        </p:nvPicPr>
        <p:blipFill>
          <a:blip r:embed="rId2" cstate="print"/>
          <a:stretch>
            <a:fillRect/>
          </a:stretch>
        </p:blipFill>
        <p:spPr>
          <a:xfrm>
            <a:off x="682623" y="1009288"/>
            <a:ext cx="1257057" cy="1080000"/>
          </a:xfrm>
          <a:prstGeom prst="rect">
            <a:avLst/>
          </a:prstGeom>
        </p:spPr>
      </p:pic>
    </p:spTree>
    <p:extLst>
      <p:ext uri="{BB962C8B-B14F-4D97-AF65-F5344CB8AC3E}">
        <p14:creationId xmlns:p14="http://schemas.microsoft.com/office/powerpoint/2010/main" xmlns="" val="924849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20</a:t>
            </a:fld>
            <a:endParaRPr lang="en-IN" b="1" dirty="0">
              <a:solidFill>
                <a:srgbClr val="FF0000"/>
              </a:solidFill>
            </a:endParaRPr>
          </a:p>
        </p:txBody>
      </p:sp>
      <p:sp>
        <p:nvSpPr>
          <p:cNvPr id="12" name="Rectangle 11"/>
          <p:cNvSpPr/>
          <p:nvPr/>
        </p:nvSpPr>
        <p:spPr>
          <a:xfrm>
            <a:off x="46597" y="127311"/>
            <a:ext cx="8846819" cy="523220"/>
          </a:xfrm>
          <a:prstGeom prst="rect">
            <a:avLst/>
          </a:prstGeom>
        </p:spPr>
        <p:txBody>
          <a:bodyPr wrap="square">
            <a:spAutoFit/>
          </a:bodyPr>
          <a:lstStyle/>
          <a:p>
            <a:pPr algn="ctr"/>
            <a:r>
              <a:rPr lang="en-IN" sz="2800" b="1" dirty="0">
                <a:solidFill>
                  <a:srgbClr val="800000"/>
                </a:solidFill>
              </a:rPr>
              <a:t>Criteria-3 </a:t>
            </a:r>
            <a:r>
              <a:rPr lang="en-IN" sz="2800" b="1" dirty="0" smtClean="0">
                <a:solidFill>
                  <a:srgbClr val="800000"/>
                </a:solidFill>
              </a:rPr>
              <a:t> </a:t>
            </a:r>
            <a:r>
              <a:rPr lang="en-US" sz="2800" b="1" dirty="0" smtClean="0">
                <a:solidFill>
                  <a:srgbClr val="C00000"/>
                </a:solidFill>
                <a:latin typeface="Lucida Sans" panose="020B0602030504020204" pitchFamily="34" charset="0"/>
                <a:cs typeface="Andalus" panose="02020603050405020304" pitchFamily="18" charset="-78"/>
              </a:rPr>
              <a:t>	</a:t>
            </a:r>
            <a:r>
              <a:rPr lang="en-US" sz="2800" b="1" dirty="0" smtClean="0">
                <a:solidFill>
                  <a:srgbClr val="800000"/>
                </a:solidFill>
              </a:rPr>
              <a:t>CO </a:t>
            </a:r>
            <a:r>
              <a:rPr lang="en-IN" sz="2800" b="1" dirty="0" smtClean="0">
                <a:solidFill>
                  <a:srgbClr val="800000"/>
                </a:solidFill>
              </a:rPr>
              <a:t>PO </a:t>
            </a:r>
            <a:r>
              <a:rPr lang="en-IN" sz="2800" b="1" dirty="0">
                <a:solidFill>
                  <a:srgbClr val="800000"/>
                </a:solidFill>
              </a:rPr>
              <a:t>and PSO </a:t>
            </a:r>
            <a:r>
              <a:rPr lang="en-US" sz="2800" b="1" dirty="0" smtClean="0">
                <a:solidFill>
                  <a:srgbClr val="800000"/>
                </a:solidFill>
              </a:rPr>
              <a:t>Attainment</a:t>
            </a:r>
          </a:p>
        </p:txBody>
      </p:sp>
      <p:graphicFrame>
        <p:nvGraphicFramePr>
          <p:cNvPr id="10" name="Table 9"/>
          <p:cNvGraphicFramePr>
            <a:graphicFrameLocks noGrp="1"/>
          </p:cNvGraphicFramePr>
          <p:nvPr>
            <p:extLst>
              <p:ext uri="{D42A27DB-BD31-4B8C-83A1-F6EECF244321}">
                <p14:modId xmlns:p14="http://schemas.microsoft.com/office/powerpoint/2010/main" xmlns="" val="510516314"/>
              </p:ext>
            </p:extLst>
          </p:nvPr>
        </p:nvGraphicFramePr>
        <p:xfrm>
          <a:off x="260028" y="579771"/>
          <a:ext cx="8841435" cy="2650824"/>
        </p:xfrm>
        <a:graphic>
          <a:graphicData uri="http://schemas.openxmlformats.org/drawingml/2006/table">
            <a:tbl>
              <a:tblPr firstRow="1" bandRow="1">
                <a:tableStyleId>{ED083AE6-46FA-4A59-8FB0-9F97EB10719F}</a:tableStyleId>
              </a:tblPr>
              <a:tblGrid>
                <a:gridCol w="795216">
                  <a:extLst>
                    <a:ext uri="{9D8B030D-6E8A-4147-A177-3AD203B41FA5}">
                      <a16:colId xmlns:a16="http://schemas.microsoft.com/office/drawing/2014/main" xmlns="" val="20000"/>
                    </a:ext>
                  </a:extLst>
                </a:gridCol>
                <a:gridCol w="467842">
                  <a:extLst>
                    <a:ext uri="{9D8B030D-6E8A-4147-A177-3AD203B41FA5}">
                      <a16:colId xmlns:a16="http://schemas.microsoft.com/office/drawing/2014/main" xmlns="" val="20001"/>
                    </a:ext>
                  </a:extLst>
                </a:gridCol>
                <a:gridCol w="505229">
                  <a:extLst>
                    <a:ext uri="{9D8B030D-6E8A-4147-A177-3AD203B41FA5}">
                      <a16:colId xmlns:a16="http://schemas.microsoft.com/office/drawing/2014/main" xmlns="" val="20002"/>
                    </a:ext>
                  </a:extLst>
                </a:gridCol>
                <a:gridCol w="589429">
                  <a:extLst>
                    <a:ext uri="{9D8B030D-6E8A-4147-A177-3AD203B41FA5}">
                      <a16:colId xmlns:a16="http://schemas.microsoft.com/office/drawing/2014/main" xmlns="" val="20003"/>
                    </a:ext>
                  </a:extLst>
                </a:gridCol>
                <a:gridCol w="589429">
                  <a:extLst>
                    <a:ext uri="{9D8B030D-6E8A-4147-A177-3AD203B41FA5}">
                      <a16:colId xmlns:a16="http://schemas.microsoft.com/office/drawing/2014/main" xmlns="" val="20004"/>
                    </a:ext>
                  </a:extLst>
                </a:gridCol>
                <a:gridCol w="589429">
                  <a:extLst>
                    <a:ext uri="{9D8B030D-6E8A-4147-A177-3AD203B41FA5}">
                      <a16:colId xmlns:a16="http://schemas.microsoft.com/office/drawing/2014/main" xmlns="" val="20005"/>
                    </a:ext>
                  </a:extLst>
                </a:gridCol>
                <a:gridCol w="589429">
                  <a:extLst>
                    <a:ext uri="{9D8B030D-6E8A-4147-A177-3AD203B41FA5}">
                      <a16:colId xmlns:a16="http://schemas.microsoft.com/office/drawing/2014/main" xmlns="" val="20006"/>
                    </a:ext>
                  </a:extLst>
                </a:gridCol>
                <a:gridCol w="589429">
                  <a:extLst>
                    <a:ext uri="{9D8B030D-6E8A-4147-A177-3AD203B41FA5}">
                      <a16:colId xmlns:a16="http://schemas.microsoft.com/office/drawing/2014/main" xmlns="" val="20007"/>
                    </a:ext>
                  </a:extLst>
                </a:gridCol>
                <a:gridCol w="589429">
                  <a:extLst>
                    <a:ext uri="{9D8B030D-6E8A-4147-A177-3AD203B41FA5}">
                      <a16:colId xmlns:a16="http://schemas.microsoft.com/office/drawing/2014/main" xmlns="" val="20008"/>
                    </a:ext>
                  </a:extLst>
                </a:gridCol>
                <a:gridCol w="589429">
                  <a:extLst>
                    <a:ext uri="{9D8B030D-6E8A-4147-A177-3AD203B41FA5}">
                      <a16:colId xmlns:a16="http://schemas.microsoft.com/office/drawing/2014/main" xmlns="" val="20009"/>
                    </a:ext>
                  </a:extLst>
                </a:gridCol>
                <a:gridCol w="589429">
                  <a:extLst>
                    <a:ext uri="{9D8B030D-6E8A-4147-A177-3AD203B41FA5}">
                      <a16:colId xmlns:a16="http://schemas.microsoft.com/office/drawing/2014/main" xmlns="" val="20010"/>
                    </a:ext>
                  </a:extLst>
                </a:gridCol>
                <a:gridCol w="589429">
                  <a:extLst>
                    <a:ext uri="{9D8B030D-6E8A-4147-A177-3AD203B41FA5}">
                      <a16:colId xmlns:a16="http://schemas.microsoft.com/office/drawing/2014/main" xmlns="" val="20011"/>
                    </a:ext>
                  </a:extLst>
                </a:gridCol>
                <a:gridCol w="589429">
                  <a:extLst>
                    <a:ext uri="{9D8B030D-6E8A-4147-A177-3AD203B41FA5}">
                      <a16:colId xmlns:a16="http://schemas.microsoft.com/office/drawing/2014/main" xmlns="" val="20012"/>
                    </a:ext>
                  </a:extLst>
                </a:gridCol>
                <a:gridCol w="589429">
                  <a:extLst>
                    <a:ext uri="{9D8B030D-6E8A-4147-A177-3AD203B41FA5}">
                      <a16:colId xmlns:a16="http://schemas.microsoft.com/office/drawing/2014/main" xmlns="" val="20013"/>
                    </a:ext>
                  </a:extLst>
                </a:gridCol>
                <a:gridCol w="589429">
                  <a:extLst>
                    <a:ext uri="{9D8B030D-6E8A-4147-A177-3AD203B41FA5}">
                      <a16:colId xmlns:a16="http://schemas.microsoft.com/office/drawing/2014/main" xmlns="" val="20014"/>
                    </a:ext>
                  </a:extLst>
                </a:gridCol>
              </a:tblGrid>
              <a:tr h="274244">
                <a:tc>
                  <a:txBody>
                    <a:bodyPr/>
                    <a:lstStyle/>
                    <a:p>
                      <a:r>
                        <a:rPr lang="en-US" sz="1200" b="1" dirty="0" smtClean="0">
                          <a:solidFill>
                            <a:srgbClr val="FF0000"/>
                          </a:solidFill>
                        </a:rPr>
                        <a:t>Course</a:t>
                      </a:r>
                      <a:endParaRPr lang="en-US" sz="1200" b="1" dirty="0">
                        <a:solidFill>
                          <a:srgbClr val="FF0000"/>
                        </a:solidFill>
                        <a:latin typeface="Times New Roman" pitchFamily="18" charset="0"/>
                        <a:cs typeface="Times New Roman" pitchFamily="18" charset="0"/>
                      </a:endParaRPr>
                    </a:p>
                  </a:txBody>
                  <a:tcPr marL="93614" marR="93614" marT="45603" marB="45603"/>
                </a:tc>
                <a:tc>
                  <a:txBody>
                    <a:bodyPr/>
                    <a:lstStyle/>
                    <a:p>
                      <a:r>
                        <a:rPr lang="en-US" sz="1200" b="1" dirty="0" smtClean="0">
                          <a:solidFill>
                            <a:srgbClr val="FF0000"/>
                          </a:solidFill>
                        </a:rPr>
                        <a:t>PO1</a:t>
                      </a:r>
                      <a:endParaRPr lang="en-US" sz="1200" b="1" dirty="0">
                        <a:solidFill>
                          <a:srgbClr val="FF0000"/>
                        </a:solidFill>
                        <a:latin typeface="Times New Roman" pitchFamily="18" charset="0"/>
                        <a:cs typeface="Times New Roman" pitchFamily="18" charset="0"/>
                      </a:endParaRP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PO2</a:t>
                      </a: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PO3</a:t>
                      </a: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PO4</a:t>
                      </a: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PO5</a:t>
                      </a: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PO6</a:t>
                      </a: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PO7</a:t>
                      </a: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PO8</a:t>
                      </a: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PO9</a:t>
                      </a:r>
                    </a:p>
                  </a:txBody>
                  <a:tcPr marL="93614" marR="93614" marT="45603" marB="45603"/>
                </a:tc>
                <a:tc>
                  <a:txBody>
                    <a:bodyPr/>
                    <a:lstStyle/>
                    <a:p>
                      <a:r>
                        <a:rPr lang="en-US" sz="1200" b="1" dirty="0" smtClean="0">
                          <a:solidFill>
                            <a:srgbClr val="FF0000"/>
                          </a:solidFill>
                        </a:rPr>
                        <a:t>PO10</a:t>
                      </a:r>
                      <a:endParaRPr lang="en-US" sz="1200" b="1" dirty="0">
                        <a:solidFill>
                          <a:srgbClr val="FF0000"/>
                        </a:solidFill>
                        <a:latin typeface="Times New Roman" pitchFamily="18" charset="0"/>
                        <a:cs typeface="Times New Roman" pitchFamily="18" charset="0"/>
                      </a:endParaRP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PO11</a:t>
                      </a: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PO12</a:t>
                      </a: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PSO1</a:t>
                      </a: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PSO2</a:t>
                      </a:r>
                    </a:p>
                    <a:p>
                      <a:endParaRPr lang="en-US" sz="1200" b="1" dirty="0" smtClean="0">
                        <a:solidFill>
                          <a:srgbClr val="FF0000"/>
                        </a:solidFill>
                      </a:endParaRPr>
                    </a:p>
                  </a:txBody>
                  <a:tcPr marL="93614" marR="93614" marT="45603" marB="45603"/>
                </a:tc>
                <a:extLst>
                  <a:ext uri="{0D108BD9-81ED-4DB2-BD59-A6C34878D82A}">
                    <a16:rowId xmlns:a16="http://schemas.microsoft.com/office/drawing/2014/main" xmlns="" val="10000"/>
                  </a:ext>
                </a:extLst>
              </a:tr>
              <a:tr h="615445">
                <a:tc>
                  <a:txBody>
                    <a:bodyPr/>
                    <a:lstStyle/>
                    <a:p>
                      <a:pPr algn="l"/>
                      <a:r>
                        <a:rPr lang="en-US" sz="1400" dirty="0" smtClean="0"/>
                        <a:t>Direct Attainment </a:t>
                      </a:r>
                      <a:endParaRPr lang="en-US" sz="1400" dirty="0">
                        <a:latin typeface="Times New Roman" pitchFamily="18" charset="0"/>
                        <a:cs typeface="Times New Roman" pitchFamily="18" charset="0"/>
                      </a:endParaRPr>
                    </a:p>
                  </a:txBody>
                  <a:tcPr marL="93614" marR="93614" marT="45603" marB="45603" anchor="ctr"/>
                </a:tc>
                <a:tc>
                  <a:txBody>
                    <a:bodyPr/>
                    <a:lstStyle/>
                    <a:p>
                      <a:pPr algn="ctr" fontAlgn="ctr"/>
                      <a:r>
                        <a:rPr lang="en-US" sz="1800" b="1" i="0" u="none" strike="noStrike" dirty="0">
                          <a:solidFill>
                            <a:schemeClr val="tx1">
                              <a:lumMod val="95000"/>
                              <a:lumOff val="5000"/>
                            </a:schemeClr>
                          </a:solidFill>
                          <a:latin typeface="Times New Roman"/>
                        </a:rPr>
                        <a:t>1.73</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1.44</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1.16</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1.28</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1.27</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1.14</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1.06</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1.32</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1.25</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1.37</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1.22</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0.92</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1.42</a:t>
                      </a:r>
                    </a:p>
                  </a:txBody>
                  <a:tcPr marL="9752" marR="9752" marT="9500" marB="0" anchor="ctr"/>
                </a:tc>
                <a:tc>
                  <a:txBody>
                    <a:bodyPr/>
                    <a:lstStyle/>
                    <a:p>
                      <a:pPr algn="ctr" fontAlgn="ctr"/>
                      <a:r>
                        <a:rPr lang="en-US" sz="1800" b="1" i="0" u="none" strike="noStrike" dirty="0">
                          <a:solidFill>
                            <a:schemeClr val="tx1">
                              <a:lumMod val="95000"/>
                              <a:lumOff val="5000"/>
                            </a:schemeClr>
                          </a:solidFill>
                          <a:latin typeface="Times New Roman"/>
                        </a:rPr>
                        <a:t>1.42</a:t>
                      </a:r>
                    </a:p>
                  </a:txBody>
                  <a:tcPr marL="9752" marR="9752" marT="9500" marB="0" anchor="ctr"/>
                </a:tc>
                <a:extLst>
                  <a:ext uri="{0D108BD9-81ED-4DB2-BD59-A6C34878D82A}">
                    <a16:rowId xmlns:a16="http://schemas.microsoft.com/office/drawing/2014/main" xmlns="" val="10001"/>
                  </a:ext>
                </a:extLst>
              </a:tr>
              <a:tr h="615445">
                <a:tc>
                  <a:txBody>
                    <a:bodyPr/>
                    <a:lstStyle/>
                    <a:p>
                      <a:pPr algn="l"/>
                      <a:r>
                        <a:rPr lang="en-US" sz="1400" dirty="0" smtClean="0"/>
                        <a:t>Indirect Attainment</a:t>
                      </a:r>
                      <a:endParaRPr lang="en-US" sz="1400" dirty="0">
                        <a:latin typeface="Times New Roman" pitchFamily="18" charset="0"/>
                        <a:cs typeface="Times New Roman" pitchFamily="18" charset="0"/>
                      </a:endParaRPr>
                    </a:p>
                  </a:txBody>
                  <a:tcPr marL="93614" marR="93614" marT="45603" marB="45603" anchor="ctr"/>
                </a:tc>
                <a:tc>
                  <a:txBody>
                    <a:bodyPr/>
                    <a:lstStyle/>
                    <a:p>
                      <a:pPr algn="ctr" fontAlgn="ctr"/>
                      <a:r>
                        <a:rPr lang="en-US" sz="1800" b="1" i="0" u="none" strike="noStrike" dirty="0">
                          <a:solidFill>
                            <a:srgbClr val="000000"/>
                          </a:solidFill>
                          <a:latin typeface="Times New Roman"/>
                        </a:rPr>
                        <a:t>2.34</a:t>
                      </a:r>
                    </a:p>
                  </a:txBody>
                  <a:tcPr marL="9752" marR="9752" marT="9500" marB="0" anchor="ctr"/>
                </a:tc>
                <a:tc>
                  <a:txBody>
                    <a:bodyPr/>
                    <a:lstStyle/>
                    <a:p>
                      <a:pPr algn="ctr" fontAlgn="ctr"/>
                      <a:r>
                        <a:rPr lang="en-US" sz="1800" b="1" i="0" u="none" strike="noStrike" dirty="0">
                          <a:solidFill>
                            <a:srgbClr val="000000"/>
                          </a:solidFill>
                          <a:latin typeface="Times New Roman"/>
                        </a:rPr>
                        <a:t>2.42</a:t>
                      </a:r>
                    </a:p>
                  </a:txBody>
                  <a:tcPr marL="9752" marR="9752" marT="9500" marB="0" anchor="ctr"/>
                </a:tc>
                <a:tc>
                  <a:txBody>
                    <a:bodyPr/>
                    <a:lstStyle/>
                    <a:p>
                      <a:pPr algn="ctr" fontAlgn="ctr"/>
                      <a:r>
                        <a:rPr lang="en-US" sz="1800" b="1" i="0" u="none" strike="noStrike" dirty="0">
                          <a:solidFill>
                            <a:srgbClr val="000000"/>
                          </a:solidFill>
                          <a:latin typeface="Times New Roman"/>
                        </a:rPr>
                        <a:t>2.35</a:t>
                      </a:r>
                    </a:p>
                  </a:txBody>
                  <a:tcPr marL="9752" marR="9752" marT="9500" marB="0" anchor="ctr"/>
                </a:tc>
                <a:tc>
                  <a:txBody>
                    <a:bodyPr/>
                    <a:lstStyle/>
                    <a:p>
                      <a:pPr algn="ctr" fontAlgn="ctr"/>
                      <a:r>
                        <a:rPr lang="en-US" sz="1800" b="1" i="0" u="none" strike="noStrike" dirty="0">
                          <a:solidFill>
                            <a:srgbClr val="000000"/>
                          </a:solidFill>
                          <a:latin typeface="Times New Roman"/>
                        </a:rPr>
                        <a:t>1.98</a:t>
                      </a:r>
                    </a:p>
                  </a:txBody>
                  <a:tcPr marL="9752" marR="9752" marT="9500" marB="0" anchor="ctr"/>
                </a:tc>
                <a:tc>
                  <a:txBody>
                    <a:bodyPr/>
                    <a:lstStyle/>
                    <a:p>
                      <a:pPr algn="ctr" fontAlgn="ctr"/>
                      <a:r>
                        <a:rPr lang="en-US" sz="1800" b="1" i="0" u="none" strike="noStrike" dirty="0">
                          <a:solidFill>
                            <a:srgbClr val="000000"/>
                          </a:solidFill>
                          <a:latin typeface="Times New Roman"/>
                        </a:rPr>
                        <a:t>2.38</a:t>
                      </a:r>
                    </a:p>
                  </a:txBody>
                  <a:tcPr marL="9752" marR="9752" marT="9500" marB="0" anchor="ctr"/>
                </a:tc>
                <a:tc>
                  <a:txBody>
                    <a:bodyPr/>
                    <a:lstStyle/>
                    <a:p>
                      <a:pPr algn="ctr" fontAlgn="ctr"/>
                      <a:r>
                        <a:rPr lang="en-US" sz="1800" b="1" i="0" u="none" strike="noStrike" dirty="0">
                          <a:solidFill>
                            <a:srgbClr val="000000"/>
                          </a:solidFill>
                          <a:latin typeface="Times New Roman"/>
                        </a:rPr>
                        <a:t>2.32</a:t>
                      </a:r>
                    </a:p>
                  </a:txBody>
                  <a:tcPr marL="9752" marR="9752" marT="9500" marB="0" anchor="ctr"/>
                </a:tc>
                <a:tc>
                  <a:txBody>
                    <a:bodyPr/>
                    <a:lstStyle/>
                    <a:p>
                      <a:pPr algn="ctr" fontAlgn="ctr"/>
                      <a:r>
                        <a:rPr lang="en-US" sz="1800" b="1" i="0" u="none" strike="noStrike" dirty="0">
                          <a:solidFill>
                            <a:srgbClr val="000000"/>
                          </a:solidFill>
                          <a:latin typeface="Times New Roman"/>
                        </a:rPr>
                        <a:t>2.38</a:t>
                      </a:r>
                    </a:p>
                  </a:txBody>
                  <a:tcPr marL="9752" marR="9752" marT="9500" marB="0" anchor="ctr"/>
                </a:tc>
                <a:tc>
                  <a:txBody>
                    <a:bodyPr/>
                    <a:lstStyle/>
                    <a:p>
                      <a:pPr algn="ctr" fontAlgn="ctr"/>
                      <a:r>
                        <a:rPr lang="en-US" sz="1800" b="1" i="0" u="none" strike="noStrike" dirty="0">
                          <a:solidFill>
                            <a:srgbClr val="000000"/>
                          </a:solidFill>
                          <a:latin typeface="Times New Roman"/>
                        </a:rPr>
                        <a:t>2.38</a:t>
                      </a:r>
                    </a:p>
                  </a:txBody>
                  <a:tcPr marL="9752" marR="9752" marT="9500" marB="0" anchor="ctr"/>
                </a:tc>
                <a:tc>
                  <a:txBody>
                    <a:bodyPr/>
                    <a:lstStyle/>
                    <a:p>
                      <a:pPr algn="ctr" fontAlgn="ctr"/>
                      <a:r>
                        <a:rPr lang="en-US" sz="1800" b="1" i="0" u="none" strike="noStrike" dirty="0">
                          <a:solidFill>
                            <a:srgbClr val="000000"/>
                          </a:solidFill>
                          <a:latin typeface="Times New Roman"/>
                        </a:rPr>
                        <a:t>1.97</a:t>
                      </a:r>
                    </a:p>
                  </a:txBody>
                  <a:tcPr marL="9752" marR="9752" marT="9500" marB="0" anchor="ctr"/>
                </a:tc>
                <a:tc>
                  <a:txBody>
                    <a:bodyPr/>
                    <a:lstStyle/>
                    <a:p>
                      <a:pPr algn="ctr" fontAlgn="ctr"/>
                      <a:r>
                        <a:rPr lang="en-US" sz="1800" b="1" i="0" u="none" strike="noStrike" dirty="0">
                          <a:solidFill>
                            <a:srgbClr val="000000"/>
                          </a:solidFill>
                          <a:latin typeface="Times New Roman"/>
                        </a:rPr>
                        <a:t>2.36</a:t>
                      </a:r>
                    </a:p>
                  </a:txBody>
                  <a:tcPr marL="9752" marR="9752" marT="9500" marB="0" anchor="ctr"/>
                </a:tc>
                <a:tc>
                  <a:txBody>
                    <a:bodyPr/>
                    <a:lstStyle/>
                    <a:p>
                      <a:pPr algn="ctr" fontAlgn="ctr"/>
                      <a:r>
                        <a:rPr lang="en-US" sz="1800" b="1" i="0" u="none" strike="noStrike" dirty="0">
                          <a:solidFill>
                            <a:srgbClr val="000000"/>
                          </a:solidFill>
                          <a:latin typeface="Times New Roman"/>
                        </a:rPr>
                        <a:t>2.19</a:t>
                      </a:r>
                    </a:p>
                  </a:txBody>
                  <a:tcPr marL="9752" marR="9752" marT="9500" marB="0" anchor="ctr"/>
                </a:tc>
                <a:tc>
                  <a:txBody>
                    <a:bodyPr/>
                    <a:lstStyle/>
                    <a:p>
                      <a:pPr algn="ctr" fontAlgn="ctr"/>
                      <a:r>
                        <a:rPr lang="en-US" sz="1800" b="1" i="0" u="none" strike="noStrike" dirty="0">
                          <a:solidFill>
                            <a:srgbClr val="000000"/>
                          </a:solidFill>
                          <a:latin typeface="Times New Roman"/>
                        </a:rPr>
                        <a:t>2.43</a:t>
                      </a:r>
                    </a:p>
                  </a:txBody>
                  <a:tcPr marL="9752" marR="9752" marT="9500" marB="0" anchor="ctr"/>
                </a:tc>
                <a:tc>
                  <a:txBody>
                    <a:bodyPr/>
                    <a:lstStyle/>
                    <a:p>
                      <a:pPr algn="ctr" fontAlgn="ctr"/>
                      <a:r>
                        <a:rPr lang="en-US" sz="1800" b="1" i="0" u="none" strike="noStrike" dirty="0">
                          <a:solidFill>
                            <a:srgbClr val="000000"/>
                          </a:solidFill>
                          <a:latin typeface="Times New Roman"/>
                        </a:rPr>
                        <a:t>2.33</a:t>
                      </a:r>
                    </a:p>
                  </a:txBody>
                  <a:tcPr marL="9752" marR="9752" marT="9500" marB="0" anchor="ctr"/>
                </a:tc>
                <a:tc>
                  <a:txBody>
                    <a:bodyPr/>
                    <a:lstStyle/>
                    <a:p>
                      <a:pPr algn="ctr" fontAlgn="ctr"/>
                      <a:r>
                        <a:rPr lang="en-US" sz="1800" b="1" i="0" u="none" strike="noStrike" dirty="0">
                          <a:solidFill>
                            <a:srgbClr val="000000"/>
                          </a:solidFill>
                          <a:latin typeface="Times New Roman"/>
                        </a:rPr>
                        <a:t>2.29</a:t>
                      </a:r>
                    </a:p>
                  </a:txBody>
                  <a:tcPr marL="9752" marR="9752" marT="9500" marB="0" anchor="ctr"/>
                </a:tc>
                <a:extLst>
                  <a:ext uri="{0D108BD9-81ED-4DB2-BD59-A6C34878D82A}">
                    <a16:rowId xmlns:a16="http://schemas.microsoft.com/office/drawing/2014/main" xmlns="" val="10002"/>
                  </a:ext>
                </a:extLst>
              </a:tr>
              <a:tr h="615445">
                <a:tc>
                  <a:txBody>
                    <a:bodyPr/>
                    <a:lstStyle/>
                    <a:p>
                      <a:pPr algn="l"/>
                      <a:r>
                        <a:rPr lang="en-US" sz="1400" dirty="0" smtClean="0">
                          <a:solidFill>
                            <a:srgbClr val="FF0000"/>
                          </a:solidFill>
                        </a:rPr>
                        <a:t>CO Attainment</a:t>
                      </a:r>
                      <a:endParaRPr lang="en-US" sz="1400" dirty="0">
                        <a:solidFill>
                          <a:srgbClr val="FF0000"/>
                        </a:solidFill>
                        <a:latin typeface="Times New Roman" pitchFamily="18" charset="0"/>
                        <a:cs typeface="Times New Roman" pitchFamily="18" charset="0"/>
                      </a:endParaRPr>
                    </a:p>
                  </a:txBody>
                  <a:tcPr marL="93614" marR="93614" marT="45603" marB="45603" anchor="ctr"/>
                </a:tc>
                <a:tc>
                  <a:txBody>
                    <a:bodyPr/>
                    <a:lstStyle/>
                    <a:p>
                      <a:pPr algn="ctr" fontAlgn="ctr"/>
                      <a:r>
                        <a:rPr lang="en-US" sz="1800" b="1" i="0" u="none" strike="noStrike" dirty="0">
                          <a:solidFill>
                            <a:srgbClr val="FF0000"/>
                          </a:solidFill>
                          <a:latin typeface="Times New Roman"/>
                        </a:rPr>
                        <a:t>1.85</a:t>
                      </a:r>
                    </a:p>
                  </a:txBody>
                  <a:tcPr marL="9752" marR="9752" marT="9500" marB="0" anchor="ctr"/>
                </a:tc>
                <a:tc>
                  <a:txBody>
                    <a:bodyPr/>
                    <a:lstStyle/>
                    <a:p>
                      <a:pPr algn="ctr" fontAlgn="ctr"/>
                      <a:r>
                        <a:rPr lang="en-US" sz="1800" b="1" i="0" u="none" strike="noStrike" dirty="0">
                          <a:solidFill>
                            <a:srgbClr val="FF0000"/>
                          </a:solidFill>
                          <a:latin typeface="Times New Roman"/>
                        </a:rPr>
                        <a:t>1.63</a:t>
                      </a:r>
                    </a:p>
                  </a:txBody>
                  <a:tcPr marL="9752" marR="9752" marT="9500" marB="0" anchor="ctr"/>
                </a:tc>
                <a:tc>
                  <a:txBody>
                    <a:bodyPr/>
                    <a:lstStyle/>
                    <a:p>
                      <a:pPr algn="ctr" fontAlgn="ctr"/>
                      <a:r>
                        <a:rPr lang="en-US" sz="1800" b="1" i="0" u="none" strike="noStrike" dirty="0">
                          <a:solidFill>
                            <a:srgbClr val="FF0000"/>
                          </a:solidFill>
                          <a:latin typeface="Times New Roman"/>
                        </a:rPr>
                        <a:t>1.40</a:t>
                      </a:r>
                    </a:p>
                  </a:txBody>
                  <a:tcPr marL="9752" marR="9752" marT="9500" marB="0" anchor="ctr"/>
                </a:tc>
                <a:tc>
                  <a:txBody>
                    <a:bodyPr/>
                    <a:lstStyle/>
                    <a:p>
                      <a:pPr algn="ctr" fontAlgn="ctr"/>
                      <a:r>
                        <a:rPr lang="en-US" sz="1800" b="1" i="0" u="none" strike="noStrike" dirty="0">
                          <a:solidFill>
                            <a:srgbClr val="FF0000"/>
                          </a:solidFill>
                          <a:latin typeface="Times New Roman"/>
                        </a:rPr>
                        <a:t>1.42</a:t>
                      </a:r>
                    </a:p>
                  </a:txBody>
                  <a:tcPr marL="9752" marR="9752" marT="9500" marB="0" anchor="ctr"/>
                </a:tc>
                <a:tc>
                  <a:txBody>
                    <a:bodyPr/>
                    <a:lstStyle/>
                    <a:p>
                      <a:pPr algn="ctr" fontAlgn="ctr"/>
                      <a:r>
                        <a:rPr lang="en-US" sz="1800" b="1" i="0" u="none" strike="noStrike" dirty="0">
                          <a:solidFill>
                            <a:srgbClr val="FF0000"/>
                          </a:solidFill>
                          <a:latin typeface="Times New Roman"/>
                        </a:rPr>
                        <a:t>1.49</a:t>
                      </a:r>
                    </a:p>
                  </a:txBody>
                  <a:tcPr marL="9752" marR="9752" marT="9500" marB="0" anchor="ctr"/>
                </a:tc>
                <a:tc>
                  <a:txBody>
                    <a:bodyPr/>
                    <a:lstStyle/>
                    <a:p>
                      <a:pPr algn="ctr" fontAlgn="ctr"/>
                      <a:r>
                        <a:rPr lang="en-US" sz="1800" b="1" i="0" u="none" strike="noStrike" dirty="0">
                          <a:solidFill>
                            <a:srgbClr val="FF0000"/>
                          </a:solidFill>
                          <a:latin typeface="Times New Roman"/>
                        </a:rPr>
                        <a:t>1.37</a:t>
                      </a:r>
                    </a:p>
                  </a:txBody>
                  <a:tcPr marL="9752" marR="9752" marT="9500" marB="0" anchor="ctr"/>
                </a:tc>
                <a:tc>
                  <a:txBody>
                    <a:bodyPr/>
                    <a:lstStyle/>
                    <a:p>
                      <a:pPr algn="ctr" fontAlgn="ctr"/>
                      <a:r>
                        <a:rPr lang="en-US" sz="1800" b="1" i="0" u="none" strike="noStrike" dirty="0">
                          <a:solidFill>
                            <a:srgbClr val="FF0000"/>
                          </a:solidFill>
                          <a:latin typeface="Times New Roman"/>
                        </a:rPr>
                        <a:t>1.32</a:t>
                      </a:r>
                    </a:p>
                  </a:txBody>
                  <a:tcPr marL="9752" marR="9752" marT="9500" marB="0" anchor="ctr"/>
                </a:tc>
                <a:tc>
                  <a:txBody>
                    <a:bodyPr/>
                    <a:lstStyle/>
                    <a:p>
                      <a:pPr algn="ctr" fontAlgn="ctr"/>
                      <a:r>
                        <a:rPr lang="en-US" sz="1800" b="1" i="0" u="none" strike="noStrike" dirty="0">
                          <a:solidFill>
                            <a:srgbClr val="FF0000"/>
                          </a:solidFill>
                          <a:latin typeface="Times New Roman"/>
                        </a:rPr>
                        <a:t>1.53</a:t>
                      </a:r>
                    </a:p>
                  </a:txBody>
                  <a:tcPr marL="9752" marR="9752" marT="9500" marB="0" anchor="ctr"/>
                </a:tc>
                <a:tc>
                  <a:txBody>
                    <a:bodyPr/>
                    <a:lstStyle/>
                    <a:p>
                      <a:pPr algn="ctr" fontAlgn="ctr"/>
                      <a:r>
                        <a:rPr lang="en-US" sz="1800" b="1" i="0" u="none" strike="noStrike" dirty="0">
                          <a:solidFill>
                            <a:srgbClr val="FF0000"/>
                          </a:solidFill>
                          <a:latin typeface="Times New Roman"/>
                        </a:rPr>
                        <a:t>1.39</a:t>
                      </a:r>
                    </a:p>
                  </a:txBody>
                  <a:tcPr marL="9752" marR="9752" marT="9500" marB="0" anchor="ctr"/>
                </a:tc>
                <a:tc>
                  <a:txBody>
                    <a:bodyPr/>
                    <a:lstStyle/>
                    <a:p>
                      <a:pPr algn="ctr" fontAlgn="ctr"/>
                      <a:r>
                        <a:rPr lang="en-US" sz="1800" b="1" i="0" u="none" strike="noStrike" dirty="0">
                          <a:solidFill>
                            <a:srgbClr val="FF0000"/>
                          </a:solidFill>
                          <a:latin typeface="Times New Roman"/>
                        </a:rPr>
                        <a:t>1.57</a:t>
                      </a:r>
                    </a:p>
                  </a:txBody>
                  <a:tcPr marL="9752" marR="9752" marT="9500" marB="0" anchor="ctr"/>
                </a:tc>
                <a:tc>
                  <a:txBody>
                    <a:bodyPr/>
                    <a:lstStyle/>
                    <a:p>
                      <a:pPr algn="ctr" fontAlgn="ctr"/>
                      <a:r>
                        <a:rPr lang="en-US" sz="1800" b="1" i="0" u="none" strike="noStrike" dirty="0">
                          <a:solidFill>
                            <a:srgbClr val="FF0000"/>
                          </a:solidFill>
                          <a:latin typeface="Times New Roman"/>
                        </a:rPr>
                        <a:t>1.42</a:t>
                      </a:r>
                    </a:p>
                  </a:txBody>
                  <a:tcPr marL="9752" marR="9752" marT="9500" marB="0" anchor="ctr"/>
                </a:tc>
                <a:tc>
                  <a:txBody>
                    <a:bodyPr/>
                    <a:lstStyle/>
                    <a:p>
                      <a:pPr algn="ctr" fontAlgn="ctr"/>
                      <a:r>
                        <a:rPr lang="en-US" sz="1800" b="1" i="0" u="none" strike="noStrike" dirty="0">
                          <a:solidFill>
                            <a:srgbClr val="FF0000"/>
                          </a:solidFill>
                          <a:latin typeface="Times New Roman"/>
                        </a:rPr>
                        <a:t>1.22</a:t>
                      </a:r>
                    </a:p>
                  </a:txBody>
                  <a:tcPr marL="9752" marR="9752" marT="9500" marB="0" anchor="ctr"/>
                </a:tc>
                <a:tc>
                  <a:txBody>
                    <a:bodyPr/>
                    <a:lstStyle/>
                    <a:p>
                      <a:pPr algn="ctr" fontAlgn="ctr"/>
                      <a:r>
                        <a:rPr lang="en-US" sz="1800" b="1" i="0" u="none" strike="noStrike" dirty="0">
                          <a:solidFill>
                            <a:srgbClr val="FF0000"/>
                          </a:solidFill>
                          <a:latin typeface="Times New Roman"/>
                        </a:rPr>
                        <a:t>1.60</a:t>
                      </a:r>
                    </a:p>
                  </a:txBody>
                  <a:tcPr marL="9752" marR="9752" marT="9500" marB="0" anchor="ctr"/>
                </a:tc>
                <a:tc>
                  <a:txBody>
                    <a:bodyPr/>
                    <a:lstStyle/>
                    <a:p>
                      <a:pPr algn="ctr" fontAlgn="ctr"/>
                      <a:r>
                        <a:rPr lang="en-US" sz="1800" b="1" i="0" u="none" strike="noStrike" dirty="0">
                          <a:solidFill>
                            <a:srgbClr val="FF0000"/>
                          </a:solidFill>
                          <a:latin typeface="Times New Roman"/>
                        </a:rPr>
                        <a:t>1.59</a:t>
                      </a:r>
                    </a:p>
                  </a:txBody>
                  <a:tcPr marL="9752" marR="9752" marT="9500" marB="0" anchor="ctr"/>
                </a:tc>
                <a:extLst>
                  <a:ext uri="{0D108BD9-81ED-4DB2-BD59-A6C34878D82A}">
                    <a16:rowId xmlns:a16="http://schemas.microsoft.com/office/drawing/2014/main" xmlns="" val="10003"/>
                  </a:ext>
                </a:extLst>
              </a:tr>
            </a:tbl>
          </a:graphicData>
        </a:graphic>
      </p:graphicFrame>
      <p:graphicFrame>
        <p:nvGraphicFramePr>
          <p:cNvPr id="13" name="Table 12"/>
          <p:cNvGraphicFramePr>
            <a:graphicFrameLocks noGrp="1"/>
          </p:cNvGraphicFramePr>
          <p:nvPr/>
        </p:nvGraphicFramePr>
        <p:xfrm>
          <a:off x="258795" y="3350500"/>
          <a:ext cx="8842068" cy="2908800"/>
        </p:xfrm>
        <a:graphic>
          <a:graphicData uri="http://schemas.openxmlformats.org/drawingml/2006/table">
            <a:tbl>
              <a:tblPr firstRow="1" bandRow="1">
                <a:tableStyleId>{7DF18680-E054-41AD-8BC1-D1AEF772440D}</a:tableStyleId>
              </a:tblPr>
              <a:tblGrid>
                <a:gridCol w="797238"/>
                <a:gridCol w="507332"/>
                <a:gridCol w="507332"/>
                <a:gridCol w="545985"/>
                <a:gridCol w="589471"/>
                <a:gridCol w="589471"/>
                <a:gridCol w="589471"/>
                <a:gridCol w="589471"/>
                <a:gridCol w="589471"/>
                <a:gridCol w="589471"/>
                <a:gridCol w="589471"/>
                <a:gridCol w="589471"/>
                <a:gridCol w="589471"/>
                <a:gridCol w="589471"/>
                <a:gridCol w="589471"/>
              </a:tblGrid>
              <a:tr h="360000">
                <a:tc>
                  <a:txBody>
                    <a:bodyPr/>
                    <a:lstStyle/>
                    <a:p>
                      <a:r>
                        <a:rPr lang="en-US" sz="1200" dirty="0" smtClean="0">
                          <a:latin typeface="Times New Roman" pitchFamily="18" charset="0"/>
                          <a:cs typeface="Times New Roman" pitchFamily="18" charset="0"/>
                        </a:rPr>
                        <a:t>Batch</a:t>
                      </a:r>
                      <a:endParaRPr lang="en-US" sz="1200" dirty="0">
                        <a:latin typeface="Times New Roman" pitchFamily="18" charset="0"/>
                        <a:cs typeface="Times New Roman" pitchFamily="18" charset="0"/>
                      </a:endParaRPr>
                    </a:p>
                  </a:txBody>
                  <a:tcPr/>
                </a:tc>
                <a:tc>
                  <a:txBody>
                    <a:bodyPr/>
                    <a:lstStyle/>
                    <a:p>
                      <a:r>
                        <a:rPr lang="en-US" sz="1200" dirty="0" smtClean="0">
                          <a:latin typeface="Times New Roman" pitchFamily="18" charset="0"/>
                          <a:cs typeface="Times New Roman" pitchFamily="18" charset="0"/>
                        </a:rPr>
                        <a:t>PO1</a:t>
                      </a:r>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PO2</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PO3</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PO4</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PO5</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PO6</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PO7</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PO8</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PO9</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PO10</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PO11</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PO12</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PSO1</a:t>
                      </a:r>
                    </a:p>
                    <a:p>
                      <a:endParaRPr lang="en-US"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PSO2</a:t>
                      </a:r>
                    </a:p>
                    <a:p>
                      <a:endParaRPr lang="en-US" sz="1200" dirty="0">
                        <a:latin typeface="Times New Roman" pitchFamily="18" charset="0"/>
                        <a:cs typeface="Times New Roman" pitchFamily="18" charset="0"/>
                      </a:endParaRPr>
                    </a:p>
                  </a:txBody>
                  <a:tcPr/>
                </a:tc>
              </a:tr>
              <a:tr h="360000">
                <a:tc>
                  <a:txBody>
                    <a:bodyPr/>
                    <a:lstStyle/>
                    <a:p>
                      <a:pPr algn="l"/>
                      <a:r>
                        <a:rPr lang="en-US" sz="1200" b="1" dirty="0" smtClean="0">
                          <a:latin typeface="Times New Roman" pitchFamily="18" charset="0"/>
                          <a:cs typeface="Times New Roman" pitchFamily="18" charset="0"/>
                        </a:rPr>
                        <a:t>Target</a:t>
                      </a:r>
                      <a:endParaRPr lang="en-US" sz="1200" b="1" dirty="0">
                        <a:latin typeface="Times New Roman" pitchFamily="18" charset="0"/>
                        <a:cs typeface="Times New Roman" pitchFamily="18" charset="0"/>
                      </a:endParaRPr>
                    </a:p>
                  </a:txBody>
                  <a:tcPr anchor="ctr"/>
                </a:tc>
                <a:tc>
                  <a:txBody>
                    <a:bodyPr/>
                    <a:lstStyle/>
                    <a:p>
                      <a:pPr algn="ctr" fontAlgn="b"/>
                      <a:r>
                        <a:rPr lang="en-US" sz="1800" b="1" i="0" u="none" strike="noStrike" dirty="0">
                          <a:solidFill>
                            <a:srgbClr val="8903ED"/>
                          </a:solidFill>
                          <a:latin typeface="Times New Roman"/>
                        </a:rPr>
                        <a:t>1.8</a:t>
                      </a:r>
                    </a:p>
                  </a:txBody>
                  <a:tcPr marL="9525" marR="9525" marT="9525" marB="0" anchor="ctr"/>
                </a:tc>
                <a:tc>
                  <a:txBody>
                    <a:bodyPr/>
                    <a:lstStyle/>
                    <a:p>
                      <a:pPr algn="ctr" fontAlgn="b"/>
                      <a:r>
                        <a:rPr lang="en-US" sz="1800" b="1" i="0" u="none" strike="noStrike" dirty="0">
                          <a:solidFill>
                            <a:srgbClr val="8903ED"/>
                          </a:solidFill>
                          <a:latin typeface="Times New Roman"/>
                        </a:rPr>
                        <a:t>1.8</a:t>
                      </a:r>
                    </a:p>
                  </a:txBody>
                  <a:tcPr marL="9525" marR="9525" marT="9525" marB="0" anchor="ctr"/>
                </a:tc>
                <a:tc>
                  <a:txBody>
                    <a:bodyPr/>
                    <a:lstStyle/>
                    <a:p>
                      <a:pPr algn="ctr" fontAlgn="b"/>
                      <a:r>
                        <a:rPr lang="en-US" sz="1800" b="1" i="0" u="none" strike="noStrike" dirty="0">
                          <a:solidFill>
                            <a:srgbClr val="8903ED"/>
                          </a:solidFill>
                          <a:latin typeface="Times New Roman"/>
                        </a:rPr>
                        <a:t>1.8</a:t>
                      </a:r>
                    </a:p>
                  </a:txBody>
                  <a:tcPr marL="9525" marR="9525" marT="9525" marB="0" anchor="ctr"/>
                </a:tc>
                <a:tc>
                  <a:txBody>
                    <a:bodyPr/>
                    <a:lstStyle/>
                    <a:p>
                      <a:pPr algn="ctr" fontAlgn="b"/>
                      <a:r>
                        <a:rPr lang="en-US" sz="1800" b="1" i="0" u="none" strike="noStrike">
                          <a:solidFill>
                            <a:srgbClr val="8903ED"/>
                          </a:solidFill>
                          <a:latin typeface="Times New Roman"/>
                        </a:rPr>
                        <a:t>1.5</a:t>
                      </a:r>
                    </a:p>
                  </a:txBody>
                  <a:tcPr marL="9525" marR="9525" marT="9525" marB="0" anchor="ctr"/>
                </a:tc>
                <a:tc>
                  <a:txBody>
                    <a:bodyPr/>
                    <a:lstStyle/>
                    <a:p>
                      <a:pPr algn="ctr" fontAlgn="b"/>
                      <a:r>
                        <a:rPr lang="en-US" sz="1800" b="1" i="0" u="none" strike="noStrike">
                          <a:solidFill>
                            <a:srgbClr val="8903ED"/>
                          </a:solidFill>
                          <a:latin typeface="Times New Roman"/>
                        </a:rPr>
                        <a:t>1.8</a:t>
                      </a:r>
                    </a:p>
                  </a:txBody>
                  <a:tcPr marL="9525" marR="9525" marT="9525" marB="0" anchor="ctr"/>
                </a:tc>
                <a:tc>
                  <a:txBody>
                    <a:bodyPr/>
                    <a:lstStyle/>
                    <a:p>
                      <a:pPr algn="ctr" fontAlgn="b"/>
                      <a:r>
                        <a:rPr lang="en-US" sz="1800" b="1" i="0" u="none" strike="noStrike">
                          <a:solidFill>
                            <a:srgbClr val="8903ED"/>
                          </a:solidFill>
                          <a:latin typeface="Times New Roman"/>
                        </a:rPr>
                        <a:t>1.7</a:t>
                      </a:r>
                    </a:p>
                  </a:txBody>
                  <a:tcPr marL="9525" marR="9525" marT="9525" marB="0" anchor="ctr"/>
                </a:tc>
                <a:tc>
                  <a:txBody>
                    <a:bodyPr/>
                    <a:lstStyle/>
                    <a:p>
                      <a:pPr algn="ctr" fontAlgn="b"/>
                      <a:r>
                        <a:rPr lang="en-US" sz="1800" b="1" i="0" u="none" strike="noStrike" dirty="0">
                          <a:solidFill>
                            <a:srgbClr val="8903ED"/>
                          </a:solidFill>
                          <a:latin typeface="Times New Roman"/>
                        </a:rPr>
                        <a:t>1.7</a:t>
                      </a:r>
                    </a:p>
                  </a:txBody>
                  <a:tcPr marL="9525" marR="9525" marT="9525" marB="0" anchor="ctr"/>
                </a:tc>
                <a:tc>
                  <a:txBody>
                    <a:bodyPr/>
                    <a:lstStyle/>
                    <a:p>
                      <a:pPr algn="ctr" fontAlgn="b"/>
                      <a:r>
                        <a:rPr lang="en-US" sz="1800" b="1" i="0" u="none" strike="noStrike">
                          <a:solidFill>
                            <a:srgbClr val="8903ED"/>
                          </a:solidFill>
                          <a:latin typeface="Times New Roman"/>
                        </a:rPr>
                        <a:t>1.8</a:t>
                      </a:r>
                    </a:p>
                  </a:txBody>
                  <a:tcPr marL="9525" marR="9525" marT="9525" marB="0" anchor="ctr"/>
                </a:tc>
                <a:tc>
                  <a:txBody>
                    <a:bodyPr/>
                    <a:lstStyle/>
                    <a:p>
                      <a:pPr algn="ctr" fontAlgn="b"/>
                      <a:r>
                        <a:rPr lang="en-US" sz="1800" b="1" i="0" u="none" strike="noStrike">
                          <a:solidFill>
                            <a:srgbClr val="8903ED"/>
                          </a:solidFill>
                          <a:latin typeface="Times New Roman"/>
                        </a:rPr>
                        <a:t>1.5</a:t>
                      </a:r>
                    </a:p>
                  </a:txBody>
                  <a:tcPr marL="9525" marR="9525" marT="9525" marB="0" anchor="ctr"/>
                </a:tc>
                <a:tc>
                  <a:txBody>
                    <a:bodyPr/>
                    <a:lstStyle/>
                    <a:p>
                      <a:pPr algn="ctr" fontAlgn="b"/>
                      <a:r>
                        <a:rPr lang="en-US" sz="1800" b="1" i="0" u="none" strike="noStrike">
                          <a:solidFill>
                            <a:srgbClr val="8903ED"/>
                          </a:solidFill>
                          <a:latin typeface="Times New Roman"/>
                        </a:rPr>
                        <a:t>1.8</a:t>
                      </a:r>
                    </a:p>
                  </a:txBody>
                  <a:tcPr marL="9525" marR="9525" marT="9525" marB="0" anchor="ctr"/>
                </a:tc>
                <a:tc>
                  <a:txBody>
                    <a:bodyPr/>
                    <a:lstStyle/>
                    <a:p>
                      <a:pPr algn="ctr" fontAlgn="b"/>
                      <a:r>
                        <a:rPr lang="en-US" sz="1800" b="1" i="0" u="none" strike="noStrike">
                          <a:solidFill>
                            <a:srgbClr val="8903ED"/>
                          </a:solidFill>
                          <a:latin typeface="Times New Roman"/>
                        </a:rPr>
                        <a:t>1.7</a:t>
                      </a:r>
                    </a:p>
                  </a:txBody>
                  <a:tcPr marL="9525" marR="9525" marT="9525" marB="0" anchor="ctr"/>
                </a:tc>
                <a:tc>
                  <a:txBody>
                    <a:bodyPr/>
                    <a:lstStyle/>
                    <a:p>
                      <a:pPr algn="ctr" fontAlgn="b"/>
                      <a:r>
                        <a:rPr lang="en-US" sz="1800" b="1" i="0" u="none" strike="noStrike">
                          <a:solidFill>
                            <a:srgbClr val="8903ED"/>
                          </a:solidFill>
                          <a:latin typeface="Times New Roman"/>
                        </a:rPr>
                        <a:t>1.9</a:t>
                      </a:r>
                    </a:p>
                  </a:txBody>
                  <a:tcPr marL="9525" marR="9525" marT="9525" marB="0" anchor="ctr"/>
                </a:tc>
                <a:tc>
                  <a:txBody>
                    <a:bodyPr/>
                    <a:lstStyle/>
                    <a:p>
                      <a:pPr algn="ctr" fontAlgn="b"/>
                      <a:r>
                        <a:rPr lang="en-US" sz="1800" b="1" i="0" u="none" strike="noStrike">
                          <a:solidFill>
                            <a:srgbClr val="8903ED"/>
                          </a:solidFill>
                          <a:latin typeface="Times New Roman"/>
                        </a:rPr>
                        <a:t>1.8</a:t>
                      </a:r>
                    </a:p>
                  </a:txBody>
                  <a:tcPr marL="9525" marR="9525" marT="9525" marB="0" anchor="ctr"/>
                </a:tc>
                <a:tc>
                  <a:txBody>
                    <a:bodyPr/>
                    <a:lstStyle/>
                    <a:p>
                      <a:pPr algn="ctr" fontAlgn="b"/>
                      <a:r>
                        <a:rPr lang="en-US" sz="1800" b="1" i="0" u="none" strike="noStrike" dirty="0">
                          <a:solidFill>
                            <a:srgbClr val="8903ED"/>
                          </a:solidFill>
                          <a:latin typeface="Times New Roman"/>
                        </a:rPr>
                        <a:t>1.7</a:t>
                      </a:r>
                    </a:p>
                  </a:txBody>
                  <a:tcPr marL="9525" marR="9525" marT="9525" marB="0" anchor="ctr"/>
                </a:tc>
              </a:tr>
              <a:tr h="360000">
                <a:tc>
                  <a:txBody>
                    <a:bodyPr/>
                    <a:lstStyle/>
                    <a:p>
                      <a:pPr algn="l"/>
                      <a:r>
                        <a:rPr lang="en-US" sz="1200" b="1" dirty="0" smtClean="0">
                          <a:latin typeface="Times New Roman" pitchFamily="18" charset="0"/>
                          <a:cs typeface="Times New Roman" pitchFamily="18" charset="0"/>
                        </a:rPr>
                        <a:t>2014-18</a:t>
                      </a:r>
                      <a:endParaRPr lang="en-US" sz="1200" b="1" dirty="0" smtClean="0">
                        <a:latin typeface="Times New Roman" pitchFamily="18" charset="0"/>
                        <a:cs typeface="Times New Roman" pitchFamily="18" charset="0"/>
                      </a:endParaRPr>
                    </a:p>
                    <a:p>
                      <a:pPr algn="l"/>
                      <a:r>
                        <a:rPr lang="en-US" sz="1200" b="1" dirty="0" smtClean="0">
                          <a:latin typeface="Times New Roman" pitchFamily="18" charset="0"/>
                          <a:cs typeface="Times New Roman" pitchFamily="18" charset="0"/>
                        </a:rPr>
                        <a:t>Attained</a:t>
                      </a:r>
                    </a:p>
                  </a:txBody>
                  <a:tcPr anchor="ctr"/>
                </a:tc>
                <a:tc>
                  <a:txBody>
                    <a:bodyPr/>
                    <a:lstStyle/>
                    <a:p>
                      <a:pPr algn="ctr" fontAlgn="ctr"/>
                      <a:r>
                        <a:rPr lang="en-US" sz="1600" b="1" i="0" u="none" strike="noStrike" dirty="0">
                          <a:solidFill>
                            <a:srgbClr val="FF0000"/>
                          </a:solidFill>
                          <a:latin typeface="Times New Roman"/>
                        </a:rPr>
                        <a:t>1.77</a:t>
                      </a:r>
                    </a:p>
                  </a:txBody>
                  <a:tcPr marL="9525" marR="9525" marT="9525" marB="0" anchor="ctr"/>
                </a:tc>
                <a:tc>
                  <a:txBody>
                    <a:bodyPr/>
                    <a:lstStyle/>
                    <a:p>
                      <a:pPr algn="ctr" fontAlgn="ctr"/>
                      <a:r>
                        <a:rPr lang="en-US" sz="1600" b="1" i="0" u="none" strike="noStrike" dirty="0">
                          <a:solidFill>
                            <a:srgbClr val="FF0000"/>
                          </a:solidFill>
                          <a:latin typeface="Times New Roman"/>
                        </a:rPr>
                        <a:t>1.60</a:t>
                      </a:r>
                    </a:p>
                  </a:txBody>
                  <a:tcPr marL="9525" marR="9525" marT="9525" marB="0" anchor="ctr"/>
                </a:tc>
                <a:tc>
                  <a:txBody>
                    <a:bodyPr/>
                    <a:lstStyle/>
                    <a:p>
                      <a:pPr algn="ctr" fontAlgn="ctr"/>
                      <a:r>
                        <a:rPr lang="en-US" sz="1600" b="1" i="0" u="none" strike="noStrike" dirty="0">
                          <a:solidFill>
                            <a:srgbClr val="FF0000"/>
                          </a:solidFill>
                          <a:latin typeface="Times New Roman"/>
                        </a:rPr>
                        <a:t>1.40</a:t>
                      </a:r>
                    </a:p>
                  </a:txBody>
                  <a:tcPr marL="9525" marR="9525" marT="9525" marB="0" anchor="ctr"/>
                </a:tc>
                <a:tc>
                  <a:txBody>
                    <a:bodyPr/>
                    <a:lstStyle/>
                    <a:p>
                      <a:pPr algn="ctr" fontAlgn="ctr"/>
                      <a:r>
                        <a:rPr lang="en-US" sz="1600" b="1" i="0" u="none" strike="noStrike" dirty="0">
                          <a:solidFill>
                            <a:srgbClr val="FF0000"/>
                          </a:solidFill>
                          <a:latin typeface="Times New Roman"/>
                        </a:rPr>
                        <a:t>1.41</a:t>
                      </a:r>
                    </a:p>
                  </a:txBody>
                  <a:tcPr marL="9525" marR="9525" marT="9525" marB="0" anchor="ctr"/>
                </a:tc>
                <a:tc>
                  <a:txBody>
                    <a:bodyPr/>
                    <a:lstStyle/>
                    <a:p>
                      <a:pPr algn="ctr" fontAlgn="ctr"/>
                      <a:r>
                        <a:rPr lang="en-US" sz="1600" b="1" i="0" u="none" strike="noStrike" dirty="0">
                          <a:solidFill>
                            <a:srgbClr val="FF0000"/>
                          </a:solidFill>
                          <a:latin typeface="Times New Roman"/>
                        </a:rPr>
                        <a:t>1.53</a:t>
                      </a:r>
                    </a:p>
                  </a:txBody>
                  <a:tcPr marL="9525" marR="9525" marT="9525" marB="0" anchor="ctr"/>
                </a:tc>
                <a:tc>
                  <a:txBody>
                    <a:bodyPr/>
                    <a:lstStyle/>
                    <a:p>
                      <a:pPr algn="ctr" fontAlgn="ctr"/>
                      <a:r>
                        <a:rPr lang="en-US" sz="1600" b="1" i="0" u="none" strike="noStrike" dirty="0">
                          <a:solidFill>
                            <a:srgbClr val="FF0000"/>
                          </a:solidFill>
                          <a:latin typeface="Times New Roman"/>
                        </a:rPr>
                        <a:t>1.38</a:t>
                      </a:r>
                    </a:p>
                  </a:txBody>
                  <a:tcPr marL="9525" marR="9525" marT="9525" marB="0" anchor="ctr"/>
                </a:tc>
                <a:tc>
                  <a:txBody>
                    <a:bodyPr/>
                    <a:lstStyle/>
                    <a:p>
                      <a:pPr algn="ctr" fontAlgn="ctr"/>
                      <a:r>
                        <a:rPr lang="en-US" sz="1600" b="1" i="0" u="none" strike="noStrike" dirty="0">
                          <a:solidFill>
                            <a:srgbClr val="FF0000"/>
                          </a:solidFill>
                          <a:latin typeface="Times New Roman"/>
                        </a:rPr>
                        <a:t>1.29</a:t>
                      </a:r>
                    </a:p>
                  </a:txBody>
                  <a:tcPr marL="9525" marR="9525" marT="9525" marB="0" anchor="ctr"/>
                </a:tc>
                <a:tc>
                  <a:txBody>
                    <a:bodyPr/>
                    <a:lstStyle/>
                    <a:p>
                      <a:pPr algn="ctr" fontAlgn="ctr"/>
                      <a:r>
                        <a:rPr lang="en-US" sz="1600" b="1" i="0" u="none" strike="noStrike" dirty="0">
                          <a:solidFill>
                            <a:srgbClr val="FF0000"/>
                          </a:solidFill>
                          <a:latin typeface="Times New Roman"/>
                        </a:rPr>
                        <a:t>1.36</a:t>
                      </a:r>
                    </a:p>
                  </a:txBody>
                  <a:tcPr marL="9525" marR="9525" marT="9525" marB="0" anchor="ctr"/>
                </a:tc>
                <a:tc>
                  <a:txBody>
                    <a:bodyPr/>
                    <a:lstStyle/>
                    <a:p>
                      <a:pPr algn="ctr" fontAlgn="ctr"/>
                      <a:r>
                        <a:rPr lang="en-US" sz="1600" b="1" i="0" u="none" strike="noStrike" dirty="0">
                          <a:solidFill>
                            <a:srgbClr val="FF0000"/>
                          </a:solidFill>
                          <a:latin typeface="Times New Roman"/>
                        </a:rPr>
                        <a:t>1.27</a:t>
                      </a:r>
                    </a:p>
                  </a:txBody>
                  <a:tcPr marL="9525" marR="9525" marT="9525" marB="0" anchor="ctr"/>
                </a:tc>
                <a:tc>
                  <a:txBody>
                    <a:bodyPr/>
                    <a:lstStyle/>
                    <a:p>
                      <a:pPr algn="ctr" fontAlgn="ctr"/>
                      <a:r>
                        <a:rPr lang="en-US" sz="1600" b="1" i="0" u="none" strike="noStrike">
                          <a:solidFill>
                            <a:srgbClr val="FF0000"/>
                          </a:solidFill>
                          <a:latin typeface="Times New Roman"/>
                        </a:rPr>
                        <a:t>1.39</a:t>
                      </a:r>
                    </a:p>
                  </a:txBody>
                  <a:tcPr marL="9525" marR="9525" marT="9525" marB="0" anchor="ctr"/>
                </a:tc>
                <a:tc>
                  <a:txBody>
                    <a:bodyPr/>
                    <a:lstStyle/>
                    <a:p>
                      <a:pPr algn="ctr" fontAlgn="ctr"/>
                      <a:r>
                        <a:rPr lang="en-US" sz="1600" b="1" i="0" u="none" strike="noStrike">
                          <a:solidFill>
                            <a:srgbClr val="FF0000"/>
                          </a:solidFill>
                          <a:latin typeface="Times New Roman"/>
                        </a:rPr>
                        <a:t>1.49</a:t>
                      </a:r>
                    </a:p>
                  </a:txBody>
                  <a:tcPr marL="9525" marR="9525" marT="9525" marB="0" anchor="ctr"/>
                </a:tc>
                <a:tc>
                  <a:txBody>
                    <a:bodyPr/>
                    <a:lstStyle/>
                    <a:p>
                      <a:pPr algn="ctr" fontAlgn="ctr"/>
                      <a:r>
                        <a:rPr lang="en-US" sz="1600" b="1" i="0" u="none" strike="noStrike">
                          <a:solidFill>
                            <a:srgbClr val="FF0000"/>
                          </a:solidFill>
                          <a:latin typeface="Times New Roman"/>
                        </a:rPr>
                        <a:t>1.35</a:t>
                      </a:r>
                    </a:p>
                  </a:txBody>
                  <a:tcPr marL="9525" marR="9525" marT="9525" marB="0" anchor="ctr"/>
                </a:tc>
                <a:tc>
                  <a:txBody>
                    <a:bodyPr/>
                    <a:lstStyle/>
                    <a:p>
                      <a:pPr algn="ctr" fontAlgn="ctr"/>
                      <a:r>
                        <a:rPr lang="en-US" sz="1600" b="1" i="0" u="none" strike="noStrike">
                          <a:solidFill>
                            <a:srgbClr val="FF0000"/>
                          </a:solidFill>
                          <a:latin typeface="Times New Roman"/>
                        </a:rPr>
                        <a:t>1.59</a:t>
                      </a:r>
                    </a:p>
                  </a:txBody>
                  <a:tcPr marL="9525" marR="9525" marT="9525" marB="0" anchor="ctr"/>
                </a:tc>
                <a:tc>
                  <a:txBody>
                    <a:bodyPr/>
                    <a:lstStyle/>
                    <a:p>
                      <a:pPr algn="ctr" fontAlgn="ctr"/>
                      <a:r>
                        <a:rPr lang="en-US" sz="1600" b="1" i="0" u="none" strike="noStrike" dirty="0">
                          <a:solidFill>
                            <a:srgbClr val="FF0000"/>
                          </a:solidFill>
                          <a:latin typeface="Times New Roman"/>
                        </a:rPr>
                        <a:t>1.41</a:t>
                      </a:r>
                    </a:p>
                  </a:txBody>
                  <a:tcPr marL="9525" marR="9525" marT="9525" marB="0" anchor="ctr"/>
                </a:tc>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Times New Roman" pitchFamily="18" charset="0"/>
                          <a:cs typeface="Times New Roman" pitchFamily="18" charset="0"/>
                        </a:rPr>
                        <a:t>Target</a:t>
                      </a:r>
                    </a:p>
                  </a:txBody>
                  <a:tcPr anchor="ctr"/>
                </a:tc>
                <a:tc>
                  <a:txBody>
                    <a:bodyPr/>
                    <a:lstStyle/>
                    <a:p>
                      <a:pPr algn="ctr" fontAlgn="b"/>
                      <a:r>
                        <a:rPr lang="en-US" sz="1600" b="1" i="0" u="none" strike="noStrike" dirty="0">
                          <a:solidFill>
                            <a:srgbClr val="0000FF"/>
                          </a:solidFill>
                          <a:latin typeface="Times New Roman"/>
                        </a:rPr>
                        <a:t>1.99</a:t>
                      </a:r>
                    </a:p>
                  </a:txBody>
                  <a:tcPr marL="9525" marR="9525" marT="9525" marB="0" anchor="ctr"/>
                </a:tc>
                <a:tc>
                  <a:txBody>
                    <a:bodyPr/>
                    <a:lstStyle/>
                    <a:p>
                      <a:pPr algn="ctr" fontAlgn="b"/>
                      <a:r>
                        <a:rPr lang="en-US" sz="1600" b="1" i="0" u="none" strike="noStrike" dirty="0">
                          <a:solidFill>
                            <a:srgbClr val="0000FF"/>
                          </a:solidFill>
                          <a:latin typeface="Times New Roman"/>
                        </a:rPr>
                        <a:t>1.73</a:t>
                      </a:r>
                    </a:p>
                  </a:txBody>
                  <a:tcPr marL="9525" marR="9525" marT="9525" marB="0" anchor="ctr"/>
                </a:tc>
                <a:tc>
                  <a:txBody>
                    <a:bodyPr/>
                    <a:lstStyle/>
                    <a:p>
                      <a:pPr algn="ctr" fontAlgn="b"/>
                      <a:r>
                        <a:rPr lang="en-US" sz="1600" b="1" i="0" u="none" strike="noStrike" dirty="0">
                          <a:solidFill>
                            <a:srgbClr val="0000FF"/>
                          </a:solidFill>
                          <a:latin typeface="Times New Roman"/>
                        </a:rPr>
                        <a:t>1.47</a:t>
                      </a:r>
                    </a:p>
                  </a:txBody>
                  <a:tcPr marL="9525" marR="9525" marT="9525" marB="0" anchor="ctr"/>
                </a:tc>
                <a:tc>
                  <a:txBody>
                    <a:bodyPr/>
                    <a:lstStyle/>
                    <a:p>
                      <a:pPr algn="ctr" fontAlgn="b"/>
                      <a:r>
                        <a:rPr lang="en-US" sz="1600" b="1" i="0" u="none" strike="noStrike" dirty="0">
                          <a:solidFill>
                            <a:srgbClr val="0000FF"/>
                          </a:solidFill>
                          <a:latin typeface="Times New Roman"/>
                        </a:rPr>
                        <a:t>1.48</a:t>
                      </a:r>
                    </a:p>
                  </a:txBody>
                  <a:tcPr marL="9525" marR="9525" marT="9525" marB="0" anchor="ctr"/>
                </a:tc>
                <a:tc>
                  <a:txBody>
                    <a:bodyPr/>
                    <a:lstStyle/>
                    <a:p>
                      <a:pPr algn="ctr" fontAlgn="b"/>
                      <a:r>
                        <a:rPr lang="en-US" sz="1600" b="1" i="0" u="none" strike="noStrike" dirty="0">
                          <a:solidFill>
                            <a:srgbClr val="0000FF"/>
                          </a:solidFill>
                          <a:latin typeface="Times New Roman"/>
                        </a:rPr>
                        <a:t>1.44</a:t>
                      </a:r>
                    </a:p>
                  </a:txBody>
                  <a:tcPr marL="9525" marR="9525" marT="9525" marB="0" anchor="ctr"/>
                </a:tc>
                <a:tc>
                  <a:txBody>
                    <a:bodyPr/>
                    <a:lstStyle/>
                    <a:p>
                      <a:pPr algn="ctr" fontAlgn="b"/>
                      <a:r>
                        <a:rPr lang="en-US" sz="1600" b="1" i="0" u="none" strike="noStrike" dirty="0">
                          <a:solidFill>
                            <a:srgbClr val="0000FF"/>
                          </a:solidFill>
                          <a:latin typeface="Times New Roman"/>
                        </a:rPr>
                        <a:t>1.33</a:t>
                      </a:r>
                    </a:p>
                  </a:txBody>
                  <a:tcPr marL="9525" marR="9525" marT="9525" marB="0" anchor="ctr"/>
                </a:tc>
                <a:tc>
                  <a:txBody>
                    <a:bodyPr/>
                    <a:lstStyle/>
                    <a:p>
                      <a:pPr algn="ctr" fontAlgn="b"/>
                      <a:r>
                        <a:rPr lang="en-US" sz="1600" b="1" i="0" u="none" strike="noStrike" dirty="0">
                          <a:solidFill>
                            <a:srgbClr val="0000FF"/>
                          </a:solidFill>
                          <a:latin typeface="Times New Roman"/>
                        </a:rPr>
                        <a:t>1.19</a:t>
                      </a:r>
                    </a:p>
                  </a:txBody>
                  <a:tcPr marL="9525" marR="9525" marT="9525" marB="0" anchor="ctr"/>
                </a:tc>
                <a:tc>
                  <a:txBody>
                    <a:bodyPr/>
                    <a:lstStyle/>
                    <a:p>
                      <a:pPr algn="ctr" fontAlgn="b"/>
                      <a:r>
                        <a:rPr lang="en-US" sz="1600" b="1" i="0" u="none" strike="noStrike" dirty="0">
                          <a:solidFill>
                            <a:srgbClr val="0000FF"/>
                          </a:solidFill>
                          <a:latin typeface="Times New Roman"/>
                        </a:rPr>
                        <a:t>1.42</a:t>
                      </a:r>
                    </a:p>
                  </a:txBody>
                  <a:tcPr marL="9525" marR="9525" marT="9525" marB="0" anchor="ctr"/>
                </a:tc>
                <a:tc>
                  <a:txBody>
                    <a:bodyPr/>
                    <a:lstStyle/>
                    <a:p>
                      <a:pPr algn="ctr" fontAlgn="b"/>
                      <a:r>
                        <a:rPr lang="en-US" sz="1600" b="1" i="0" u="none" strike="noStrike" dirty="0">
                          <a:solidFill>
                            <a:srgbClr val="0000FF"/>
                          </a:solidFill>
                          <a:latin typeface="Times New Roman"/>
                        </a:rPr>
                        <a:t>1.41</a:t>
                      </a:r>
                    </a:p>
                  </a:txBody>
                  <a:tcPr marL="9525" marR="9525" marT="9525" marB="0" anchor="ctr"/>
                </a:tc>
                <a:tc>
                  <a:txBody>
                    <a:bodyPr/>
                    <a:lstStyle/>
                    <a:p>
                      <a:pPr algn="ctr" fontAlgn="b"/>
                      <a:r>
                        <a:rPr lang="en-US" sz="1600" b="1" i="0" u="none" strike="noStrike" dirty="0">
                          <a:solidFill>
                            <a:srgbClr val="0000FF"/>
                          </a:solidFill>
                          <a:latin typeface="Times New Roman"/>
                        </a:rPr>
                        <a:t>1.46</a:t>
                      </a:r>
                    </a:p>
                  </a:txBody>
                  <a:tcPr marL="9525" marR="9525" marT="9525" marB="0" anchor="ctr"/>
                </a:tc>
                <a:tc>
                  <a:txBody>
                    <a:bodyPr/>
                    <a:lstStyle/>
                    <a:p>
                      <a:pPr algn="ctr" fontAlgn="b"/>
                      <a:r>
                        <a:rPr lang="en-US" sz="1600" b="1" i="0" u="none" strike="noStrike" dirty="0">
                          <a:solidFill>
                            <a:srgbClr val="0000FF"/>
                          </a:solidFill>
                          <a:latin typeface="Times New Roman"/>
                        </a:rPr>
                        <a:t>1.39</a:t>
                      </a:r>
                    </a:p>
                  </a:txBody>
                  <a:tcPr marL="9525" marR="9525" marT="9525" marB="0" anchor="ctr"/>
                </a:tc>
                <a:tc>
                  <a:txBody>
                    <a:bodyPr/>
                    <a:lstStyle/>
                    <a:p>
                      <a:pPr algn="ctr" fontAlgn="b"/>
                      <a:r>
                        <a:rPr lang="en-US" sz="1600" b="1" i="0" u="none" strike="noStrike" dirty="0">
                          <a:solidFill>
                            <a:srgbClr val="0000FF"/>
                          </a:solidFill>
                          <a:latin typeface="Times New Roman"/>
                        </a:rPr>
                        <a:t>1.04</a:t>
                      </a:r>
                    </a:p>
                  </a:txBody>
                  <a:tcPr marL="9525" marR="9525" marT="9525" marB="0" anchor="ctr"/>
                </a:tc>
                <a:tc>
                  <a:txBody>
                    <a:bodyPr/>
                    <a:lstStyle/>
                    <a:p>
                      <a:pPr algn="ctr" fontAlgn="b"/>
                      <a:r>
                        <a:rPr lang="en-US" sz="1600" b="1" i="0" u="none" strike="noStrike" dirty="0">
                          <a:solidFill>
                            <a:srgbClr val="0000FF"/>
                          </a:solidFill>
                          <a:latin typeface="Times New Roman"/>
                        </a:rPr>
                        <a:t>1.61</a:t>
                      </a:r>
                    </a:p>
                  </a:txBody>
                  <a:tcPr marL="9525" marR="9525" marT="9525" marB="0" anchor="ctr"/>
                </a:tc>
                <a:tc>
                  <a:txBody>
                    <a:bodyPr/>
                    <a:lstStyle/>
                    <a:p>
                      <a:pPr algn="ctr" fontAlgn="b"/>
                      <a:r>
                        <a:rPr lang="en-US" sz="1600" b="1" i="0" u="none" strike="noStrike" dirty="0">
                          <a:solidFill>
                            <a:srgbClr val="0000FF"/>
                          </a:solidFill>
                          <a:latin typeface="Times New Roman"/>
                        </a:rPr>
                        <a:t>1.55</a:t>
                      </a:r>
                    </a:p>
                  </a:txBody>
                  <a:tcPr marL="9525" marR="9525" marT="9525" marB="0" anchor="ctr"/>
                </a:tc>
              </a:tr>
              <a:tr h="360000">
                <a:tc>
                  <a:txBody>
                    <a:bodyPr/>
                    <a:lstStyle/>
                    <a:p>
                      <a:pPr algn="l"/>
                      <a:r>
                        <a:rPr lang="en-US" sz="1200" b="1" dirty="0" smtClean="0">
                          <a:latin typeface="Times New Roman" pitchFamily="18" charset="0"/>
                          <a:cs typeface="Times New Roman" pitchFamily="18" charset="0"/>
                        </a:rPr>
                        <a:t>2015-19</a:t>
                      </a:r>
                      <a:endParaRPr lang="en-US" sz="1200" b="1" dirty="0" smtClean="0">
                        <a:latin typeface="Times New Roman" pitchFamily="18" charset="0"/>
                        <a:cs typeface="Times New Roman" pitchFamily="18" charset="0"/>
                      </a:endParaRPr>
                    </a:p>
                    <a:p>
                      <a:pPr algn="l"/>
                      <a:r>
                        <a:rPr lang="en-US" sz="1200" b="1" dirty="0" smtClean="0">
                          <a:latin typeface="Times New Roman" pitchFamily="18" charset="0"/>
                          <a:cs typeface="Times New Roman" pitchFamily="18" charset="0"/>
                        </a:rPr>
                        <a:t>Attained</a:t>
                      </a:r>
                      <a:endParaRPr lang="en-US" sz="1200" b="1" dirty="0">
                        <a:latin typeface="Times New Roman" pitchFamily="18" charset="0"/>
                        <a:cs typeface="Times New Roman" pitchFamily="18" charset="0"/>
                      </a:endParaRPr>
                    </a:p>
                  </a:txBody>
                  <a:tcPr anchor="ctr"/>
                </a:tc>
                <a:tc>
                  <a:txBody>
                    <a:bodyPr/>
                    <a:lstStyle/>
                    <a:p>
                      <a:pPr algn="ctr" fontAlgn="ctr"/>
                      <a:r>
                        <a:rPr lang="en-US" sz="1600" b="1" i="0" u="none" strike="noStrike" dirty="0">
                          <a:solidFill>
                            <a:srgbClr val="FF0000"/>
                          </a:solidFill>
                          <a:latin typeface="Times New Roman"/>
                        </a:rPr>
                        <a:t>1.85</a:t>
                      </a:r>
                    </a:p>
                  </a:txBody>
                  <a:tcPr marL="9525" marR="9525" marT="9525" marB="0" anchor="ctr"/>
                </a:tc>
                <a:tc>
                  <a:txBody>
                    <a:bodyPr/>
                    <a:lstStyle/>
                    <a:p>
                      <a:pPr algn="ctr" fontAlgn="ctr"/>
                      <a:r>
                        <a:rPr lang="en-US" sz="1600" b="1" i="0" u="none" strike="noStrike" dirty="0">
                          <a:solidFill>
                            <a:srgbClr val="FF0000"/>
                          </a:solidFill>
                          <a:latin typeface="Times New Roman"/>
                        </a:rPr>
                        <a:t>1.63</a:t>
                      </a:r>
                    </a:p>
                  </a:txBody>
                  <a:tcPr marL="9525" marR="9525" marT="9525" marB="0" anchor="ctr"/>
                </a:tc>
                <a:tc>
                  <a:txBody>
                    <a:bodyPr/>
                    <a:lstStyle/>
                    <a:p>
                      <a:pPr algn="ctr" fontAlgn="ctr"/>
                      <a:r>
                        <a:rPr lang="en-US" sz="1600" b="1" i="0" u="none" strike="noStrike" dirty="0">
                          <a:solidFill>
                            <a:srgbClr val="FF0000"/>
                          </a:solidFill>
                          <a:latin typeface="Times New Roman"/>
                        </a:rPr>
                        <a:t>1.40</a:t>
                      </a:r>
                    </a:p>
                  </a:txBody>
                  <a:tcPr marL="9525" marR="9525" marT="9525" marB="0" anchor="ctr"/>
                </a:tc>
                <a:tc>
                  <a:txBody>
                    <a:bodyPr/>
                    <a:lstStyle/>
                    <a:p>
                      <a:pPr algn="ctr" fontAlgn="ctr"/>
                      <a:r>
                        <a:rPr lang="en-US" sz="1600" b="1" i="0" u="none" strike="noStrike" dirty="0">
                          <a:solidFill>
                            <a:srgbClr val="FF0000"/>
                          </a:solidFill>
                          <a:latin typeface="Times New Roman"/>
                        </a:rPr>
                        <a:t>1.42</a:t>
                      </a:r>
                    </a:p>
                  </a:txBody>
                  <a:tcPr marL="9525" marR="9525" marT="9525" marB="0" anchor="ctr"/>
                </a:tc>
                <a:tc>
                  <a:txBody>
                    <a:bodyPr/>
                    <a:lstStyle/>
                    <a:p>
                      <a:pPr algn="ctr" fontAlgn="ctr"/>
                      <a:r>
                        <a:rPr lang="en-US" sz="1600" b="1" i="0" u="none" strike="noStrike" dirty="0">
                          <a:solidFill>
                            <a:srgbClr val="FF0000"/>
                          </a:solidFill>
                          <a:latin typeface="Times New Roman"/>
                        </a:rPr>
                        <a:t>1.49</a:t>
                      </a:r>
                    </a:p>
                  </a:txBody>
                  <a:tcPr marL="9525" marR="9525" marT="9525" marB="0" anchor="ctr"/>
                </a:tc>
                <a:tc>
                  <a:txBody>
                    <a:bodyPr/>
                    <a:lstStyle/>
                    <a:p>
                      <a:pPr algn="ctr" fontAlgn="ctr"/>
                      <a:r>
                        <a:rPr lang="en-US" sz="1600" b="1" i="0" u="none" strike="noStrike" dirty="0">
                          <a:solidFill>
                            <a:srgbClr val="FF0000"/>
                          </a:solidFill>
                          <a:latin typeface="Times New Roman"/>
                        </a:rPr>
                        <a:t>1.37</a:t>
                      </a:r>
                    </a:p>
                  </a:txBody>
                  <a:tcPr marL="9525" marR="9525" marT="9525" marB="0" anchor="ctr"/>
                </a:tc>
                <a:tc>
                  <a:txBody>
                    <a:bodyPr/>
                    <a:lstStyle/>
                    <a:p>
                      <a:pPr algn="ctr" fontAlgn="ctr"/>
                      <a:r>
                        <a:rPr lang="en-US" sz="1600" b="1" i="0" u="none" strike="noStrike" dirty="0">
                          <a:solidFill>
                            <a:srgbClr val="FF0000"/>
                          </a:solidFill>
                          <a:latin typeface="Times New Roman"/>
                        </a:rPr>
                        <a:t>1.32</a:t>
                      </a:r>
                    </a:p>
                  </a:txBody>
                  <a:tcPr marL="9525" marR="9525" marT="9525" marB="0" anchor="ctr"/>
                </a:tc>
                <a:tc>
                  <a:txBody>
                    <a:bodyPr/>
                    <a:lstStyle/>
                    <a:p>
                      <a:pPr algn="ctr" fontAlgn="ctr"/>
                      <a:r>
                        <a:rPr lang="en-US" sz="1600" b="1" i="0" u="none" strike="noStrike" dirty="0">
                          <a:solidFill>
                            <a:srgbClr val="FF0000"/>
                          </a:solidFill>
                          <a:latin typeface="Times New Roman"/>
                        </a:rPr>
                        <a:t>1.53</a:t>
                      </a:r>
                    </a:p>
                  </a:txBody>
                  <a:tcPr marL="9525" marR="9525" marT="9525" marB="0" anchor="ctr"/>
                </a:tc>
                <a:tc>
                  <a:txBody>
                    <a:bodyPr/>
                    <a:lstStyle/>
                    <a:p>
                      <a:pPr algn="ctr" fontAlgn="ctr"/>
                      <a:r>
                        <a:rPr lang="en-US" sz="1600" b="1" i="0" u="none" strike="noStrike" dirty="0">
                          <a:solidFill>
                            <a:srgbClr val="FF0000"/>
                          </a:solidFill>
                          <a:latin typeface="Times New Roman"/>
                        </a:rPr>
                        <a:t>1.39</a:t>
                      </a:r>
                    </a:p>
                  </a:txBody>
                  <a:tcPr marL="9525" marR="9525" marT="9525" marB="0" anchor="ctr"/>
                </a:tc>
                <a:tc>
                  <a:txBody>
                    <a:bodyPr/>
                    <a:lstStyle/>
                    <a:p>
                      <a:pPr algn="ctr" fontAlgn="ctr"/>
                      <a:r>
                        <a:rPr lang="en-US" sz="1600" b="1" i="0" u="none" strike="noStrike" dirty="0">
                          <a:solidFill>
                            <a:srgbClr val="FF0000"/>
                          </a:solidFill>
                          <a:latin typeface="Times New Roman"/>
                        </a:rPr>
                        <a:t>1.57</a:t>
                      </a:r>
                    </a:p>
                  </a:txBody>
                  <a:tcPr marL="9525" marR="9525" marT="9525" marB="0" anchor="ctr"/>
                </a:tc>
                <a:tc>
                  <a:txBody>
                    <a:bodyPr/>
                    <a:lstStyle/>
                    <a:p>
                      <a:pPr algn="ctr" fontAlgn="ctr"/>
                      <a:r>
                        <a:rPr lang="en-US" sz="1600" b="1" i="0" u="none" strike="noStrike" dirty="0">
                          <a:solidFill>
                            <a:srgbClr val="FF0000"/>
                          </a:solidFill>
                          <a:latin typeface="Times New Roman"/>
                        </a:rPr>
                        <a:t>1.42</a:t>
                      </a:r>
                    </a:p>
                  </a:txBody>
                  <a:tcPr marL="9525" marR="9525" marT="9525" marB="0" anchor="ctr"/>
                </a:tc>
                <a:tc>
                  <a:txBody>
                    <a:bodyPr/>
                    <a:lstStyle/>
                    <a:p>
                      <a:pPr algn="ctr" fontAlgn="ctr"/>
                      <a:r>
                        <a:rPr lang="en-US" sz="1600" b="1" i="0" u="none" strike="noStrike" dirty="0">
                          <a:solidFill>
                            <a:srgbClr val="FF0000"/>
                          </a:solidFill>
                          <a:latin typeface="Times New Roman"/>
                        </a:rPr>
                        <a:t>1.22</a:t>
                      </a:r>
                    </a:p>
                  </a:txBody>
                  <a:tcPr marL="9525" marR="9525" marT="9525" marB="0" anchor="ctr"/>
                </a:tc>
                <a:tc>
                  <a:txBody>
                    <a:bodyPr/>
                    <a:lstStyle/>
                    <a:p>
                      <a:pPr algn="ctr" fontAlgn="ctr"/>
                      <a:r>
                        <a:rPr lang="en-US" sz="1600" b="1" i="0" u="none" strike="noStrike" dirty="0">
                          <a:solidFill>
                            <a:srgbClr val="FF0000"/>
                          </a:solidFill>
                          <a:latin typeface="Times New Roman"/>
                        </a:rPr>
                        <a:t>1.60</a:t>
                      </a:r>
                    </a:p>
                  </a:txBody>
                  <a:tcPr marL="9525" marR="9525" marT="9525" marB="0" anchor="ctr"/>
                </a:tc>
                <a:tc>
                  <a:txBody>
                    <a:bodyPr/>
                    <a:lstStyle/>
                    <a:p>
                      <a:pPr algn="ctr" fontAlgn="ctr"/>
                      <a:r>
                        <a:rPr lang="en-US" sz="1600" b="1" i="0" u="none" strike="noStrike" dirty="0">
                          <a:solidFill>
                            <a:srgbClr val="FF0000"/>
                          </a:solidFill>
                          <a:latin typeface="Times New Roman"/>
                        </a:rPr>
                        <a:t>1.59</a:t>
                      </a:r>
                    </a:p>
                  </a:txBody>
                  <a:tcPr marL="9525" marR="9525" marT="9525" marB="0" anchor="ctr"/>
                </a:tc>
              </a:tr>
              <a:tr h="360000">
                <a:tc>
                  <a:txBody>
                    <a:bodyPr/>
                    <a:lstStyle/>
                    <a:p>
                      <a:pPr algn="l"/>
                      <a:r>
                        <a:rPr lang="en-US" sz="1200" b="1" dirty="0" smtClean="0">
                          <a:latin typeface="Times New Roman" pitchFamily="18" charset="0"/>
                          <a:cs typeface="Times New Roman" pitchFamily="18" charset="0"/>
                        </a:rPr>
                        <a:t>Target</a:t>
                      </a:r>
                      <a:endParaRPr lang="en-US" sz="1200" b="1" dirty="0">
                        <a:latin typeface="Times New Roman" pitchFamily="18" charset="0"/>
                        <a:cs typeface="Times New Roman" pitchFamily="18" charset="0"/>
                      </a:endParaRPr>
                    </a:p>
                  </a:txBody>
                  <a:tcPr anchor="ctr"/>
                </a:tc>
                <a:tc>
                  <a:txBody>
                    <a:bodyPr/>
                    <a:lstStyle/>
                    <a:p>
                      <a:pPr algn="ctr" fontAlgn="b"/>
                      <a:r>
                        <a:rPr lang="en-US" sz="1600" b="1" i="0" u="none" strike="noStrike" dirty="0">
                          <a:solidFill>
                            <a:srgbClr val="0000FF"/>
                          </a:solidFill>
                          <a:latin typeface="Times New Roman"/>
                        </a:rPr>
                        <a:t>1.99</a:t>
                      </a:r>
                    </a:p>
                  </a:txBody>
                  <a:tcPr marL="9525" marR="9525" marT="9525" marB="0" anchor="ctr"/>
                </a:tc>
                <a:tc>
                  <a:txBody>
                    <a:bodyPr/>
                    <a:lstStyle/>
                    <a:p>
                      <a:pPr algn="ctr" fontAlgn="b"/>
                      <a:r>
                        <a:rPr lang="en-US" sz="1600" b="1" i="0" u="none" strike="noStrike" dirty="0">
                          <a:solidFill>
                            <a:srgbClr val="0000FF"/>
                          </a:solidFill>
                          <a:latin typeface="Times New Roman"/>
                        </a:rPr>
                        <a:t>1.73</a:t>
                      </a:r>
                    </a:p>
                  </a:txBody>
                  <a:tcPr marL="9525" marR="9525" marT="9525" marB="0" anchor="ctr"/>
                </a:tc>
                <a:tc>
                  <a:txBody>
                    <a:bodyPr/>
                    <a:lstStyle/>
                    <a:p>
                      <a:pPr algn="ctr" fontAlgn="b"/>
                      <a:r>
                        <a:rPr lang="en-US" sz="1600" b="1" i="0" u="none" strike="noStrike" dirty="0">
                          <a:solidFill>
                            <a:srgbClr val="0000FF"/>
                          </a:solidFill>
                          <a:latin typeface="Times New Roman"/>
                        </a:rPr>
                        <a:t>1.47</a:t>
                      </a:r>
                    </a:p>
                  </a:txBody>
                  <a:tcPr marL="9525" marR="9525" marT="9525" marB="0" anchor="ctr"/>
                </a:tc>
                <a:tc>
                  <a:txBody>
                    <a:bodyPr/>
                    <a:lstStyle/>
                    <a:p>
                      <a:pPr algn="ctr" fontAlgn="b"/>
                      <a:r>
                        <a:rPr lang="en-US" sz="1600" b="1" i="0" u="none" strike="noStrike" dirty="0">
                          <a:solidFill>
                            <a:srgbClr val="0000FF"/>
                          </a:solidFill>
                          <a:latin typeface="Times New Roman"/>
                        </a:rPr>
                        <a:t>1.48</a:t>
                      </a:r>
                    </a:p>
                  </a:txBody>
                  <a:tcPr marL="9525" marR="9525" marT="9525" marB="0" anchor="ctr"/>
                </a:tc>
                <a:tc>
                  <a:txBody>
                    <a:bodyPr/>
                    <a:lstStyle/>
                    <a:p>
                      <a:pPr algn="ctr" fontAlgn="b"/>
                      <a:r>
                        <a:rPr lang="en-US" sz="1600" b="1" i="0" u="none" strike="noStrike" dirty="0">
                          <a:solidFill>
                            <a:srgbClr val="0000FF"/>
                          </a:solidFill>
                          <a:latin typeface="Times New Roman"/>
                        </a:rPr>
                        <a:t>1.44</a:t>
                      </a:r>
                    </a:p>
                  </a:txBody>
                  <a:tcPr marL="9525" marR="9525" marT="9525" marB="0" anchor="ctr"/>
                </a:tc>
                <a:tc>
                  <a:txBody>
                    <a:bodyPr/>
                    <a:lstStyle/>
                    <a:p>
                      <a:pPr algn="ctr" fontAlgn="b"/>
                      <a:r>
                        <a:rPr lang="en-US" sz="1600" b="1" i="0" u="none" strike="noStrike" dirty="0">
                          <a:solidFill>
                            <a:srgbClr val="0000FF"/>
                          </a:solidFill>
                          <a:latin typeface="Times New Roman"/>
                        </a:rPr>
                        <a:t>1.33</a:t>
                      </a:r>
                    </a:p>
                  </a:txBody>
                  <a:tcPr marL="9525" marR="9525" marT="9525" marB="0" anchor="ctr"/>
                </a:tc>
                <a:tc>
                  <a:txBody>
                    <a:bodyPr/>
                    <a:lstStyle/>
                    <a:p>
                      <a:pPr algn="ctr" fontAlgn="b"/>
                      <a:r>
                        <a:rPr lang="en-US" sz="1600" b="1" i="0" u="none" strike="noStrike" dirty="0">
                          <a:solidFill>
                            <a:srgbClr val="0000FF"/>
                          </a:solidFill>
                          <a:latin typeface="Times New Roman"/>
                        </a:rPr>
                        <a:t>1.19</a:t>
                      </a:r>
                    </a:p>
                  </a:txBody>
                  <a:tcPr marL="9525" marR="9525" marT="9525" marB="0" anchor="ctr"/>
                </a:tc>
                <a:tc>
                  <a:txBody>
                    <a:bodyPr/>
                    <a:lstStyle/>
                    <a:p>
                      <a:pPr algn="ctr" fontAlgn="b"/>
                      <a:r>
                        <a:rPr lang="en-US" sz="1600" b="1" i="0" u="none" strike="noStrike" dirty="0">
                          <a:solidFill>
                            <a:srgbClr val="0000FF"/>
                          </a:solidFill>
                          <a:latin typeface="Times New Roman"/>
                        </a:rPr>
                        <a:t>1.42</a:t>
                      </a:r>
                    </a:p>
                  </a:txBody>
                  <a:tcPr marL="9525" marR="9525" marT="9525" marB="0" anchor="ctr"/>
                </a:tc>
                <a:tc>
                  <a:txBody>
                    <a:bodyPr/>
                    <a:lstStyle/>
                    <a:p>
                      <a:pPr algn="ctr" fontAlgn="b"/>
                      <a:r>
                        <a:rPr lang="en-US" sz="1600" b="1" i="0" u="none" strike="noStrike" dirty="0">
                          <a:solidFill>
                            <a:srgbClr val="0000FF"/>
                          </a:solidFill>
                          <a:latin typeface="Times New Roman"/>
                        </a:rPr>
                        <a:t>1.41</a:t>
                      </a:r>
                    </a:p>
                  </a:txBody>
                  <a:tcPr marL="9525" marR="9525" marT="9525" marB="0" anchor="ctr"/>
                </a:tc>
                <a:tc>
                  <a:txBody>
                    <a:bodyPr/>
                    <a:lstStyle/>
                    <a:p>
                      <a:pPr algn="ctr" fontAlgn="b"/>
                      <a:r>
                        <a:rPr lang="en-US" sz="1600" b="1" i="0" u="none" strike="noStrike" dirty="0">
                          <a:solidFill>
                            <a:srgbClr val="0000FF"/>
                          </a:solidFill>
                          <a:latin typeface="Times New Roman"/>
                        </a:rPr>
                        <a:t>1.46</a:t>
                      </a:r>
                    </a:p>
                  </a:txBody>
                  <a:tcPr marL="9525" marR="9525" marT="9525" marB="0" anchor="ctr"/>
                </a:tc>
                <a:tc>
                  <a:txBody>
                    <a:bodyPr/>
                    <a:lstStyle/>
                    <a:p>
                      <a:pPr algn="ctr" fontAlgn="b"/>
                      <a:r>
                        <a:rPr lang="en-US" sz="1600" b="1" i="0" u="none" strike="noStrike" dirty="0">
                          <a:solidFill>
                            <a:srgbClr val="0000FF"/>
                          </a:solidFill>
                          <a:latin typeface="Times New Roman"/>
                        </a:rPr>
                        <a:t>1.39</a:t>
                      </a:r>
                    </a:p>
                  </a:txBody>
                  <a:tcPr marL="9525" marR="9525" marT="9525" marB="0" anchor="ctr"/>
                </a:tc>
                <a:tc>
                  <a:txBody>
                    <a:bodyPr/>
                    <a:lstStyle/>
                    <a:p>
                      <a:pPr algn="ctr" fontAlgn="b"/>
                      <a:r>
                        <a:rPr lang="en-US" sz="1600" b="1" i="0" u="none" strike="noStrike" dirty="0">
                          <a:solidFill>
                            <a:srgbClr val="0000FF"/>
                          </a:solidFill>
                          <a:latin typeface="Times New Roman"/>
                        </a:rPr>
                        <a:t>1.04</a:t>
                      </a:r>
                    </a:p>
                  </a:txBody>
                  <a:tcPr marL="9525" marR="9525" marT="9525" marB="0" anchor="ctr"/>
                </a:tc>
                <a:tc>
                  <a:txBody>
                    <a:bodyPr/>
                    <a:lstStyle/>
                    <a:p>
                      <a:pPr algn="ctr" fontAlgn="b"/>
                      <a:r>
                        <a:rPr lang="en-US" sz="1600" b="1" i="0" u="none" strike="noStrike" dirty="0">
                          <a:solidFill>
                            <a:srgbClr val="0000FF"/>
                          </a:solidFill>
                          <a:latin typeface="Times New Roman"/>
                        </a:rPr>
                        <a:t>1.61</a:t>
                      </a:r>
                    </a:p>
                  </a:txBody>
                  <a:tcPr marL="9525" marR="9525" marT="9525" marB="0" anchor="ctr"/>
                </a:tc>
                <a:tc>
                  <a:txBody>
                    <a:bodyPr/>
                    <a:lstStyle/>
                    <a:p>
                      <a:pPr algn="ctr" fontAlgn="b"/>
                      <a:r>
                        <a:rPr lang="en-US" sz="1600" b="1" i="0" u="none" strike="noStrike" dirty="0">
                          <a:solidFill>
                            <a:srgbClr val="0000FF"/>
                          </a:solidFill>
                          <a:latin typeface="Times New Roman"/>
                        </a:rPr>
                        <a:t>1.55</a:t>
                      </a:r>
                    </a:p>
                  </a:txBody>
                  <a:tcPr marL="9525" marR="9525" marT="9525" marB="0" anchor="ctr"/>
                </a:tc>
              </a:tr>
              <a:tr h="360000">
                <a:tc>
                  <a:txBody>
                    <a:bodyPr/>
                    <a:lstStyle/>
                    <a:p>
                      <a:pPr algn="l"/>
                      <a:r>
                        <a:rPr lang="en-US" sz="1200" b="1" dirty="0" smtClean="0">
                          <a:latin typeface="Times New Roman" pitchFamily="18" charset="0"/>
                          <a:cs typeface="Times New Roman" pitchFamily="18" charset="0"/>
                        </a:rPr>
                        <a:t>2016-20</a:t>
                      </a:r>
                      <a:endParaRPr lang="en-US" sz="1200" b="1" dirty="0" smtClean="0">
                        <a:latin typeface="Times New Roman" pitchFamily="18" charset="0"/>
                        <a:cs typeface="Times New Roman" pitchFamily="18" charset="0"/>
                      </a:endParaRPr>
                    </a:p>
                    <a:p>
                      <a:pPr algn="l"/>
                      <a:r>
                        <a:rPr lang="en-US" sz="1200" b="1" dirty="0" smtClean="0">
                          <a:latin typeface="Times New Roman" pitchFamily="18" charset="0"/>
                          <a:cs typeface="Times New Roman" pitchFamily="18" charset="0"/>
                        </a:rPr>
                        <a:t>Attained</a:t>
                      </a:r>
                      <a:endParaRPr lang="en-US" sz="1200" b="1" dirty="0">
                        <a:latin typeface="Times New Roman" pitchFamily="18" charset="0"/>
                        <a:cs typeface="Times New Roman" pitchFamily="18" charset="0"/>
                      </a:endParaRPr>
                    </a:p>
                  </a:txBody>
                  <a:tcPr anchor="ctr"/>
                </a:tc>
                <a:tc>
                  <a:txBody>
                    <a:bodyPr/>
                    <a:lstStyle/>
                    <a:p>
                      <a:pPr algn="ctr" fontAlgn="ctr"/>
                      <a:r>
                        <a:rPr lang="en-US" sz="1600" b="1" i="0" u="none" strike="noStrike">
                          <a:solidFill>
                            <a:srgbClr val="FF0000"/>
                          </a:solidFill>
                          <a:latin typeface="Times New Roman"/>
                        </a:rPr>
                        <a:t>1.86</a:t>
                      </a:r>
                    </a:p>
                  </a:txBody>
                  <a:tcPr marL="9525" marR="9525" marT="9525" marB="0" anchor="ctr"/>
                </a:tc>
                <a:tc>
                  <a:txBody>
                    <a:bodyPr/>
                    <a:lstStyle/>
                    <a:p>
                      <a:pPr algn="ctr" fontAlgn="ctr"/>
                      <a:r>
                        <a:rPr lang="en-US" sz="1600" b="1" i="0" u="none" strike="noStrike">
                          <a:solidFill>
                            <a:srgbClr val="FF0000"/>
                          </a:solidFill>
                          <a:latin typeface="Times New Roman"/>
                        </a:rPr>
                        <a:t>1.64</a:t>
                      </a:r>
                    </a:p>
                  </a:txBody>
                  <a:tcPr marL="9525" marR="9525" marT="9525" marB="0" anchor="ctr"/>
                </a:tc>
                <a:tc>
                  <a:txBody>
                    <a:bodyPr/>
                    <a:lstStyle/>
                    <a:p>
                      <a:pPr algn="ctr" fontAlgn="ctr"/>
                      <a:r>
                        <a:rPr lang="en-US" sz="1600" b="1" i="0" u="none" strike="noStrike">
                          <a:solidFill>
                            <a:srgbClr val="FF0000"/>
                          </a:solidFill>
                          <a:latin typeface="Times New Roman"/>
                        </a:rPr>
                        <a:t>1.48</a:t>
                      </a:r>
                    </a:p>
                  </a:txBody>
                  <a:tcPr marL="9525" marR="9525" marT="9525" marB="0" anchor="ctr"/>
                </a:tc>
                <a:tc>
                  <a:txBody>
                    <a:bodyPr/>
                    <a:lstStyle/>
                    <a:p>
                      <a:pPr algn="ctr" fontAlgn="ctr"/>
                      <a:r>
                        <a:rPr lang="en-US" sz="1600" b="1" i="0" u="none" strike="noStrike">
                          <a:solidFill>
                            <a:srgbClr val="FF0000"/>
                          </a:solidFill>
                          <a:latin typeface="Times New Roman"/>
                        </a:rPr>
                        <a:t>1.50</a:t>
                      </a:r>
                    </a:p>
                  </a:txBody>
                  <a:tcPr marL="9525" marR="9525" marT="9525" marB="0" anchor="ctr"/>
                </a:tc>
                <a:tc>
                  <a:txBody>
                    <a:bodyPr/>
                    <a:lstStyle/>
                    <a:p>
                      <a:pPr algn="ctr" fontAlgn="ctr"/>
                      <a:r>
                        <a:rPr lang="en-US" sz="1600" b="1" i="0" u="none" strike="noStrike">
                          <a:solidFill>
                            <a:srgbClr val="FF0000"/>
                          </a:solidFill>
                          <a:latin typeface="Times New Roman"/>
                        </a:rPr>
                        <a:t>1.42</a:t>
                      </a:r>
                    </a:p>
                  </a:txBody>
                  <a:tcPr marL="9525" marR="9525" marT="9525" marB="0" anchor="ctr"/>
                </a:tc>
                <a:tc>
                  <a:txBody>
                    <a:bodyPr/>
                    <a:lstStyle/>
                    <a:p>
                      <a:pPr algn="ctr" fontAlgn="ctr"/>
                      <a:r>
                        <a:rPr lang="en-US" sz="1600" b="1" i="0" u="none" strike="noStrike" dirty="0">
                          <a:solidFill>
                            <a:srgbClr val="FF0000"/>
                          </a:solidFill>
                          <a:latin typeface="Times New Roman"/>
                        </a:rPr>
                        <a:t>1.47</a:t>
                      </a:r>
                    </a:p>
                  </a:txBody>
                  <a:tcPr marL="9525" marR="9525" marT="9525" marB="0" anchor="ctr"/>
                </a:tc>
                <a:tc>
                  <a:txBody>
                    <a:bodyPr/>
                    <a:lstStyle/>
                    <a:p>
                      <a:pPr algn="ctr" fontAlgn="ctr"/>
                      <a:r>
                        <a:rPr lang="en-US" sz="1600" b="1" i="0" u="none" strike="noStrike" dirty="0">
                          <a:solidFill>
                            <a:srgbClr val="FF0000"/>
                          </a:solidFill>
                          <a:latin typeface="Times New Roman"/>
                        </a:rPr>
                        <a:t>1.39</a:t>
                      </a:r>
                    </a:p>
                  </a:txBody>
                  <a:tcPr marL="9525" marR="9525" marT="9525" marB="0" anchor="ctr"/>
                </a:tc>
                <a:tc>
                  <a:txBody>
                    <a:bodyPr/>
                    <a:lstStyle/>
                    <a:p>
                      <a:pPr algn="ctr" fontAlgn="ctr"/>
                      <a:r>
                        <a:rPr lang="en-US" sz="1600" b="1" i="0" u="none" strike="noStrike" dirty="0">
                          <a:solidFill>
                            <a:srgbClr val="FF0000"/>
                          </a:solidFill>
                          <a:latin typeface="Times New Roman"/>
                        </a:rPr>
                        <a:t>1.57</a:t>
                      </a:r>
                    </a:p>
                  </a:txBody>
                  <a:tcPr marL="9525" marR="9525" marT="9525" marB="0" anchor="ctr"/>
                </a:tc>
                <a:tc>
                  <a:txBody>
                    <a:bodyPr/>
                    <a:lstStyle/>
                    <a:p>
                      <a:pPr algn="ctr" fontAlgn="ctr"/>
                      <a:r>
                        <a:rPr lang="en-US" sz="1600" b="1" i="0" u="none" strike="noStrike" dirty="0">
                          <a:solidFill>
                            <a:srgbClr val="FF0000"/>
                          </a:solidFill>
                          <a:latin typeface="Times New Roman"/>
                        </a:rPr>
                        <a:t>1.47</a:t>
                      </a:r>
                    </a:p>
                  </a:txBody>
                  <a:tcPr marL="9525" marR="9525" marT="9525" marB="0" anchor="ctr"/>
                </a:tc>
                <a:tc>
                  <a:txBody>
                    <a:bodyPr/>
                    <a:lstStyle/>
                    <a:p>
                      <a:pPr algn="ctr" fontAlgn="ctr"/>
                      <a:r>
                        <a:rPr lang="en-US" sz="1600" b="1" i="0" u="none" strike="noStrike" dirty="0">
                          <a:solidFill>
                            <a:srgbClr val="FF0000"/>
                          </a:solidFill>
                          <a:latin typeface="Times New Roman"/>
                        </a:rPr>
                        <a:t>1.56</a:t>
                      </a:r>
                    </a:p>
                  </a:txBody>
                  <a:tcPr marL="9525" marR="9525" marT="9525" marB="0" anchor="ctr"/>
                </a:tc>
                <a:tc>
                  <a:txBody>
                    <a:bodyPr/>
                    <a:lstStyle/>
                    <a:p>
                      <a:pPr algn="ctr" fontAlgn="ctr"/>
                      <a:r>
                        <a:rPr lang="en-US" sz="1600" b="1" i="0" u="none" strike="noStrike" dirty="0">
                          <a:solidFill>
                            <a:srgbClr val="FF0000"/>
                          </a:solidFill>
                          <a:latin typeface="Times New Roman"/>
                        </a:rPr>
                        <a:t>1.48</a:t>
                      </a:r>
                    </a:p>
                  </a:txBody>
                  <a:tcPr marL="9525" marR="9525" marT="9525" marB="0" anchor="ctr"/>
                </a:tc>
                <a:tc>
                  <a:txBody>
                    <a:bodyPr/>
                    <a:lstStyle/>
                    <a:p>
                      <a:pPr algn="ctr" fontAlgn="ctr"/>
                      <a:r>
                        <a:rPr lang="en-US" sz="1600" b="1" i="0" u="none" strike="noStrike" dirty="0">
                          <a:solidFill>
                            <a:srgbClr val="FF0000"/>
                          </a:solidFill>
                          <a:latin typeface="Times New Roman"/>
                        </a:rPr>
                        <a:t>1.20</a:t>
                      </a:r>
                    </a:p>
                  </a:txBody>
                  <a:tcPr marL="9525" marR="9525" marT="9525" marB="0" anchor="ctr"/>
                </a:tc>
                <a:tc>
                  <a:txBody>
                    <a:bodyPr/>
                    <a:lstStyle/>
                    <a:p>
                      <a:pPr algn="ctr" fontAlgn="ctr"/>
                      <a:r>
                        <a:rPr lang="en-US" sz="1600" b="1" i="0" u="none" strike="noStrike" dirty="0">
                          <a:solidFill>
                            <a:srgbClr val="FF0000"/>
                          </a:solidFill>
                          <a:latin typeface="Times New Roman"/>
                        </a:rPr>
                        <a:t>1.60</a:t>
                      </a:r>
                    </a:p>
                  </a:txBody>
                  <a:tcPr marL="9525" marR="9525" marT="9525" marB="0" anchor="ctr"/>
                </a:tc>
                <a:tc>
                  <a:txBody>
                    <a:bodyPr/>
                    <a:lstStyle/>
                    <a:p>
                      <a:pPr algn="ctr" fontAlgn="ctr"/>
                      <a:r>
                        <a:rPr lang="en-US" sz="1600" b="1" i="0" u="none" strike="noStrike" dirty="0">
                          <a:solidFill>
                            <a:srgbClr val="FF0000"/>
                          </a:solidFill>
                          <a:latin typeface="Times New Roman"/>
                        </a:rPr>
                        <a:t>1.58</a:t>
                      </a:r>
                    </a:p>
                  </a:txBody>
                  <a:tcPr marL="9525" marR="9525" marT="9525" marB="0" anchor="ctr"/>
                </a:tc>
              </a:tr>
            </a:tbl>
          </a:graphicData>
        </a:graphic>
      </p:graphicFrame>
    </p:spTree>
    <p:extLst>
      <p:ext uri="{BB962C8B-B14F-4D97-AF65-F5344CB8AC3E}">
        <p14:creationId xmlns:p14="http://schemas.microsoft.com/office/powerpoint/2010/main" xmlns="" val="2060088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xmlns="" id="{14FB7804-CF1C-4220-809E-21B2B7C174CA}"/>
              </a:ext>
            </a:extLst>
          </p:cNvPr>
          <p:cNvSpPr/>
          <p:nvPr/>
        </p:nvSpPr>
        <p:spPr>
          <a:xfrm>
            <a:off x="168646" y="0"/>
            <a:ext cx="8640000" cy="817193"/>
          </a:xfrm>
          <a:prstGeom prst="rect">
            <a:avLst/>
          </a:prstGeom>
        </p:spPr>
        <p:txBody>
          <a:bodyPr wrap="square" lIns="77770" tIns="38885" rIns="77770" bIns="38885">
            <a:spAutoFit/>
          </a:bodyPr>
          <a:lstStyle/>
          <a:p>
            <a:pPr marL="342900" indent="-342900" algn="ctr"/>
            <a:r>
              <a:rPr lang="en-US" sz="2400" b="1" dirty="0" smtClean="0">
                <a:solidFill>
                  <a:srgbClr val="C00000"/>
                </a:solidFill>
                <a:latin typeface="Lucida Sans" panose="020B0602030504020204" pitchFamily="34" charset="0"/>
                <a:cs typeface="Andalus" pitchFamily="18" charset="-78"/>
              </a:rPr>
              <a:t>Criteria-4 Students’ Performance</a:t>
            </a:r>
            <a:endParaRPr lang="en-IN" sz="2400" b="1" dirty="0" smtClean="0">
              <a:solidFill>
                <a:srgbClr val="C00000"/>
              </a:solidFill>
              <a:latin typeface="Lucida Sans" panose="020B0602030504020204" pitchFamily="34" charset="0"/>
              <a:cs typeface="Andalus" pitchFamily="18" charset="-78"/>
            </a:endParaRPr>
          </a:p>
          <a:p>
            <a:pPr marL="342900" indent="-342900" algn="ctr"/>
            <a:r>
              <a:rPr lang="en-US" sz="2400" b="1" dirty="0" smtClean="0">
                <a:solidFill>
                  <a:srgbClr val="C00000"/>
                </a:solidFill>
                <a:latin typeface="Lucida Sans" panose="020B0602030504020204" pitchFamily="34" charset="0"/>
                <a:cs typeface="Andalus" pitchFamily="18" charset="-78"/>
              </a:rPr>
              <a:t>Students admitted to the program</a:t>
            </a:r>
          </a:p>
        </p:txBody>
      </p:sp>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21</a:t>
            </a:fld>
            <a:endParaRPr lang="en-IN" b="1" dirty="0">
              <a:solidFill>
                <a:srgbClr val="FF0000"/>
              </a:solidFill>
            </a:endParaRPr>
          </a:p>
        </p:txBody>
      </p:sp>
      <p:graphicFrame>
        <p:nvGraphicFramePr>
          <p:cNvPr id="7" name="Table 6"/>
          <p:cNvGraphicFramePr>
            <a:graphicFrameLocks noGrp="1"/>
          </p:cNvGraphicFramePr>
          <p:nvPr/>
        </p:nvGraphicFramePr>
        <p:xfrm>
          <a:off x="534840" y="897147"/>
          <a:ext cx="8134706" cy="4608343"/>
        </p:xfrm>
        <a:graphic>
          <a:graphicData uri="http://schemas.openxmlformats.org/drawingml/2006/table">
            <a:tbl>
              <a:tblPr/>
              <a:tblGrid>
                <a:gridCol w="2816701"/>
                <a:gridCol w="1186637"/>
                <a:gridCol w="1032582"/>
                <a:gridCol w="1032582"/>
                <a:gridCol w="1032582"/>
                <a:gridCol w="1033622"/>
              </a:tblGrid>
              <a:tr h="759125">
                <a:tc>
                  <a:txBody>
                    <a:bodyPr/>
                    <a:lstStyle/>
                    <a:p>
                      <a:pPr marL="146050" marR="161290" indent="8890" algn="l">
                        <a:lnSpc>
                          <a:spcPct val="98000"/>
                        </a:lnSpc>
                        <a:spcAft>
                          <a:spcPts val="0"/>
                        </a:spcAft>
                      </a:pPr>
                      <a:endParaRPr lang="en-US" sz="2000" b="1" dirty="0" smtClean="0">
                        <a:latin typeface="Times New Roman"/>
                        <a:ea typeface="Times New Roman"/>
                        <a:cs typeface="Times New Roman"/>
                      </a:endParaRPr>
                    </a:p>
                    <a:p>
                      <a:pPr marL="146050" marR="161290" indent="8890" algn="l">
                        <a:lnSpc>
                          <a:spcPct val="98000"/>
                        </a:lnSpc>
                        <a:spcAft>
                          <a:spcPts val="0"/>
                        </a:spcAft>
                      </a:pPr>
                      <a:r>
                        <a:rPr lang="en-US" sz="2000" b="1" dirty="0" smtClean="0">
                          <a:latin typeface="Times New Roman"/>
                          <a:ea typeface="Times New Roman"/>
                          <a:cs typeface="Times New Roman"/>
                        </a:rPr>
                        <a:t>Item</a:t>
                      </a:r>
                      <a:endParaRPr lang="en-US" sz="1800" b="1"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algn="ctr">
                        <a:spcAft>
                          <a:spcPts val="0"/>
                        </a:spcAft>
                      </a:pPr>
                      <a:endParaRPr lang="en-US" sz="1400" b="1" dirty="0">
                        <a:latin typeface="Times New Roman"/>
                        <a:ea typeface="Times New Roman"/>
                        <a:cs typeface="Times New Roman"/>
                      </a:endParaRPr>
                    </a:p>
                    <a:p>
                      <a:pPr algn="ctr">
                        <a:spcAft>
                          <a:spcPts val="0"/>
                        </a:spcAft>
                      </a:pPr>
                      <a:r>
                        <a:rPr lang="en-US" sz="1400" b="1" dirty="0">
                          <a:latin typeface="Times New Roman"/>
                          <a:ea typeface="Times New Roman"/>
                          <a:cs typeface="Times New Roman"/>
                        </a:rPr>
                        <a:t>CAY</a:t>
                      </a:r>
                      <a:endParaRPr lang="en-US" sz="1600" b="1" dirty="0">
                        <a:latin typeface="Times New Roman"/>
                        <a:ea typeface="Times New Roman"/>
                        <a:cs typeface="Times New Roman"/>
                      </a:endParaRPr>
                    </a:p>
                    <a:p>
                      <a:pPr algn="ctr">
                        <a:spcAft>
                          <a:spcPts val="0"/>
                        </a:spcAft>
                      </a:pPr>
                      <a:r>
                        <a:rPr lang="en-US" sz="1400" b="1" dirty="0">
                          <a:latin typeface="Times New Roman"/>
                          <a:ea typeface="Times New Roman"/>
                          <a:cs typeface="Times New Roman"/>
                        </a:rPr>
                        <a:t>2020-21</a:t>
                      </a:r>
                      <a:endParaRPr lang="en-US" sz="1600" b="1"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algn="ctr">
                        <a:spcAft>
                          <a:spcPts val="0"/>
                        </a:spcAft>
                      </a:pPr>
                      <a:endParaRPr lang="en-US" sz="1400" b="1" dirty="0">
                        <a:latin typeface="Times New Roman"/>
                        <a:ea typeface="Times New Roman"/>
                        <a:cs typeface="Times New Roman"/>
                      </a:endParaRPr>
                    </a:p>
                    <a:p>
                      <a:pPr marR="113665" algn="ctr">
                        <a:spcAft>
                          <a:spcPts val="0"/>
                        </a:spcAft>
                      </a:pPr>
                      <a:r>
                        <a:rPr lang="en-US" sz="1400" b="1" dirty="0">
                          <a:latin typeface="Times New Roman"/>
                          <a:ea typeface="Times New Roman"/>
                          <a:cs typeface="Times New Roman"/>
                        </a:rPr>
                        <a:t>CAY m1 2019-20</a:t>
                      </a:r>
                      <a:endParaRPr lang="en-US" sz="1600" b="1"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algn="ctr">
                        <a:spcAft>
                          <a:spcPts val="0"/>
                        </a:spcAft>
                      </a:pPr>
                      <a:endParaRPr lang="en-US" sz="1400" b="1" dirty="0">
                        <a:latin typeface="Times New Roman"/>
                        <a:ea typeface="Times New Roman"/>
                        <a:cs typeface="Times New Roman"/>
                      </a:endParaRPr>
                    </a:p>
                    <a:p>
                      <a:pPr marL="44450" marR="125095" indent="10160" algn="ctr">
                        <a:spcAft>
                          <a:spcPts val="0"/>
                        </a:spcAft>
                      </a:pPr>
                      <a:r>
                        <a:rPr lang="en-US" sz="1400" b="1" dirty="0">
                          <a:latin typeface="Times New Roman"/>
                          <a:ea typeface="Times New Roman"/>
                          <a:cs typeface="Times New Roman"/>
                        </a:rPr>
                        <a:t>CAYm2 2018-19</a:t>
                      </a:r>
                      <a:endParaRPr lang="en-US" sz="1600" b="1"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algn="ctr">
                        <a:spcAft>
                          <a:spcPts val="0"/>
                        </a:spcAft>
                      </a:pPr>
                      <a:endParaRPr lang="en-US" sz="1400" b="1" dirty="0">
                        <a:latin typeface="Times New Roman"/>
                        <a:ea typeface="Times New Roman"/>
                        <a:cs typeface="Times New Roman"/>
                      </a:endParaRPr>
                    </a:p>
                    <a:p>
                      <a:pPr marL="85090" marR="93980" indent="-20320" algn="ctr">
                        <a:spcAft>
                          <a:spcPts val="0"/>
                        </a:spcAft>
                      </a:pPr>
                      <a:r>
                        <a:rPr lang="en-US" sz="1400" b="1" dirty="0">
                          <a:latin typeface="Times New Roman"/>
                          <a:ea typeface="Times New Roman"/>
                          <a:cs typeface="Times New Roman"/>
                        </a:rPr>
                        <a:t>CAYm32017-18</a:t>
                      </a:r>
                      <a:endParaRPr lang="en-US" sz="1600" b="1"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algn="ctr">
                        <a:spcAft>
                          <a:spcPts val="0"/>
                        </a:spcAft>
                      </a:pPr>
                      <a:endParaRPr lang="en-US" sz="1400" b="1" dirty="0">
                        <a:latin typeface="Times New Roman"/>
                        <a:ea typeface="Times New Roman"/>
                        <a:cs typeface="Times New Roman"/>
                      </a:endParaRPr>
                    </a:p>
                    <a:p>
                      <a:pPr marL="74930" marR="52705" indent="-71120" algn="ctr">
                        <a:spcAft>
                          <a:spcPts val="0"/>
                        </a:spcAft>
                      </a:pPr>
                      <a:r>
                        <a:rPr lang="en-US" sz="1400" b="1" dirty="0">
                          <a:latin typeface="Times New Roman"/>
                          <a:ea typeface="Times New Roman"/>
                          <a:cs typeface="Times New Roman"/>
                        </a:rPr>
                        <a:t>CAY m4 2016-17</a:t>
                      </a:r>
                      <a:endParaRPr lang="en-US" sz="1600" b="1"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r>
              <a:tr h="401204">
                <a:tc>
                  <a:txBody>
                    <a:bodyPr/>
                    <a:lstStyle/>
                    <a:p>
                      <a:pPr marL="74930" algn="l">
                        <a:spcAft>
                          <a:spcPts val="0"/>
                        </a:spcAft>
                      </a:pPr>
                      <a:r>
                        <a:rPr lang="en-US" sz="1400" dirty="0">
                          <a:latin typeface="Times New Roman"/>
                          <a:ea typeface="Times New Roman"/>
                          <a:cs typeface="Times New Roman"/>
                        </a:rPr>
                        <a:t>Sanctioned intake of program (N)</a:t>
                      </a:r>
                      <a:endParaRPr lang="en-US" sz="12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0" algn="ctr">
                        <a:spcBef>
                          <a:spcPts val="910"/>
                        </a:spcBef>
                        <a:spcAft>
                          <a:spcPts val="0"/>
                        </a:spcAft>
                      </a:pPr>
                      <a:r>
                        <a:rPr lang="en-US" sz="1400" b="1" dirty="0">
                          <a:latin typeface="Times New Roman"/>
                          <a:ea typeface="Times New Roman"/>
                          <a:cs typeface="Times New Roman"/>
                        </a:rPr>
                        <a:t>60</a:t>
                      </a:r>
                      <a:endParaRPr lang="en-US" sz="12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6050" algn="ctr">
                        <a:spcBef>
                          <a:spcPts val="910"/>
                        </a:spcBef>
                        <a:spcAft>
                          <a:spcPts val="0"/>
                        </a:spcAft>
                      </a:pPr>
                      <a:r>
                        <a:rPr lang="en-US" sz="1400" b="1" dirty="0">
                          <a:latin typeface="Times New Roman"/>
                          <a:ea typeface="Times New Roman"/>
                          <a:cs typeface="Times New Roman"/>
                        </a:rPr>
                        <a:t>60</a:t>
                      </a:r>
                      <a:endParaRPr lang="en-US" sz="12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5730" algn="ctr">
                        <a:spcBef>
                          <a:spcPts val="910"/>
                        </a:spcBef>
                        <a:spcAft>
                          <a:spcPts val="0"/>
                        </a:spcAft>
                      </a:pPr>
                      <a:r>
                        <a:rPr lang="en-US" sz="1400" b="1">
                          <a:latin typeface="Times New Roman"/>
                          <a:ea typeface="Times New Roman"/>
                          <a:cs typeface="Times New Roman"/>
                        </a:rPr>
                        <a:t>60</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6525" algn="ctr">
                        <a:spcBef>
                          <a:spcPts val="910"/>
                        </a:spcBef>
                        <a:spcAft>
                          <a:spcPts val="0"/>
                        </a:spcAft>
                      </a:pPr>
                      <a:r>
                        <a:rPr lang="en-US" sz="1400" b="1">
                          <a:latin typeface="Times New Roman"/>
                          <a:ea typeface="Times New Roman"/>
                          <a:cs typeface="Times New Roman"/>
                        </a:rPr>
                        <a:t>60</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4775" algn="ctr">
                        <a:spcBef>
                          <a:spcPts val="910"/>
                        </a:spcBef>
                        <a:spcAft>
                          <a:spcPts val="0"/>
                        </a:spcAft>
                      </a:pPr>
                      <a:r>
                        <a:rPr lang="en-US" sz="1400" b="1">
                          <a:latin typeface="Times New Roman"/>
                          <a:ea typeface="Times New Roman"/>
                          <a:cs typeface="Times New Roman"/>
                        </a:rPr>
                        <a:t>60</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783">
                <a:tc>
                  <a:txBody>
                    <a:bodyPr/>
                    <a:lstStyle/>
                    <a:p>
                      <a:pPr marL="74930" algn="l">
                        <a:spcAft>
                          <a:spcPts val="0"/>
                        </a:spcAft>
                      </a:pPr>
                      <a:r>
                        <a:rPr lang="en-US" sz="1400" dirty="0">
                          <a:latin typeface="Times New Roman"/>
                          <a:ea typeface="Times New Roman"/>
                          <a:cs typeface="Times New Roman"/>
                        </a:rPr>
                        <a:t>Total number of students</a:t>
                      </a:r>
                      <a:endParaRPr lang="en-US" sz="1200" dirty="0">
                        <a:latin typeface="Times New Roman"/>
                        <a:ea typeface="Times New Roman"/>
                        <a:cs typeface="Times New Roman"/>
                      </a:endParaRPr>
                    </a:p>
                    <a:p>
                      <a:pPr marL="74930" marR="93980" algn="l">
                        <a:spcAft>
                          <a:spcPts val="0"/>
                        </a:spcAft>
                      </a:pPr>
                      <a:r>
                        <a:rPr lang="en-US" sz="1400" spc="-25" dirty="0">
                          <a:latin typeface="Times New Roman"/>
                          <a:ea typeface="Times New Roman"/>
                          <a:cs typeface="Times New Roman"/>
                        </a:rPr>
                        <a:t>admitted </a:t>
                      </a:r>
                      <a:r>
                        <a:rPr lang="en-US" sz="1400" spc="-50" dirty="0">
                          <a:latin typeface="Times New Roman"/>
                          <a:ea typeface="Times New Roman"/>
                          <a:cs typeface="Times New Roman"/>
                        </a:rPr>
                        <a:t>in </a:t>
                      </a:r>
                      <a:r>
                        <a:rPr lang="en-US" sz="1400" spc="-20" dirty="0">
                          <a:latin typeface="Times New Roman"/>
                          <a:ea typeface="Times New Roman"/>
                          <a:cs typeface="Times New Roman"/>
                        </a:rPr>
                        <a:t>the first </a:t>
                      </a:r>
                      <a:r>
                        <a:rPr lang="en-US" sz="1400" dirty="0">
                          <a:latin typeface="Times New Roman"/>
                          <a:ea typeface="Times New Roman"/>
                          <a:cs typeface="Times New Roman"/>
                        </a:rPr>
                        <a:t>year </a:t>
                      </a:r>
                      <a:r>
                        <a:rPr lang="en-US" sz="1400" spc="-50" dirty="0">
                          <a:latin typeface="Times New Roman"/>
                          <a:ea typeface="Times New Roman"/>
                          <a:cs typeface="Times New Roman"/>
                        </a:rPr>
                        <a:t>minus </a:t>
                      </a:r>
                      <a:r>
                        <a:rPr lang="en-US" sz="1400" spc="-30" dirty="0">
                          <a:latin typeface="Times New Roman"/>
                          <a:ea typeface="Times New Roman"/>
                          <a:cs typeface="Times New Roman"/>
                        </a:rPr>
                        <a:t>number </a:t>
                      </a:r>
                      <a:r>
                        <a:rPr lang="en-US" sz="1400" spc="-25" dirty="0">
                          <a:latin typeface="Times New Roman"/>
                          <a:ea typeface="Times New Roman"/>
                          <a:cs typeface="Times New Roman"/>
                        </a:rPr>
                        <a:t>of </a:t>
                      </a:r>
                      <a:r>
                        <a:rPr lang="en-US" sz="1400" spc="-20" dirty="0">
                          <a:latin typeface="Times New Roman"/>
                          <a:ea typeface="Times New Roman"/>
                          <a:cs typeface="Times New Roman"/>
                        </a:rPr>
                        <a:t>students </a:t>
                      </a:r>
                      <a:r>
                        <a:rPr lang="en-US" sz="1400" spc="-25" dirty="0">
                          <a:latin typeface="Times New Roman"/>
                          <a:ea typeface="Times New Roman"/>
                          <a:cs typeface="Times New Roman"/>
                        </a:rPr>
                        <a:t>migrated  </a:t>
                      </a:r>
                      <a:r>
                        <a:rPr lang="en-US" sz="1400" dirty="0">
                          <a:latin typeface="Times New Roman"/>
                          <a:ea typeface="Times New Roman"/>
                          <a:cs typeface="Times New Roman"/>
                        </a:rPr>
                        <a:t>to </a:t>
                      </a:r>
                      <a:r>
                        <a:rPr lang="en-US" sz="1400" spc="-20" dirty="0">
                          <a:latin typeface="Times New Roman"/>
                          <a:ea typeface="Times New Roman"/>
                          <a:cs typeface="Times New Roman"/>
                        </a:rPr>
                        <a:t>other</a:t>
                      </a:r>
                      <a:r>
                        <a:rPr lang="en-US" sz="1400" spc="40" dirty="0">
                          <a:latin typeface="Times New Roman"/>
                          <a:ea typeface="Times New Roman"/>
                          <a:cs typeface="Times New Roman"/>
                        </a:rPr>
                        <a:t> </a:t>
                      </a:r>
                      <a:r>
                        <a:rPr lang="en-US" sz="1400" spc="-25" dirty="0">
                          <a:latin typeface="Times New Roman"/>
                          <a:ea typeface="Times New Roman"/>
                          <a:cs typeface="Times New Roman"/>
                        </a:rPr>
                        <a:t>programs</a:t>
                      </a:r>
                      <a:endParaRPr lang="en-US" sz="1200" dirty="0">
                        <a:latin typeface="Times New Roman"/>
                        <a:ea typeface="Times New Roman"/>
                        <a:cs typeface="Times New Roman"/>
                      </a:endParaRPr>
                    </a:p>
                    <a:p>
                      <a:pPr marL="74930" marR="97155" algn="l">
                        <a:spcAft>
                          <a:spcPts val="0"/>
                        </a:spcAft>
                      </a:pPr>
                      <a:r>
                        <a:rPr lang="en-US" sz="1400" dirty="0">
                          <a:latin typeface="Times New Roman"/>
                          <a:ea typeface="Times New Roman"/>
                          <a:cs typeface="Times New Roman"/>
                        </a:rPr>
                        <a:t>/ </a:t>
                      </a:r>
                      <a:r>
                        <a:rPr lang="en-US" sz="1400" spc="-35" dirty="0">
                          <a:latin typeface="Times New Roman"/>
                          <a:ea typeface="Times New Roman"/>
                          <a:cs typeface="Times New Roman"/>
                        </a:rPr>
                        <a:t>institutions</a:t>
                      </a:r>
                      <a:r>
                        <a:rPr lang="en-US" sz="1400" spc="230" dirty="0">
                          <a:latin typeface="Times New Roman"/>
                          <a:ea typeface="Times New Roman"/>
                          <a:cs typeface="Times New Roman"/>
                        </a:rPr>
                        <a:t> </a:t>
                      </a:r>
                      <a:r>
                        <a:rPr lang="en-US" sz="1400" spc="-50" dirty="0">
                          <a:latin typeface="Times New Roman"/>
                          <a:ea typeface="Times New Roman"/>
                          <a:cs typeface="Times New Roman"/>
                        </a:rPr>
                        <a:t>plus  </a:t>
                      </a:r>
                      <a:r>
                        <a:rPr lang="en-US" sz="1400" spc="-30" dirty="0">
                          <a:latin typeface="Times New Roman"/>
                          <a:ea typeface="Times New Roman"/>
                          <a:cs typeface="Times New Roman"/>
                        </a:rPr>
                        <a:t>number </a:t>
                      </a:r>
                      <a:r>
                        <a:rPr lang="en-US" sz="1400" spc="-25" dirty="0">
                          <a:latin typeface="Times New Roman"/>
                          <a:ea typeface="Times New Roman"/>
                          <a:cs typeface="Times New Roman"/>
                        </a:rPr>
                        <a:t>of </a:t>
                      </a:r>
                      <a:r>
                        <a:rPr lang="en-US" sz="1400" spc="-20" dirty="0">
                          <a:latin typeface="Times New Roman"/>
                          <a:ea typeface="Times New Roman"/>
                          <a:cs typeface="Times New Roman"/>
                        </a:rPr>
                        <a:t>students  </a:t>
                      </a:r>
                      <a:r>
                        <a:rPr lang="en-US" sz="1400" spc="-25" dirty="0">
                          <a:latin typeface="Times New Roman"/>
                          <a:ea typeface="Times New Roman"/>
                          <a:cs typeface="Times New Roman"/>
                        </a:rPr>
                        <a:t>migrated  </a:t>
                      </a:r>
                      <a:r>
                        <a:rPr lang="en-US" sz="1400" dirty="0">
                          <a:latin typeface="Times New Roman"/>
                          <a:ea typeface="Times New Roman"/>
                          <a:cs typeface="Times New Roman"/>
                        </a:rPr>
                        <a:t>to</a:t>
                      </a:r>
                      <a:r>
                        <a:rPr lang="en-US" sz="1400" spc="-90" dirty="0">
                          <a:latin typeface="Times New Roman"/>
                          <a:ea typeface="Times New Roman"/>
                          <a:cs typeface="Times New Roman"/>
                        </a:rPr>
                        <a:t> </a:t>
                      </a:r>
                      <a:r>
                        <a:rPr lang="en-US" sz="1400" spc="-40" dirty="0">
                          <a:latin typeface="Times New Roman"/>
                          <a:ea typeface="Times New Roman"/>
                          <a:cs typeface="Times New Roman"/>
                        </a:rPr>
                        <a:t>this</a:t>
                      </a:r>
                      <a:endParaRPr lang="en-US" sz="1200" dirty="0">
                        <a:latin typeface="Times New Roman"/>
                        <a:ea typeface="Times New Roman"/>
                        <a:cs typeface="Times New Roman"/>
                      </a:endParaRPr>
                    </a:p>
                    <a:p>
                      <a:pPr marL="74930" algn="l">
                        <a:spcAft>
                          <a:spcPts val="0"/>
                        </a:spcAft>
                      </a:pPr>
                      <a:r>
                        <a:rPr lang="en-US" sz="1400" dirty="0">
                          <a:latin typeface="Times New Roman"/>
                          <a:ea typeface="Times New Roman"/>
                          <a:cs typeface="Times New Roman"/>
                        </a:rPr>
                        <a:t>program (N1)</a:t>
                      </a:r>
                      <a:endParaRPr lang="en-US" sz="12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03860" algn="l"/>
                        </a:tabLst>
                      </a:pPr>
                      <a:endParaRPr lang="en-US" sz="1400" b="1">
                        <a:latin typeface="Times New Roman"/>
                        <a:ea typeface="Times New Roman"/>
                        <a:cs typeface="Times New Roman"/>
                      </a:endParaRPr>
                    </a:p>
                    <a:p>
                      <a:pPr algn="ctr">
                        <a:spcAft>
                          <a:spcPts val="0"/>
                        </a:spcAft>
                        <a:tabLst>
                          <a:tab pos="403860" algn="l"/>
                        </a:tabLst>
                      </a:pPr>
                      <a:r>
                        <a:rPr lang="en-US" sz="1400" b="1">
                          <a:latin typeface="Times New Roman"/>
                          <a:ea typeface="Times New Roman"/>
                          <a:cs typeface="Times New Roman"/>
                        </a:rPr>
                        <a:t>12</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5730" algn="ctr">
                        <a:spcBef>
                          <a:spcPts val="1005"/>
                        </a:spcBef>
                        <a:spcAft>
                          <a:spcPts val="0"/>
                        </a:spcAft>
                      </a:pPr>
                      <a:r>
                        <a:rPr lang="en-US" sz="1400" b="1" dirty="0">
                          <a:latin typeface="Times New Roman"/>
                          <a:ea typeface="Times New Roman"/>
                          <a:cs typeface="Times New Roman"/>
                        </a:rPr>
                        <a:t>34</a:t>
                      </a:r>
                      <a:endParaRPr lang="en-US" sz="12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5730" algn="ctr">
                        <a:spcBef>
                          <a:spcPts val="1005"/>
                        </a:spcBef>
                        <a:spcAft>
                          <a:spcPts val="0"/>
                        </a:spcAft>
                      </a:pPr>
                      <a:r>
                        <a:rPr lang="en-US" sz="1400" b="1" dirty="0">
                          <a:latin typeface="Times New Roman"/>
                          <a:ea typeface="Times New Roman"/>
                          <a:cs typeface="Times New Roman"/>
                        </a:rPr>
                        <a:t>47</a:t>
                      </a:r>
                      <a:endParaRPr lang="en-US" sz="12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6525" algn="ctr">
                        <a:spcBef>
                          <a:spcPts val="1005"/>
                        </a:spcBef>
                        <a:spcAft>
                          <a:spcPts val="0"/>
                        </a:spcAft>
                      </a:pPr>
                      <a:r>
                        <a:rPr lang="en-US" sz="1400" b="1" dirty="0">
                          <a:latin typeface="Times New Roman"/>
                          <a:ea typeface="Times New Roman"/>
                          <a:cs typeface="Times New Roman"/>
                        </a:rPr>
                        <a:t>55</a:t>
                      </a:r>
                      <a:endParaRPr lang="en-US" sz="12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4775" algn="ctr">
                        <a:spcBef>
                          <a:spcPts val="1005"/>
                        </a:spcBef>
                        <a:spcAft>
                          <a:spcPts val="0"/>
                        </a:spcAft>
                      </a:pPr>
                      <a:r>
                        <a:rPr lang="en-US" sz="1400" b="1" dirty="0">
                          <a:latin typeface="Times New Roman"/>
                          <a:ea typeface="Times New Roman"/>
                          <a:cs typeface="Times New Roman"/>
                        </a:rPr>
                        <a:t>49</a:t>
                      </a:r>
                      <a:endParaRPr lang="en-US" sz="12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9983">
                <a:tc>
                  <a:txBody>
                    <a:bodyPr/>
                    <a:lstStyle/>
                    <a:p>
                      <a:pPr marL="74930" algn="l">
                        <a:spcAft>
                          <a:spcPts val="0"/>
                        </a:spcAft>
                      </a:pPr>
                      <a:r>
                        <a:rPr lang="en-US" sz="1400" dirty="0">
                          <a:latin typeface="Times New Roman"/>
                          <a:ea typeface="Times New Roman"/>
                          <a:cs typeface="Times New Roman"/>
                        </a:rPr>
                        <a:t>Number of students</a:t>
                      </a:r>
                      <a:endParaRPr lang="en-US" sz="1200" dirty="0">
                        <a:latin typeface="Times New Roman"/>
                        <a:ea typeface="Times New Roman"/>
                        <a:cs typeface="Times New Roman"/>
                      </a:endParaRPr>
                    </a:p>
                    <a:p>
                      <a:pPr marL="74930" marR="88900" algn="l">
                        <a:spcAft>
                          <a:spcPts val="0"/>
                        </a:spcAft>
                      </a:pPr>
                      <a:r>
                        <a:rPr lang="en-US" sz="1400" dirty="0">
                          <a:latin typeface="Times New Roman"/>
                          <a:ea typeface="Times New Roman"/>
                          <a:cs typeface="Times New Roman"/>
                        </a:rPr>
                        <a:t>admitted in the 2</a:t>
                      </a:r>
                      <a:r>
                        <a:rPr lang="en-US" sz="1000" dirty="0">
                          <a:latin typeface="Times New Roman"/>
                          <a:ea typeface="Times New Roman"/>
                          <a:cs typeface="Times New Roman"/>
                        </a:rPr>
                        <a:t>nd </a:t>
                      </a:r>
                      <a:r>
                        <a:rPr lang="en-US" sz="1400" dirty="0">
                          <a:latin typeface="Times New Roman"/>
                          <a:ea typeface="Times New Roman"/>
                          <a:cs typeface="Times New Roman"/>
                        </a:rPr>
                        <a:t>year via lateral</a:t>
                      </a:r>
                      <a:endParaRPr lang="en-US" sz="1200" dirty="0">
                        <a:latin typeface="Times New Roman"/>
                        <a:ea typeface="Times New Roman"/>
                        <a:cs typeface="Times New Roman"/>
                      </a:endParaRPr>
                    </a:p>
                    <a:p>
                      <a:pPr marL="74930" algn="l">
                        <a:spcAft>
                          <a:spcPts val="0"/>
                        </a:spcAft>
                      </a:pPr>
                      <a:r>
                        <a:rPr lang="en-US" sz="1400" dirty="0">
                          <a:latin typeface="Times New Roman"/>
                          <a:ea typeface="Times New Roman"/>
                          <a:cs typeface="Times New Roman"/>
                        </a:rPr>
                        <a:t>entry (N2)</a:t>
                      </a:r>
                      <a:endParaRPr lang="en-US" sz="12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30"/>
                        </a:spcBef>
                        <a:spcAft>
                          <a:spcPts val="0"/>
                        </a:spcAft>
                      </a:pPr>
                      <a:r>
                        <a:rPr lang="en-US" sz="1400" b="1">
                          <a:latin typeface="Times New Roman"/>
                          <a:ea typeface="Times New Roman"/>
                          <a:cs typeface="Times New Roman"/>
                        </a:rPr>
                        <a:t>10</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3020" algn="ctr">
                        <a:spcBef>
                          <a:spcPts val="330"/>
                        </a:spcBef>
                        <a:spcAft>
                          <a:spcPts val="0"/>
                        </a:spcAft>
                      </a:pPr>
                      <a:r>
                        <a:rPr lang="en-US" sz="1400" b="1">
                          <a:latin typeface="Times New Roman"/>
                          <a:ea typeface="Times New Roman"/>
                          <a:cs typeface="Times New Roman"/>
                        </a:rPr>
                        <a:t>15</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3020" algn="ctr">
                        <a:spcBef>
                          <a:spcPts val="330"/>
                        </a:spcBef>
                        <a:spcAft>
                          <a:spcPts val="0"/>
                        </a:spcAft>
                      </a:pPr>
                      <a:r>
                        <a:rPr lang="en-US" sz="1400" b="1">
                          <a:latin typeface="Times New Roman"/>
                          <a:ea typeface="Times New Roman"/>
                          <a:cs typeface="Times New Roman"/>
                        </a:rPr>
                        <a:t>19</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gn="ctr">
                        <a:spcBef>
                          <a:spcPts val="330"/>
                        </a:spcBef>
                        <a:spcAft>
                          <a:spcPts val="0"/>
                        </a:spcAft>
                      </a:pPr>
                      <a:r>
                        <a:rPr lang="en-US" sz="1400" b="1">
                          <a:latin typeface="Times New Roman"/>
                          <a:ea typeface="Times New Roman"/>
                          <a:cs typeface="Times New Roman"/>
                        </a:rPr>
                        <a:t>25</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gn="ctr">
                        <a:spcBef>
                          <a:spcPts val="330"/>
                        </a:spcBef>
                        <a:spcAft>
                          <a:spcPts val="0"/>
                        </a:spcAft>
                      </a:pPr>
                      <a:r>
                        <a:rPr lang="en-US" sz="1400" b="1" dirty="0">
                          <a:latin typeface="Times New Roman"/>
                          <a:ea typeface="Times New Roman"/>
                          <a:cs typeface="Times New Roman"/>
                        </a:rPr>
                        <a:t>17</a:t>
                      </a:r>
                      <a:endParaRPr lang="en-US" sz="12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8261">
                <a:tc>
                  <a:txBody>
                    <a:bodyPr/>
                    <a:lstStyle/>
                    <a:p>
                      <a:pPr marL="74930" marR="109855" algn="l">
                        <a:spcBef>
                          <a:spcPts val="5"/>
                        </a:spcBef>
                        <a:spcAft>
                          <a:spcPts val="0"/>
                        </a:spcAft>
                      </a:pPr>
                      <a:r>
                        <a:rPr lang="en-US" sz="1400" dirty="0">
                          <a:latin typeface="Times New Roman"/>
                          <a:ea typeface="Times New Roman"/>
                          <a:cs typeface="Times New Roman"/>
                        </a:rPr>
                        <a:t>Separate division of students if applicable (N3)</a:t>
                      </a:r>
                      <a:endParaRPr lang="en-US" sz="12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30"/>
                        </a:spcBef>
                        <a:spcAft>
                          <a:spcPts val="0"/>
                        </a:spcAft>
                      </a:pPr>
                      <a:r>
                        <a:rPr lang="en-US" sz="1400" b="1">
                          <a:latin typeface="Times New Roman"/>
                          <a:ea typeface="Times New Roman"/>
                          <a:cs typeface="Times New Roman"/>
                        </a:rPr>
                        <a:t>0</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3020" algn="ctr">
                        <a:spcBef>
                          <a:spcPts val="330"/>
                        </a:spcBef>
                        <a:spcAft>
                          <a:spcPts val="0"/>
                        </a:spcAft>
                      </a:pPr>
                      <a:r>
                        <a:rPr lang="en-US" sz="1400" b="1">
                          <a:latin typeface="Times New Roman"/>
                          <a:ea typeface="Times New Roman"/>
                          <a:cs typeface="Times New Roman"/>
                        </a:rPr>
                        <a:t>0</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3020" algn="ctr">
                        <a:spcBef>
                          <a:spcPts val="330"/>
                        </a:spcBef>
                        <a:spcAft>
                          <a:spcPts val="0"/>
                        </a:spcAft>
                      </a:pPr>
                      <a:r>
                        <a:rPr lang="en-US" sz="1400" b="1">
                          <a:latin typeface="Times New Roman"/>
                          <a:ea typeface="Times New Roman"/>
                          <a:cs typeface="Times New Roman"/>
                        </a:rPr>
                        <a:t>0</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gn="ctr">
                        <a:spcBef>
                          <a:spcPts val="330"/>
                        </a:spcBef>
                        <a:spcAft>
                          <a:spcPts val="0"/>
                        </a:spcAft>
                      </a:pPr>
                      <a:r>
                        <a:rPr lang="en-US" sz="1400" b="1">
                          <a:latin typeface="Times New Roman"/>
                          <a:ea typeface="Times New Roman"/>
                          <a:cs typeface="Times New Roman"/>
                        </a:rPr>
                        <a:t>3</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gn="ctr">
                        <a:spcBef>
                          <a:spcPts val="330"/>
                        </a:spcBef>
                        <a:spcAft>
                          <a:spcPts val="0"/>
                        </a:spcAft>
                      </a:pPr>
                      <a:r>
                        <a:rPr lang="en-US" sz="1400" b="1">
                          <a:latin typeface="Times New Roman"/>
                          <a:ea typeface="Times New Roman"/>
                          <a:cs typeface="Times New Roman"/>
                        </a:rPr>
                        <a:t>3</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4987">
                <a:tc>
                  <a:txBody>
                    <a:bodyPr/>
                    <a:lstStyle/>
                    <a:p>
                      <a:pPr marL="74930" algn="l">
                        <a:spcAft>
                          <a:spcPts val="0"/>
                        </a:spcAft>
                      </a:pPr>
                      <a:r>
                        <a:rPr lang="en-US" sz="1400" dirty="0">
                          <a:latin typeface="Times New Roman"/>
                          <a:ea typeface="Times New Roman"/>
                          <a:cs typeface="Times New Roman"/>
                        </a:rPr>
                        <a:t>Total Number of students</a:t>
                      </a:r>
                      <a:endParaRPr lang="en-US" sz="1200" dirty="0">
                        <a:latin typeface="Times New Roman"/>
                        <a:ea typeface="Times New Roman"/>
                        <a:cs typeface="Times New Roman"/>
                      </a:endParaRPr>
                    </a:p>
                    <a:p>
                      <a:pPr marL="74930" algn="l">
                        <a:spcBef>
                          <a:spcPts val="45"/>
                        </a:spcBef>
                        <a:spcAft>
                          <a:spcPts val="0"/>
                        </a:spcAft>
                      </a:pPr>
                      <a:r>
                        <a:rPr lang="en-US" sz="1400" dirty="0">
                          <a:latin typeface="Times New Roman"/>
                          <a:ea typeface="Times New Roman"/>
                          <a:cs typeface="Times New Roman"/>
                        </a:rPr>
                        <a:t>admitted in the program (N1+N2+N3)</a:t>
                      </a:r>
                      <a:endParaRPr lang="en-US" sz="12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3020" algn="ctr">
                        <a:spcBef>
                          <a:spcPts val="330"/>
                        </a:spcBef>
                        <a:spcAft>
                          <a:spcPts val="0"/>
                        </a:spcAft>
                      </a:pPr>
                      <a:r>
                        <a:rPr lang="en-US" sz="1400" b="1" dirty="0" smtClean="0">
                          <a:latin typeface="Times New Roman"/>
                          <a:ea typeface="Times New Roman"/>
                          <a:cs typeface="Times New Roman"/>
                        </a:rPr>
                        <a:t>22</a:t>
                      </a:r>
                      <a:endParaRPr lang="en-US" sz="12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3020" algn="ctr">
                        <a:spcBef>
                          <a:spcPts val="330"/>
                        </a:spcBef>
                        <a:spcAft>
                          <a:spcPts val="0"/>
                        </a:spcAft>
                      </a:pPr>
                      <a:r>
                        <a:rPr lang="en-US" sz="1400" b="1">
                          <a:latin typeface="Times New Roman"/>
                          <a:ea typeface="Times New Roman"/>
                          <a:cs typeface="Times New Roman"/>
                        </a:rPr>
                        <a:t>49</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3020" algn="ctr">
                        <a:spcBef>
                          <a:spcPts val="330"/>
                        </a:spcBef>
                        <a:spcAft>
                          <a:spcPts val="0"/>
                        </a:spcAft>
                      </a:pPr>
                      <a:r>
                        <a:rPr lang="en-US" sz="1400" b="1">
                          <a:latin typeface="Times New Roman"/>
                          <a:ea typeface="Times New Roman"/>
                          <a:cs typeface="Times New Roman"/>
                        </a:rPr>
                        <a:t>66</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gn="ctr">
                        <a:spcBef>
                          <a:spcPts val="330"/>
                        </a:spcBef>
                        <a:spcAft>
                          <a:spcPts val="0"/>
                        </a:spcAft>
                      </a:pPr>
                      <a:r>
                        <a:rPr lang="en-US" sz="1400" b="1">
                          <a:latin typeface="Times New Roman"/>
                          <a:ea typeface="Times New Roman"/>
                          <a:cs typeface="Times New Roman"/>
                        </a:rPr>
                        <a:t>83</a:t>
                      </a:r>
                      <a:endParaRPr lang="en-US" sz="12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gn="ctr">
                        <a:spcBef>
                          <a:spcPts val="330"/>
                        </a:spcBef>
                        <a:spcAft>
                          <a:spcPts val="0"/>
                        </a:spcAft>
                      </a:pPr>
                      <a:r>
                        <a:rPr lang="en-US" sz="1400" b="1" dirty="0">
                          <a:latin typeface="Times New Roman"/>
                          <a:ea typeface="Times New Roman"/>
                          <a:cs typeface="Times New Roman"/>
                        </a:rPr>
                        <a:t>69</a:t>
                      </a:r>
                      <a:endParaRPr lang="en-US" sz="12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09731751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xmlns="" id="{14FB7804-CF1C-4220-809E-21B2B7C174CA}"/>
              </a:ext>
            </a:extLst>
          </p:cNvPr>
          <p:cNvSpPr/>
          <p:nvPr/>
        </p:nvSpPr>
        <p:spPr>
          <a:xfrm>
            <a:off x="160020" y="21807"/>
            <a:ext cx="9201468" cy="817193"/>
          </a:xfrm>
          <a:prstGeom prst="rect">
            <a:avLst/>
          </a:prstGeom>
        </p:spPr>
        <p:txBody>
          <a:bodyPr wrap="square" lIns="77770" tIns="38885" rIns="77770" bIns="38885">
            <a:spAutoFit/>
          </a:bodyPr>
          <a:lstStyle/>
          <a:p>
            <a:pPr marL="342900" indent="-342900" algn="ctr">
              <a:lnSpc>
                <a:spcPct val="150000"/>
              </a:lnSpc>
            </a:pPr>
            <a:r>
              <a:rPr lang="en-US" sz="3200" b="1" dirty="0" smtClean="0">
                <a:solidFill>
                  <a:srgbClr val="C00000"/>
                </a:solidFill>
                <a:latin typeface="Lucida Sans" panose="020B0602030504020204" pitchFamily="34" charset="0"/>
                <a:cs typeface="Andalus" pitchFamily="18" charset="-78"/>
              </a:rPr>
              <a:t>Students admitted to the Program</a:t>
            </a:r>
          </a:p>
        </p:txBody>
      </p:sp>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22</a:t>
            </a:fld>
            <a:endParaRPr lang="en-IN" b="1" dirty="0">
              <a:solidFill>
                <a:srgbClr val="FF0000"/>
              </a:solidFill>
            </a:endParaRPr>
          </a:p>
        </p:txBody>
      </p:sp>
      <p:graphicFrame>
        <p:nvGraphicFramePr>
          <p:cNvPr id="7" name="Chart 6"/>
          <p:cNvGraphicFramePr/>
          <p:nvPr>
            <p:extLst>
              <p:ext uri="{D42A27DB-BD31-4B8C-83A1-F6EECF244321}">
                <p14:modId xmlns:p14="http://schemas.microsoft.com/office/powerpoint/2010/main" xmlns="" val="2392341341"/>
              </p:ext>
            </p:extLst>
          </p:nvPr>
        </p:nvGraphicFramePr>
        <p:xfrm>
          <a:off x="891993" y="929283"/>
          <a:ext cx="7718812" cy="48012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84466340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xmlns="" id="{14FB7804-CF1C-4220-809E-21B2B7C174CA}"/>
              </a:ext>
            </a:extLst>
          </p:cNvPr>
          <p:cNvSpPr/>
          <p:nvPr/>
        </p:nvSpPr>
        <p:spPr>
          <a:xfrm>
            <a:off x="160020" y="21807"/>
            <a:ext cx="9201468" cy="721719"/>
          </a:xfrm>
          <a:prstGeom prst="rect">
            <a:avLst/>
          </a:prstGeom>
        </p:spPr>
        <p:txBody>
          <a:bodyPr wrap="square" lIns="77770" tIns="38885" rIns="77770" bIns="38885">
            <a:spAutoFit/>
          </a:bodyPr>
          <a:lstStyle/>
          <a:p>
            <a:pPr marL="342900" indent="-342900" algn="ctr">
              <a:lnSpc>
                <a:spcPct val="150000"/>
              </a:lnSpc>
            </a:pPr>
            <a:r>
              <a:rPr lang="en-US" sz="3200" b="1" dirty="0" smtClean="0">
                <a:solidFill>
                  <a:srgbClr val="C00000"/>
                </a:solidFill>
                <a:latin typeface="Lucida Sans" panose="020B0602030504020204" pitchFamily="34" charset="0"/>
                <a:cs typeface="Andalus" pitchFamily="18" charset="-78"/>
              </a:rPr>
              <a:t>Student Faculty Ratio (SFR)</a:t>
            </a:r>
          </a:p>
        </p:txBody>
      </p:sp>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23</a:t>
            </a:fld>
            <a:endParaRPr lang="en-IN" b="1" dirty="0">
              <a:solidFill>
                <a:srgbClr val="FF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xmlns="" val="1771637598"/>
              </p:ext>
            </p:extLst>
          </p:nvPr>
        </p:nvGraphicFramePr>
        <p:xfrm>
          <a:off x="360746" y="880614"/>
          <a:ext cx="8639999" cy="5040001"/>
        </p:xfrm>
        <a:graphic>
          <a:graphicData uri="http://schemas.openxmlformats.org/drawingml/2006/table">
            <a:tbl>
              <a:tblPr/>
              <a:tblGrid>
                <a:gridCol w="2167119">
                  <a:extLst>
                    <a:ext uri="{9D8B030D-6E8A-4147-A177-3AD203B41FA5}">
                      <a16:colId xmlns:a16="http://schemas.microsoft.com/office/drawing/2014/main" xmlns="" val="20000"/>
                    </a:ext>
                  </a:extLst>
                </a:gridCol>
                <a:gridCol w="2167119">
                  <a:extLst>
                    <a:ext uri="{9D8B030D-6E8A-4147-A177-3AD203B41FA5}">
                      <a16:colId xmlns:a16="http://schemas.microsoft.com/office/drawing/2014/main" xmlns="" val="20001"/>
                    </a:ext>
                  </a:extLst>
                </a:gridCol>
                <a:gridCol w="2167119">
                  <a:extLst>
                    <a:ext uri="{9D8B030D-6E8A-4147-A177-3AD203B41FA5}">
                      <a16:colId xmlns:a16="http://schemas.microsoft.com/office/drawing/2014/main" xmlns="" val="20002"/>
                    </a:ext>
                  </a:extLst>
                </a:gridCol>
                <a:gridCol w="2138642">
                  <a:extLst>
                    <a:ext uri="{9D8B030D-6E8A-4147-A177-3AD203B41FA5}">
                      <a16:colId xmlns:a16="http://schemas.microsoft.com/office/drawing/2014/main" xmlns="" val="20003"/>
                    </a:ext>
                  </a:extLst>
                </a:gridCol>
              </a:tblGrid>
              <a:tr h="535966">
                <a:tc>
                  <a:txBody>
                    <a:bodyPr/>
                    <a:lstStyle/>
                    <a:p>
                      <a:pPr marL="501650" lvl="1" algn="l">
                        <a:spcBef>
                          <a:spcPts val="390"/>
                        </a:spcBef>
                        <a:spcAft>
                          <a:spcPts val="0"/>
                        </a:spcAft>
                      </a:pPr>
                      <a:endParaRPr lang="en-US" sz="1500" b="1" kern="1200" dirty="0" smtClean="0">
                        <a:solidFill>
                          <a:schemeClr val="tx1"/>
                        </a:solidFill>
                        <a:latin typeface="Times New Roman"/>
                        <a:ea typeface="Times New Roman"/>
                        <a:cs typeface="Times New Roman"/>
                      </a:endParaRPr>
                    </a:p>
                    <a:p>
                      <a:pPr marL="501650" lvl="1" algn="l">
                        <a:spcBef>
                          <a:spcPts val="390"/>
                        </a:spcBef>
                        <a:spcAft>
                          <a:spcPts val="0"/>
                        </a:spcAft>
                      </a:pPr>
                      <a:r>
                        <a:rPr lang="en-US" sz="1500" b="1" kern="1200" dirty="0" smtClean="0">
                          <a:solidFill>
                            <a:schemeClr val="tx1"/>
                          </a:solidFill>
                          <a:latin typeface="Times New Roman"/>
                          <a:ea typeface="Times New Roman"/>
                          <a:cs typeface="Times New Roman"/>
                        </a:rPr>
                        <a:t>Description</a:t>
                      </a:r>
                      <a:endParaRPr lang="en-US" sz="1500" b="1" kern="1200" dirty="0">
                        <a:solidFill>
                          <a:schemeClr val="tx1"/>
                        </a:solidFill>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marL="44450" algn="ctr">
                        <a:spcBef>
                          <a:spcPts val="390"/>
                        </a:spcBef>
                        <a:spcAft>
                          <a:spcPts val="0"/>
                        </a:spcAft>
                      </a:pPr>
                      <a:r>
                        <a:rPr lang="en-US" sz="1500" b="1" kern="1200" dirty="0" smtClean="0">
                          <a:solidFill>
                            <a:schemeClr val="tx1"/>
                          </a:solidFill>
                          <a:latin typeface="Times New Roman"/>
                          <a:ea typeface="Times New Roman"/>
                          <a:cs typeface="Times New Roman"/>
                        </a:rPr>
                        <a:t>CAY(2020-2021)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marL="44450" algn="ctr">
                        <a:spcBef>
                          <a:spcPts val="390"/>
                        </a:spcBef>
                        <a:spcAft>
                          <a:spcPts val="0"/>
                        </a:spcAft>
                      </a:pPr>
                      <a:r>
                        <a:rPr lang="en-US" sz="1500" b="1" kern="1200" dirty="0" smtClean="0">
                          <a:solidFill>
                            <a:schemeClr val="tx1"/>
                          </a:solidFill>
                          <a:latin typeface="Times New Roman"/>
                          <a:ea typeface="Times New Roman"/>
                          <a:cs typeface="Times New Roman"/>
                        </a:rPr>
                        <a:t>CAYm1(2019-20)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marL="44450" algn="ctr">
                        <a:spcBef>
                          <a:spcPts val="390"/>
                        </a:spcBef>
                        <a:spcAft>
                          <a:spcPts val="0"/>
                        </a:spcAft>
                      </a:pPr>
                      <a:r>
                        <a:rPr lang="en-US" sz="1500" b="1" kern="1200" dirty="0" smtClean="0">
                          <a:solidFill>
                            <a:schemeClr val="tx1"/>
                          </a:solidFill>
                          <a:latin typeface="Times New Roman"/>
                          <a:ea typeface="Times New Roman"/>
                          <a:cs typeface="Times New Roman"/>
                        </a:rPr>
                        <a:t>CAYm2 (2018-19)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extLst>
                  <a:ext uri="{0D108BD9-81ED-4DB2-BD59-A6C34878D82A}">
                    <a16:rowId xmlns:a16="http://schemas.microsoft.com/office/drawing/2014/main" xmlns="" val="10000"/>
                  </a:ext>
                </a:extLst>
              </a:tr>
              <a:tr h="1726340">
                <a:tc>
                  <a:txBody>
                    <a:bodyPr/>
                    <a:lstStyle/>
                    <a:p>
                      <a:pPr marL="501650" marR="112395" lvl="1" algn="l">
                        <a:lnSpc>
                          <a:spcPct val="150000"/>
                        </a:lnSpc>
                        <a:spcBef>
                          <a:spcPts val="470"/>
                        </a:spcBef>
                        <a:spcAft>
                          <a:spcPts val="0"/>
                        </a:spcAft>
                      </a:pPr>
                      <a:r>
                        <a:rPr lang="en-US" sz="1500" b="1" kern="1200" dirty="0">
                          <a:solidFill>
                            <a:schemeClr val="tx1"/>
                          </a:solidFill>
                          <a:latin typeface="Times New Roman"/>
                          <a:ea typeface="Times New Roman"/>
                          <a:cs typeface="Times New Roman"/>
                        </a:rPr>
                        <a:t>Total No. of Students in the Department</a:t>
                      </a:r>
                    </a:p>
                    <a:p>
                      <a:pPr marL="501650" lvl="1" algn="l">
                        <a:lnSpc>
                          <a:spcPts val="1375"/>
                        </a:lnSpc>
                        <a:spcAft>
                          <a:spcPts val="0"/>
                        </a:spcAft>
                      </a:pPr>
                      <a:r>
                        <a:rPr lang="en-US" sz="1500" b="1" kern="1200" dirty="0">
                          <a:solidFill>
                            <a:schemeClr val="tx1"/>
                          </a:solidFill>
                          <a:latin typeface="Times New Roman"/>
                          <a:ea typeface="Times New Roman"/>
                          <a:cs typeface="Times New Roman"/>
                        </a:rPr>
                        <a:t>(UG+PG) (S)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marL="187960" marR="116840" algn="ctr">
                        <a:spcAft>
                          <a:spcPts val="0"/>
                        </a:spcAft>
                      </a:pPr>
                      <a:endParaRPr lang="en-US" sz="1800" b="0" dirty="0">
                        <a:latin typeface="Times New Roman"/>
                        <a:ea typeface="Times New Roman"/>
                        <a:cs typeface="Times New Roman"/>
                      </a:endParaRPr>
                    </a:p>
                    <a:p>
                      <a:pPr marL="187960" marR="116840" algn="ctr">
                        <a:spcAft>
                          <a:spcPts val="0"/>
                        </a:spcAft>
                      </a:pPr>
                      <a:r>
                        <a:rPr lang="en-US" sz="1800" b="0" dirty="0">
                          <a:latin typeface="Times New Roman"/>
                          <a:ea typeface="Times New Roman"/>
                          <a:cs typeface="Times New Roman"/>
                        </a:rPr>
                        <a:t>223</a:t>
                      </a:r>
                      <a:endParaRPr lang="en-US" sz="1600" b="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600" b="0" dirty="0">
                        <a:latin typeface="Times New Roman"/>
                        <a:ea typeface="Times New Roman"/>
                        <a:cs typeface="Times New Roman"/>
                      </a:endParaRPr>
                    </a:p>
                    <a:p>
                      <a:pPr marL="187960" marR="116840" algn="ctr">
                        <a:spcAft>
                          <a:spcPts val="0"/>
                        </a:spcAft>
                      </a:pPr>
                      <a:r>
                        <a:rPr lang="en-US" sz="1800" b="0" dirty="0">
                          <a:latin typeface="Times New Roman"/>
                          <a:ea typeface="Times New Roman"/>
                          <a:cs typeface="Times New Roman"/>
                        </a:rPr>
                        <a:t>238</a:t>
                      </a:r>
                      <a:endParaRPr lang="en-US" sz="1600" b="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600" b="0" dirty="0">
                        <a:latin typeface="Times New Roman"/>
                        <a:ea typeface="Times New Roman"/>
                        <a:cs typeface="Times New Roman"/>
                      </a:endParaRPr>
                    </a:p>
                    <a:p>
                      <a:pPr marL="187960" marR="116205" algn="ctr">
                        <a:spcAft>
                          <a:spcPts val="0"/>
                        </a:spcAft>
                      </a:pPr>
                      <a:r>
                        <a:rPr lang="en-US" sz="1800" b="0" dirty="0">
                          <a:latin typeface="Times New Roman"/>
                          <a:ea typeface="Times New Roman"/>
                          <a:cs typeface="Times New Roman"/>
                        </a:rPr>
                        <a:t>241</a:t>
                      </a:r>
                      <a:endParaRPr lang="en-US" sz="1600" b="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71929">
                <a:tc>
                  <a:txBody>
                    <a:bodyPr/>
                    <a:lstStyle/>
                    <a:p>
                      <a:pPr marL="501650" lvl="1" algn="l">
                        <a:spcBef>
                          <a:spcPts val="230"/>
                        </a:spcBef>
                        <a:spcAft>
                          <a:spcPts val="0"/>
                        </a:spcAft>
                      </a:pPr>
                      <a:r>
                        <a:rPr lang="en-US" sz="1500" b="1" kern="1200" dirty="0">
                          <a:solidFill>
                            <a:schemeClr val="tx1"/>
                          </a:solidFill>
                          <a:latin typeface="Times New Roman"/>
                          <a:ea typeface="Times New Roman"/>
                          <a:cs typeface="Times New Roman"/>
                        </a:rPr>
                        <a:t>No. of Faculty in</a:t>
                      </a:r>
                    </a:p>
                    <a:p>
                      <a:pPr marL="501650" lvl="1" algn="l">
                        <a:spcBef>
                          <a:spcPts val="780"/>
                        </a:spcBef>
                        <a:spcAft>
                          <a:spcPts val="0"/>
                        </a:spcAft>
                      </a:pPr>
                      <a:r>
                        <a:rPr lang="en-US" sz="1500" b="1" kern="1200" dirty="0">
                          <a:solidFill>
                            <a:schemeClr val="tx1"/>
                          </a:solidFill>
                          <a:latin typeface="Times New Roman"/>
                          <a:ea typeface="Times New Roman"/>
                          <a:cs typeface="Times New Roman"/>
                        </a:rPr>
                        <a:t>the Department(F)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marL="563245">
                        <a:spcBef>
                          <a:spcPts val="5"/>
                        </a:spcBef>
                        <a:spcAft>
                          <a:spcPts val="0"/>
                        </a:spcAft>
                      </a:pPr>
                      <a:endParaRPr lang="en-US" sz="1800" b="0" dirty="0">
                        <a:latin typeface="Times New Roman"/>
                        <a:ea typeface="Times New Roman"/>
                        <a:cs typeface="Times New Roman"/>
                      </a:endParaRPr>
                    </a:p>
                    <a:p>
                      <a:pPr marL="563245">
                        <a:spcBef>
                          <a:spcPts val="5"/>
                        </a:spcBef>
                        <a:spcAft>
                          <a:spcPts val="0"/>
                        </a:spcAft>
                      </a:pPr>
                      <a:r>
                        <a:rPr lang="en-US" sz="1800" b="0" dirty="0">
                          <a:latin typeface="Times New Roman"/>
                          <a:ea typeface="Times New Roman"/>
                          <a:cs typeface="Times New Roman"/>
                        </a:rPr>
                        <a:t>12 (F1)</a:t>
                      </a:r>
                      <a:endParaRPr lang="en-US" sz="1600" b="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
                        </a:spcBef>
                        <a:spcAft>
                          <a:spcPts val="0"/>
                        </a:spcAft>
                      </a:pPr>
                      <a:endParaRPr lang="en-US" sz="1600" b="0">
                        <a:latin typeface="Times New Roman"/>
                        <a:ea typeface="Times New Roman"/>
                        <a:cs typeface="Times New Roman"/>
                      </a:endParaRPr>
                    </a:p>
                    <a:p>
                      <a:pPr marL="563245">
                        <a:spcBef>
                          <a:spcPts val="5"/>
                        </a:spcBef>
                        <a:spcAft>
                          <a:spcPts val="0"/>
                        </a:spcAft>
                      </a:pPr>
                      <a:r>
                        <a:rPr lang="en-US" sz="1800" b="0">
                          <a:latin typeface="Times New Roman"/>
                          <a:ea typeface="Times New Roman"/>
                          <a:cs typeface="Times New Roman"/>
                        </a:rPr>
                        <a:t>13 (F2)</a:t>
                      </a:r>
                      <a:endParaRPr lang="en-US" sz="1600" b="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
                        </a:spcBef>
                        <a:spcAft>
                          <a:spcPts val="0"/>
                        </a:spcAft>
                      </a:pPr>
                      <a:endParaRPr lang="en-US" sz="1600" b="0" dirty="0">
                        <a:latin typeface="Times New Roman"/>
                        <a:ea typeface="Times New Roman"/>
                        <a:cs typeface="Times New Roman"/>
                      </a:endParaRPr>
                    </a:p>
                    <a:p>
                      <a:pPr marL="563245">
                        <a:spcBef>
                          <a:spcPts val="5"/>
                        </a:spcBef>
                        <a:spcAft>
                          <a:spcPts val="0"/>
                        </a:spcAft>
                      </a:pPr>
                      <a:r>
                        <a:rPr lang="en-US" sz="1800" b="0" dirty="0">
                          <a:latin typeface="Times New Roman"/>
                          <a:ea typeface="Times New Roman"/>
                          <a:cs typeface="Times New Roman"/>
                        </a:rPr>
                        <a:t>11 (F3)</a:t>
                      </a:r>
                      <a:endParaRPr lang="en-US" sz="1600" b="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93773">
                <a:tc>
                  <a:txBody>
                    <a:bodyPr/>
                    <a:lstStyle/>
                    <a:p>
                      <a:pPr marL="501650" lvl="1" algn="l">
                        <a:lnSpc>
                          <a:spcPts val="1280"/>
                        </a:lnSpc>
                        <a:spcAft>
                          <a:spcPts val="0"/>
                        </a:spcAft>
                      </a:pPr>
                      <a:r>
                        <a:rPr lang="en-US" sz="1500" b="1" kern="1200" dirty="0">
                          <a:solidFill>
                            <a:schemeClr val="tx1"/>
                          </a:solidFill>
                          <a:latin typeface="Times New Roman"/>
                          <a:ea typeface="Times New Roman"/>
                          <a:cs typeface="Times New Roman"/>
                        </a:rPr>
                        <a:t>Student Faculty</a:t>
                      </a:r>
                    </a:p>
                    <a:p>
                      <a:pPr marL="501650" lvl="1" algn="l">
                        <a:lnSpc>
                          <a:spcPts val="1370"/>
                        </a:lnSpc>
                        <a:spcAft>
                          <a:spcPts val="0"/>
                        </a:spcAft>
                      </a:pPr>
                      <a:r>
                        <a:rPr lang="en-US" sz="1500" b="1" kern="1200" dirty="0">
                          <a:solidFill>
                            <a:schemeClr val="tx1"/>
                          </a:solidFill>
                          <a:latin typeface="Times New Roman"/>
                          <a:ea typeface="Times New Roman"/>
                          <a:cs typeface="Times New Roman"/>
                        </a:rPr>
                        <a:t>Ratio(SFR)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a:spcBef>
                          <a:spcPts val="35"/>
                        </a:spcBef>
                        <a:spcAft>
                          <a:spcPts val="0"/>
                        </a:spcAft>
                      </a:pPr>
                      <a:endParaRPr lang="en-US" sz="1600" b="0">
                        <a:latin typeface="Times New Roman"/>
                        <a:ea typeface="Times New Roman"/>
                        <a:cs typeface="Times New Roman"/>
                      </a:endParaRPr>
                    </a:p>
                    <a:p>
                      <a:pPr marL="95250">
                        <a:spcAft>
                          <a:spcPts val="0"/>
                        </a:spcAft>
                      </a:pPr>
                      <a:r>
                        <a:rPr lang="en-US" sz="1800" b="0">
                          <a:latin typeface="Times New Roman"/>
                          <a:ea typeface="Times New Roman"/>
                          <a:cs typeface="Times New Roman"/>
                        </a:rPr>
                        <a:t>SFR1=S1/F1 = 18.58</a:t>
                      </a:r>
                      <a:endParaRPr lang="en-US" sz="1600" b="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35"/>
                        </a:spcBef>
                        <a:spcAft>
                          <a:spcPts val="0"/>
                        </a:spcAft>
                      </a:pPr>
                      <a:endParaRPr lang="en-US" sz="1600" b="0">
                        <a:latin typeface="Times New Roman"/>
                        <a:ea typeface="Times New Roman"/>
                        <a:cs typeface="Times New Roman"/>
                      </a:endParaRPr>
                    </a:p>
                    <a:p>
                      <a:pPr marL="125730">
                        <a:spcAft>
                          <a:spcPts val="0"/>
                        </a:spcAft>
                      </a:pPr>
                      <a:r>
                        <a:rPr lang="en-US" sz="1800" b="0">
                          <a:latin typeface="Times New Roman"/>
                          <a:ea typeface="Times New Roman"/>
                          <a:cs typeface="Times New Roman"/>
                        </a:rPr>
                        <a:t>SFR2=S2/F2 = 18.31</a:t>
                      </a:r>
                      <a:endParaRPr lang="en-US" sz="1600" b="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35"/>
                        </a:spcBef>
                        <a:spcAft>
                          <a:spcPts val="0"/>
                        </a:spcAft>
                      </a:pPr>
                      <a:endParaRPr lang="en-US" sz="1600" b="0" dirty="0">
                        <a:latin typeface="Times New Roman"/>
                        <a:ea typeface="Times New Roman"/>
                        <a:cs typeface="Times New Roman"/>
                      </a:endParaRPr>
                    </a:p>
                    <a:p>
                      <a:pPr marL="115570">
                        <a:spcAft>
                          <a:spcPts val="0"/>
                        </a:spcAft>
                      </a:pPr>
                      <a:r>
                        <a:rPr lang="en-US" sz="1800" b="0" dirty="0">
                          <a:latin typeface="Times New Roman"/>
                          <a:ea typeface="Times New Roman"/>
                          <a:cs typeface="Times New Roman"/>
                        </a:rPr>
                        <a:t>SFR3=S3/F3 = 21.91</a:t>
                      </a:r>
                      <a:endParaRPr lang="en-US" sz="1600" b="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10041">
                <a:tc>
                  <a:txBody>
                    <a:bodyPr/>
                    <a:lstStyle/>
                    <a:p>
                      <a:pPr marL="501650" lvl="1" algn="l">
                        <a:spcBef>
                          <a:spcPts val="470"/>
                        </a:spcBef>
                        <a:spcAft>
                          <a:spcPts val="0"/>
                        </a:spcAft>
                      </a:pPr>
                      <a:r>
                        <a:rPr lang="en-US" sz="1500" b="1" kern="1200" dirty="0">
                          <a:solidFill>
                            <a:schemeClr val="tx1"/>
                          </a:solidFill>
                          <a:latin typeface="Times New Roman"/>
                          <a:ea typeface="Times New Roman"/>
                          <a:cs typeface="Times New Roman"/>
                        </a:rPr>
                        <a:t>Average SFR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gridSpan="3">
                  <a:txBody>
                    <a:bodyPr/>
                    <a:lstStyle/>
                    <a:p>
                      <a:pPr marL="1203960">
                        <a:spcBef>
                          <a:spcPts val="550"/>
                        </a:spcBef>
                        <a:spcAft>
                          <a:spcPts val="0"/>
                        </a:spcAft>
                      </a:pPr>
                      <a:r>
                        <a:rPr lang="en-US" sz="1800" b="0" dirty="0">
                          <a:latin typeface="Times New Roman"/>
                          <a:ea typeface="Times New Roman"/>
                          <a:cs typeface="Times New Roman"/>
                        </a:rPr>
                        <a:t>SFR=(SFR1+SFR2+SFR3)/3 = 19.6</a:t>
                      </a:r>
                      <a:endParaRPr lang="en-US" sz="1600" b="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401952">
                <a:tc gridSpan="4">
                  <a:txBody>
                    <a:bodyPr/>
                    <a:lstStyle/>
                    <a:p>
                      <a:pPr marL="501650" lvl="1" algn="l">
                        <a:spcBef>
                          <a:spcPts val="390"/>
                        </a:spcBef>
                        <a:spcAft>
                          <a:spcPts val="0"/>
                        </a:spcAft>
                      </a:pPr>
                      <a:r>
                        <a:rPr lang="en-US" sz="1500" b="1" kern="1200" dirty="0">
                          <a:solidFill>
                            <a:schemeClr val="tx1"/>
                          </a:solidFill>
                          <a:latin typeface="Times New Roman"/>
                          <a:ea typeface="Times New Roman"/>
                          <a:cs typeface="Times New Roman"/>
                        </a:rPr>
                        <a:t>F=Total Number of Faculty Members in the Department (excluding first year faculty)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19296103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xmlns="" id="{14FB7804-CF1C-4220-809E-21B2B7C174CA}"/>
              </a:ext>
            </a:extLst>
          </p:cNvPr>
          <p:cNvSpPr/>
          <p:nvPr/>
        </p:nvSpPr>
        <p:spPr>
          <a:xfrm>
            <a:off x="160020" y="21807"/>
            <a:ext cx="9201468" cy="386306"/>
          </a:xfrm>
          <a:prstGeom prst="rect">
            <a:avLst/>
          </a:prstGeom>
        </p:spPr>
        <p:txBody>
          <a:bodyPr wrap="square" lIns="77770" tIns="38885" rIns="77770" bIns="38885">
            <a:spAutoFit/>
          </a:bodyPr>
          <a:lstStyle/>
          <a:p>
            <a:pPr lvl="0" algn="ctr" fontAlgn="base">
              <a:spcBef>
                <a:spcPct val="0"/>
              </a:spcBef>
              <a:spcAft>
                <a:spcPct val="0"/>
              </a:spcAft>
              <a:tabLst>
                <a:tab pos="2874963" algn="l"/>
              </a:tabLst>
            </a:pPr>
            <a:r>
              <a:rPr lang="en-US" sz="2000" b="1" dirty="0" smtClean="0">
                <a:solidFill>
                  <a:srgbClr val="C00000"/>
                </a:solidFill>
                <a:latin typeface="Lucida Sans" panose="020B0602030504020204" pitchFamily="34" charset="0"/>
                <a:cs typeface="Andalus" pitchFamily="18" charset="-78"/>
              </a:rPr>
              <a:t>Successfully Graduated Students with and without backlogs</a:t>
            </a:r>
          </a:p>
        </p:txBody>
      </p:sp>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24</a:t>
            </a:fld>
            <a:endParaRPr lang="en-IN" b="1" dirty="0">
              <a:solidFill>
                <a:srgbClr val="FF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xmlns="" val="2619129035"/>
              </p:ext>
            </p:extLst>
          </p:nvPr>
        </p:nvGraphicFramePr>
        <p:xfrm>
          <a:off x="337237" y="552798"/>
          <a:ext cx="8640001" cy="5523889"/>
        </p:xfrm>
        <a:graphic>
          <a:graphicData uri="http://schemas.openxmlformats.org/drawingml/2006/table">
            <a:tbl>
              <a:tblPr/>
              <a:tblGrid>
                <a:gridCol w="1423667">
                  <a:extLst>
                    <a:ext uri="{9D8B030D-6E8A-4147-A177-3AD203B41FA5}">
                      <a16:colId xmlns:a16="http://schemas.microsoft.com/office/drawing/2014/main" xmlns="" val="20000"/>
                    </a:ext>
                  </a:extLst>
                </a:gridCol>
                <a:gridCol w="1857980">
                  <a:extLst>
                    <a:ext uri="{9D8B030D-6E8A-4147-A177-3AD203B41FA5}">
                      <a16:colId xmlns:a16="http://schemas.microsoft.com/office/drawing/2014/main" xmlns="" val="20001"/>
                    </a:ext>
                  </a:extLst>
                </a:gridCol>
                <a:gridCol w="1039530">
                  <a:extLst>
                    <a:ext uri="{9D8B030D-6E8A-4147-A177-3AD203B41FA5}">
                      <a16:colId xmlns:a16="http://schemas.microsoft.com/office/drawing/2014/main" xmlns="" val="20002"/>
                    </a:ext>
                  </a:extLst>
                </a:gridCol>
                <a:gridCol w="1471489">
                  <a:extLst>
                    <a:ext uri="{9D8B030D-6E8A-4147-A177-3AD203B41FA5}">
                      <a16:colId xmlns:a16="http://schemas.microsoft.com/office/drawing/2014/main" xmlns="" val="20003"/>
                    </a:ext>
                  </a:extLst>
                </a:gridCol>
                <a:gridCol w="1471489">
                  <a:extLst>
                    <a:ext uri="{9D8B030D-6E8A-4147-A177-3AD203B41FA5}">
                      <a16:colId xmlns:a16="http://schemas.microsoft.com/office/drawing/2014/main" xmlns="" val="20004"/>
                    </a:ext>
                  </a:extLst>
                </a:gridCol>
                <a:gridCol w="1375846">
                  <a:extLst>
                    <a:ext uri="{9D8B030D-6E8A-4147-A177-3AD203B41FA5}">
                      <a16:colId xmlns:a16="http://schemas.microsoft.com/office/drawing/2014/main" xmlns="" val="20005"/>
                    </a:ext>
                  </a:extLst>
                </a:gridCol>
              </a:tblGrid>
              <a:tr h="645180">
                <a:tc rowSpan="2">
                  <a:txBody>
                    <a:bodyPr/>
                    <a:lstStyle/>
                    <a:p>
                      <a:pPr marL="0" algn="ctr" defTabSz="914400" rtl="0" eaLnBrk="1" latinLnBrk="0" hangingPunct="1">
                        <a:spcAft>
                          <a:spcPts val="0"/>
                        </a:spcAft>
                      </a:pPr>
                      <a:r>
                        <a:rPr lang="en-US" sz="1500" b="1" kern="1200" spc="-25" dirty="0">
                          <a:solidFill>
                            <a:schemeClr val="tx1"/>
                          </a:solidFill>
                          <a:latin typeface="Times New Roman"/>
                          <a:ea typeface="Times New Roman"/>
                          <a:cs typeface="Times New Roman"/>
                        </a:rPr>
                        <a:t>Year of entry</a:t>
                      </a:r>
                    </a:p>
                  </a:txBody>
                  <a:tcPr marL="66083" marR="660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rowSpan="2">
                  <a:txBody>
                    <a:bodyPr/>
                    <a:lstStyle/>
                    <a:p>
                      <a:pPr marL="0" algn="ctr" defTabSz="914400" rtl="0" eaLnBrk="1" latinLnBrk="0" hangingPunct="1">
                        <a:lnSpc>
                          <a:spcPts val="1370"/>
                        </a:lnSpc>
                        <a:spcBef>
                          <a:spcPts val="790"/>
                        </a:spcBef>
                        <a:spcAft>
                          <a:spcPts val="0"/>
                        </a:spcAft>
                      </a:pPr>
                      <a:r>
                        <a:rPr lang="en-US" sz="1500" b="1" kern="1200" spc="-25" dirty="0">
                          <a:solidFill>
                            <a:schemeClr val="tx1"/>
                          </a:solidFill>
                          <a:latin typeface="Times New Roman"/>
                          <a:ea typeface="Times New Roman"/>
                          <a:cs typeface="Times New Roman"/>
                        </a:rPr>
                        <a:t>N1+N2+N3</a:t>
                      </a:r>
                    </a:p>
                    <a:p>
                      <a:pPr marL="0" algn="ctr" defTabSz="914400" rtl="0" eaLnBrk="1" latinLnBrk="0" hangingPunct="1">
                        <a:spcAft>
                          <a:spcPts val="0"/>
                        </a:spcAft>
                      </a:pPr>
                      <a:r>
                        <a:rPr lang="en-US" sz="1500" b="1" kern="1200" spc="-25" dirty="0">
                          <a:solidFill>
                            <a:schemeClr val="tx1"/>
                          </a:solidFill>
                          <a:latin typeface="Times New Roman"/>
                          <a:ea typeface="Times New Roman"/>
                          <a:cs typeface="Times New Roman"/>
                        </a:rPr>
                        <a:t>(As defined above)</a:t>
                      </a:r>
                    </a:p>
                  </a:txBody>
                  <a:tcPr marL="66083" marR="660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gridSpan="4">
                  <a:txBody>
                    <a:bodyPr/>
                    <a:lstStyle/>
                    <a:p>
                      <a:pPr marL="0" algn="ctr" defTabSz="914400" rtl="0" eaLnBrk="1" latinLnBrk="0" hangingPunct="1">
                        <a:spcAft>
                          <a:spcPts val="0"/>
                        </a:spcAft>
                      </a:pPr>
                      <a:r>
                        <a:rPr lang="en-US" sz="1500" b="1" kern="1200" spc="-25" dirty="0">
                          <a:solidFill>
                            <a:schemeClr val="tx1"/>
                          </a:solidFill>
                          <a:latin typeface="Times New Roman"/>
                          <a:ea typeface="Times New Roman"/>
                          <a:cs typeface="Times New Roman"/>
                        </a:rPr>
                        <a:t>Number of students who have successfully graduated(Students with and without backlog in stipulated period of study)</a:t>
                      </a:r>
                    </a:p>
                  </a:txBody>
                  <a:tcPr marL="66083" marR="660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62437">
                <a:tc vMerge="1">
                  <a:txBody>
                    <a:bodyPr/>
                    <a:lstStyle/>
                    <a:p>
                      <a:endParaRPr lang="en-US"/>
                    </a:p>
                  </a:txBody>
                  <a:tcPr/>
                </a:tc>
                <a:tc vMerge="1">
                  <a:txBody>
                    <a:bodyPr/>
                    <a:lstStyle/>
                    <a:p>
                      <a:endParaRPr lang="en-US"/>
                    </a:p>
                  </a:txBody>
                  <a:tcPr/>
                </a:tc>
                <a:tc>
                  <a:txBody>
                    <a:bodyPr/>
                    <a:lstStyle/>
                    <a:p>
                      <a:pPr marL="0" algn="ctr" defTabSz="914400" rtl="0" eaLnBrk="1" latinLnBrk="0" hangingPunct="1">
                        <a:spcAft>
                          <a:spcPts val="0"/>
                        </a:spcAft>
                      </a:pPr>
                      <a:r>
                        <a:rPr lang="en-US" sz="1500" b="1" kern="1200" spc="-25" dirty="0">
                          <a:solidFill>
                            <a:schemeClr val="tx1"/>
                          </a:solidFill>
                          <a:latin typeface="Times New Roman"/>
                          <a:ea typeface="Times New Roman"/>
                          <a:cs typeface="Times New Roman"/>
                        </a:rPr>
                        <a:t>I </a:t>
                      </a:r>
                      <a:r>
                        <a:rPr lang="en-US" sz="1500" b="1" kern="1200" spc="-25" dirty="0" smtClean="0">
                          <a:solidFill>
                            <a:schemeClr val="tx1"/>
                          </a:solidFill>
                          <a:latin typeface="Times New Roman"/>
                          <a:ea typeface="Times New Roman"/>
                          <a:cs typeface="Times New Roman"/>
                        </a:rPr>
                        <a:t>  Year</a:t>
                      </a:r>
                      <a:endParaRPr lang="en-US" sz="1500" b="1" kern="1200" spc="-25" dirty="0">
                        <a:solidFill>
                          <a:schemeClr val="tx1"/>
                        </a:solidFill>
                        <a:latin typeface="Times New Roman"/>
                        <a:ea typeface="Times New Roman"/>
                        <a:cs typeface="Times New Roman"/>
                      </a:endParaRPr>
                    </a:p>
                  </a:txBody>
                  <a:tcPr marL="66083" marR="660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0" algn="ctr" defTabSz="914400" rtl="0" eaLnBrk="1" latinLnBrk="0" hangingPunct="1">
                        <a:spcAft>
                          <a:spcPts val="0"/>
                        </a:spcAft>
                      </a:pPr>
                      <a:r>
                        <a:rPr lang="en-US" sz="1500" b="1" kern="1200" spc="-25" dirty="0" smtClean="0">
                          <a:solidFill>
                            <a:schemeClr val="tx1"/>
                          </a:solidFill>
                          <a:latin typeface="Times New Roman"/>
                          <a:ea typeface="Times New Roman"/>
                          <a:cs typeface="Times New Roman"/>
                        </a:rPr>
                        <a:t>II   </a:t>
                      </a:r>
                      <a:r>
                        <a:rPr lang="en-US" sz="1500" b="1" kern="1200" spc="-25" dirty="0">
                          <a:solidFill>
                            <a:schemeClr val="tx1"/>
                          </a:solidFill>
                          <a:latin typeface="Times New Roman"/>
                          <a:ea typeface="Times New Roman"/>
                          <a:cs typeface="Times New Roman"/>
                        </a:rPr>
                        <a:t>Year</a:t>
                      </a:r>
                    </a:p>
                  </a:txBody>
                  <a:tcPr marL="66083" marR="660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0" marR="226695" algn="ctr" defTabSz="914400" rtl="0" eaLnBrk="1" latinLnBrk="0" hangingPunct="1">
                        <a:lnSpc>
                          <a:spcPts val="1240"/>
                        </a:lnSpc>
                        <a:spcAft>
                          <a:spcPts val="0"/>
                        </a:spcAft>
                      </a:pPr>
                      <a:r>
                        <a:rPr lang="en-US" sz="1500" b="1" kern="1200" spc="-25" dirty="0" smtClean="0">
                          <a:solidFill>
                            <a:schemeClr val="tx1"/>
                          </a:solidFill>
                          <a:latin typeface="Times New Roman"/>
                          <a:ea typeface="Times New Roman"/>
                          <a:cs typeface="Times New Roman"/>
                        </a:rPr>
                        <a:t>III    Year</a:t>
                      </a:r>
                      <a:endParaRPr lang="en-US" sz="1500" b="1" kern="1200" spc="-25" dirty="0">
                        <a:solidFill>
                          <a:schemeClr val="tx1"/>
                        </a:solidFill>
                        <a:latin typeface="Times New Roman"/>
                        <a:ea typeface="Times New Roman"/>
                        <a:cs typeface="Times New Roman"/>
                      </a:endParaRPr>
                    </a:p>
                  </a:txBody>
                  <a:tcPr marL="66083" marR="660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marL="0" algn="ctr" defTabSz="914400" rtl="0" eaLnBrk="1" latinLnBrk="0" hangingPunct="1">
                        <a:spcAft>
                          <a:spcPts val="0"/>
                        </a:spcAft>
                      </a:pPr>
                      <a:r>
                        <a:rPr lang="en-US" sz="1500" b="1" kern="1200" spc="-25" dirty="0">
                          <a:solidFill>
                            <a:schemeClr val="tx1"/>
                          </a:solidFill>
                          <a:latin typeface="Times New Roman"/>
                          <a:ea typeface="Times New Roman"/>
                          <a:cs typeface="Times New Roman"/>
                        </a:rPr>
                        <a:t>IV </a:t>
                      </a:r>
                      <a:r>
                        <a:rPr lang="en-US" sz="1500" b="1" kern="1200" spc="-25" dirty="0" smtClean="0">
                          <a:solidFill>
                            <a:schemeClr val="tx1"/>
                          </a:solidFill>
                          <a:latin typeface="Times New Roman"/>
                          <a:ea typeface="Times New Roman"/>
                          <a:cs typeface="Times New Roman"/>
                        </a:rPr>
                        <a:t>  Year</a:t>
                      </a:r>
                      <a:endParaRPr lang="en-US" sz="1500" b="1" kern="1200" spc="-25" dirty="0">
                        <a:solidFill>
                          <a:schemeClr val="tx1"/>
                        </a:solidFill>
                        <a:latin typeface="Times New Roman"/>
                        <a:ea typeface="Times New Roman"/>
                        <a:cs typeface="Times New Roman"/>
                      </a:endParaRPr>
                    </a:p>
                  </a:txBody>
                  <a:tcPr marL="66083" marR="660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extLst>
                  <a:ext uri="{0D108BD9-81ED-4DB2-BD59-A6C34878D82A}">
                    <a16:rowId xmlns:a16="http://schemas.microsoft.com/office/drawing/2014/main" xmlns="" val="10001"/>
                  </a:ext>
                </a:extLst>
              </a:tr>
              <a:tr h="483887">
                <a:tc>
                  <a:txBody>
                    <a:bodyPr/>
                    <a:lstStyle/>
                    <a:p>
                      <a:pPr marL="83820" marR="65405" algn="l">
                        <a:lnSpc>
                          <a:spcPts val="1160"/>
                        </a:lnSpc>
                        <a:spcAft>
                          <a:spcPts val="0"/>
                        </a:spcAft>
                      </a:pPr>
                      <a:r>
                        <a:rPr lang="en-US" sz="1400" b="1" dirty="0">
                          <a:latin typeface="Times New Roman"/>
                          <a:ea typeface="Times New Roman"/>
                          <a:cs typeface="Times New Roman"/>
                        </a:rPr>
                        <a:t>CAY</a:t>
                      </a:r>
                      <a:endParaRPr lang="en-US" sz="1200" b="1" dirty="0">
                        <a:latin typeface="Times New Roman"/>
                        <a:ea typeface="Times New Roman"/>
                        <a:cs typeface="Times New Roman"/>
                      </a:endParaRPr>
                    </a:p>
                    <a:p>
                      <a:pPr marL="83820" marR="65405" algn="l">
                        <a:lnSpc>
                          <a:spcPts val="1160"/>
                        </a:lnSpc>
                        <a:spcAft>
                          <a:spcPts val="0"/>
                        </a:spcAft>
                      </a:pPr>
                      <a:r>
                        <a:rPr lang="en-US" sz="1400" b="1" dirty="0">
                          <a:latin typeface="Times New Roman"/>
                          <a:ea typeface="Times New Roman"/>
                          <a:cs typeface="Times New Roman"/>
                        </a:rPr>
                        <a:t>(2020-21)</a:t>
                      </a:r>
                      <a:endParaRPr lang="en-US" sz="12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800" b="1" dirty="0">
                          <a:latin typeface="Times New Roman"/>
                          <a:ea typeface="Times New Roman"/>
                          <a:cs typeface="Times New Roman"/>
                        </a:rPr>
                        <a:t>12+10+00=22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8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endParaRPr lang="en-US" sz="18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endParaRPr lang="en-US" sz="18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endParaRPr lang="en-US" sz="18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83887">
                <a:tc>
                  <a:txBody>
                    <a:bodyPr/>
                    <a:lstStyle/>
                    <a:p>
                      <a:pPr marL="83820" marR="59690" algn="l">
                        <a:lnSpc>
                          <a:spcPts val="1215"/>
                        </a:lnSpc>
                        <a:spcAft>
                          <a:spcPts val="0"/>
                        </a:spcAft>
                      </a:pPr>
                      <a:r>
                        <a:rPr lang="en-US" sz="1400" b="1" dirty="0">
                          <a:latin typeface="Times New Roman"/>
                          <a:ea typeface="Times New Roman"/>
                          <a:cs typeface="Times New Roman"/>
                        </a:rPr>
                        <a:t>CAYm1</a:t>
                      </a:r>
                      <a:endParaRPr lang="en-US" sz="1200" b="1" dirty="0">
                        <a:latin typeface="Times New Roman"/>
                        <a:ea typeface="Times New Roman"/>
                        <a:cs typeface="Times New Roman"/>
                      </a:endParaRPr>
                    </a:p>
                    <a:p>
                      <a:pPr marL="83820" marR="59690" algn="l">
                        <a:lnSpc>
                          <a:spcPts val="1215"/>
                        </a:lnSpc>
                        <a:spcAft>
                          <a:spcPts val="0"/>
                        </a:spcAft>
                      </a:pPr>
                      <a:r>
                        <a:rPr lang="en-US" sz="1400" b="1" dirty="0">
                          <a:latin typeface="Times New Roman"/>
                          <a:ea typeface="Times New Roman"/>
                          <a:cs typeface="Times New Roman"/>
                        </a:rPr>
                        <a:t>(2019-20)</a:t>
                      </a:r>
                      <a:endParaRPr lang="en-US" sz="12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800" b="1" dirty="0">
                          <a:latin typeface="Times New Roman"/>
                          <a:ea typeface="Times New Roman"/>
                          <a:cs typeface="Times New Roman"/>
                        </a:rPr>
                        <a:t>34+15+00=49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latin typeface="Times New Roman"/>
                          <a:ea typeface="Times New Roman"/>
                          <a:cs typeface="Times New Roman"/>
                        </a:rPr>
                        <a:t>34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endParaRPr lang="en-US" sz="18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endParaRPr lang="en-US" sz="18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endParaRPr lang="en-US" sz="18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2"/>
                  </a:ext>
                </a:extLst>
              </a:tr>
              <a:tr h="322590">
                <a:tc>
                  <a:txBody>
                    <a:bodyPr/>
                    <a:lstStyle/>
                    <a:p>
                      <a:pPr marL="83820" marR="59690" algn="l">
                        <a:lnSpc>
                          <a:spcPts val="1210"/>
                        </a:lnSpc>
                        <a:spcAft>
                          <a:spcPts val="0"/>
                        </a:spcAft>
                      </a:pPr>
                      <a:r>
                        <a:rPr lang="en-US" sz="1400" b="1" dirty="0">
                          <a:latin typeface="Times New Roman"/>
                          <a:ea typeface="Times New Roman"/>
                          <a:cs typeface="Times New Roman"/>
                        </a:rPr>
                        <a:t>CAYm2</a:t>
                      </a:r>
                      <a:endParaRPr lang="en-US" sz="1200" b="1" dirty="0">
                        <a:latin typeface="Times New Roman"/>
                        <a:ea typeface="Times New Roman"/>
                        <a:cs typeface="Times New Roman"/>
                      </a:endParaRPr>
                    </a:p>
                    <a:p>
                      <a:pPr marL="83820" marR="59690" algn="l">
                        <a:lnSpc>
                          <a:spcPts val="1210"/>
                        </a:lnSpc>
                        <a:spcAft>
                          <a:spcPts val="0"/>
                        </a:spcAft>
                      </a:pPr>
                      <a:r>
                        <a:rPr lang="en-US" sz="1400" b="1" dirty="0">
                          <a:latin typeface="Times New Roman"/>
                          <a:ea typeface="Times New Roman"/>
                          <a:cs typeface="Times New Roman"/>
                        </a:rPr>
                        <a:t>(2018-19)</a:t>
                      </a:r>
                      <a:endParaRPr lang="en-US" sz="12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R="139065" algn="ctr">
                        <a:lnSpc>
                          <a:spcPts val="1120"/>
                        </a:lnSpc>
                        <a:spcAft>
                          <a:spcPts val="0"/>
                        </a:spcAft>
                      </a:pPr>
                      <a:r>
                        <a:rPr lang="en-US" sz="1800" b="1" dirty="0">
                          <a:latin typeface="Times New Roman"/>
                          <a:ea typeface="Times New Roman"/>
                          <a:cs typeface="Times New Roman"/>
                        </a:rPr>
                        <a:t>47+19+00=66</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latin typeface="Times New Roman"/>
                          <a:ea typeface="Times New Roman"/>
                          <a:cs typeface="Times New Roman"/>
                        </a:rPr>
                        <a:t>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latin typeface="Times New Roman"/>
                          <a:ea typeface="Times New Roman"/>
                          <a:cs typeface="Times New Roman"/>
                        </a:rPr>
                        <a:t>58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n-US" sz="18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endParaRPr lang="en-US" sz="18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10003"/>
                  </a:ext>
                </a:extLst>
              </a:tr>
              <a:tr h="483887">
                <a:tc>
                  <a:txBody>
                    <a:bodyPr/>
                    <a:lstStyle/>
                    <a:p>
                      <a:pPr marR="59055" algn="l">
                        <a:spcBef>
                          <a:spcPts val="75"/>
                        </a:spcBef>
                        <a:spcAft>
                          <a:spcPts val="0"/>
                        </a:spcAft>
                      </a:pPr>
                      <a:r>
                        <a:rPr lang="en-US" sz="1400" b="1" dirty="0" smtClean="0">
                          <a:latin typeface="Times New Roman"/>
                          <a:ea typeface="Times New Roman"/>
                          <a:cs typeface="Times New Roman"/>
                        </a:rPr>
                        <a:t>CAYm3</a:t>
                      </a:r>
                      <a:endParaRPr lang="en-US" sz="1200" b="1" dirty="0" smtClean="0">
                        <a:latin typeface="Times New Roman"/>
                        <a:ea typeface="Times New Roman"/>
                        <a:cs typeface="Times New Roman"/>
                      </a:endParaRPr>
                    </a:p>
                    <a:p>
                      <a:pPr marR="59055" algn="l">
                        <a:spcBef>
                          <a:spcPts val="75"/>
                        </a:spcBef>
                        <a:spcAft>
                          <a:spcPts val="0"/>
                        </a:spcAft>
                      </a:pPr>
                      <a:r>
                        <a:rPr lang="en-US" sz="1400" b="1" dirty="0" smtClean="0">
                          <a:latin typeface="Times New Roman"/>
                          <a:ea typeface="Times New Roman"/>
                          <a:cs typeface="Times New Roman"/>
                        </a:rPr>
                        <a:t>  (2017-18)</a:t>
                      </a:r>
                      <a:endParaRPr lang="en-US" sz="12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R="95885" algn="ctr">
                        <a:lnSpc>
                          <a:spcPts val="1160"/>
                        </a:lnSpc>
                        <a:spcAft>
                          <a:spcPts val="0"/>
                        </a:spcAft>
                      </a:pPr>
                      <a:r>
                        <a:rPr lang="en-US" sz="1800" b="1" dirty="0">
                          <a:latin typeface="Times New Roman"/>
                          <a:ea typeface="Times New Roman"/>
                          <a:cs typeface="Times New Roman"/>
                        </a:rPr>
                        <a:t>55+25+03=83</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latin typeface="Times New Roman"/>
                          <a:ea typeface="Times New Roman"/>
                          <a:cs typeface="Times New Roman"/>
                        </a:rPr>
                        <a:t>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latin typeface="Times New Roman"/>
                          <a:ea typeface="Times New Roman"/>
                          <a:cs typeface="Times New Roman"/>
                        </a:rPr>
                        <a:t>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latin typeface="Times New Roman"/>
                          <a:ea typeface="Times New Roman"/>
                          <a:cs typeface="Times New Roman"/>
                        </a:rPr>
                        <a:t>64</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800" b="1" dirty="0">
                          <a:latin typeface="Times New Roman"/>
                          <a:ea typeface="Times New Roman"/>
                          <a:cs typeface="Times New Roman"/>
                        </a:rPr>
                        <a:t>64</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483887">
                <a:tc>
                  <a:txBody>
                    <a:bodyPr/>
                    <a:lstStyle/>
                    <a:p>
                      <a:pPr marL="247650" algn="l">
                        <a:lnSpc>
                          <a:spcPts val="1200"/>
                        </a:lnSpc>
                        <a:spcAft>
                          <a:spcPts val="0"/>
                        </a:spcAft>
                      </a:pPr>
                      <a:r>
                        <a:rPr lang="en-US" sz="1400" b="1" dirty="0">
                          <a:latin typeface="Times New Roman"/>
                          <a:ea typeface="Times New Roman"/>
                          <a:cs typeface="Times New Roman"/>
                        </a:rPr>
                        <a:t>CAYm4</a:t>
                      </a:r>
                      <a:endParaRPr lang="en-US" sz="1200" b="1" dirty="0">
                        <a:latin typeface="Times New Roman"/>
                        <a:ea typeface="Times New Roman"/>
                        <a:cs typeface="Times New Roman"/>
                      </a:endParaRPr>
                    </a:p>
                    <a:p>
                      <a:pPr marL="83820" marR="59690" algn="l">
                        <a:lnSpc>
                          <a:spcPts val="1245"/>
                        </a:lnSpc>
                        <a:spcAft>
                          <a:spcPts val="0"/>
                        </a:spcAft>
                      </a:pPr>
                      <a:r>
                        <a:rPr lang="en-US" sz="1400" b="1" dirty="0">
                          <a:latin typeface="Times New Roman"/>
                          <a:ea typeface="Times New Roman"/>
                          <a:cs typeface="Times New Roman"/>
                        </a:rPr>
                        <a:t>(2016-17</a:t>
                      </a:r>
                      <a:r>
                        <a:rPr lang="en-US" sz="1400" b="1" dirty="0" smtClean="0">
                          <a:latin typeface="Times New Roman"/>
                          <a:ea typeface="Times New Roman"/>
                          <a:cs typeface="Times New Roman"/>
                        </a:rPr>
                        <a:t>) (</a:t>
                      </a:r>
                      <a:r>
                        <a:rPr lang="en-US" sz="1400" b="1" dirty="0">
                          <a:latin typeface="Times New Roman"/>
                          <a:ea typeface="Times New Roman"/>
                          <a:cs typeface="Times New Roman"/>
                        </a:rPr>
                        <a:t>LYG)</a:t>
                      </a:r>
                      <a:endParaRPr lang="en-US" sz="12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n-US" sz="1800" b="1" dirty="0">
                          <a:latin typeface="Times New Roman"/>
                          <a:ea typeface="Times New Roman"/>
                          <a:cs typeface="Times New Roman"/>
                        </a:rPr>
                        <a:t>49+17+03=69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latin typeface="Times New Roman"/>
                          <a:ea typeface="Times New Roman"/>
                          <a:cs typeface="Times New Roman"/>
                        </a:rPr>
                        <a:t>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latin typeface="Times New Roman"/>
                          <a:ea typeface="Times New Roman"/>
                          <a:cs typeface="Times New Roman"/>
                        </a:rPr>
                        <a:t>61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latin typeface="Times New Roman"/>
                          <a:ea typeface="Times New Roman"/>
                          <a:cs typeface="Times New Roman"/>
                        </a:rPr>
                        <a:t>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latin typeface="Times New Roman"/>
                          <a:ea typeface="Times New Roman"/>
                          <a:cs typeface="Times New Roman"/>
                        </a:rPr>
                        <a:t>46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645180">
                <a:tc>
                  <a:txBody>
                    <a:bodyPr/>
                    <a:lstStyle/>
                    <a:p>
                      <a:pPr marL="207010" indent="40640" algn="l">
                        <a:lnSpc>
                          <a:spcPts val="1280"/>
                        </a:lnSpc>
                        <a:spcBef>
                          <a:spcPts val="5"/>
                        </a:spcBef>
                        <a:spcAft>
                          <a:spcPts val="0"/>
                        </a:spcAft>
                      </a:pPr>
                      <a:r>
                        <a:rPr lang="en-US" sz="1400" b="1" dirty="0">
                          <a:latin typeface="Times New Roman"/>
                          <a:ea typeface="Times New Roman"/>
                          <a:cs typeface="Times New Roman"/>
                        </a:rPr>
                        <a:t>CAYm5 (LYGm1)</a:t>
                      </a:r>
                      <a:endParaRPr lang="en-US" sz="1200" b="1" dirty="0">
                        <a:latin typeface="Times New Roman"/>
                        <a:ea typeface="Times New Roman"/>
                        <a:cs typeface="Times New Roman"/>
                      </a:endParaRPr>
                    </a:p>
                    <a:p>
                      <a:pPr marL="83820" marR="59055" algn="l">
                        <a:lnSpc>
                          <a:spcPts val="1295"/>
                        </a:lnSpc>
                        <a:spcAft>
                          <a:spcPts val="0"/>
                        </a:spcAft>
                      </a:pPr>
                      <a:r>
                        <a:rPr lang="en-US" sz="1400" b="1" dirty="0">
                          <a:latin typeface="Times New Roman"/>
                          <a:ea typeface="Times New Roman"/>
                          <a:cs typeface="Times New Roman"/>
                        </a:rPr>
                        <a:t>(2015-16)</a:t>
                      </a:r>
                      <a:endParaRPr lang="en-US" sz="12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Bef>
                          <a:spcPts val="10"/>
                        </a:spcBef>
                        <a:spcAft>
                          <a:spcPts val="0"/>
                        </a:spcAft>
                      </a:pPr>
                      <a:endParaRPr lang="en-US" sz="1800" b="1" dirty="0">
                        <a:latin typeface="Times New Roman"/>
                        <a:ea typeface="Times New Roman"/>
                        <a:cs typeface="Times New Roman"/>
                      </a:endParaRPr>
                    </a:p>
                    <a:p>
                      <a:pPr marL="20320" marR="95885" algn="ctr">
                        <a:lnSpc>
                          <a:spcPts val="1330"/>
                        </a:lnSpc>
                        <a:spcBef>
                          <a:spcPts val="5"/>
                        </a:spcBef>
                        <a:spcAft>
                          <a:spcPts val="0"/>
                        </a:spcAft>
                      </a:pPr>
                      <a:r>
                        <a:rPr lang="en-US" sz="1800" b="1" dirty="0">
                          <a:latin typeface="Times New Roman"/>
                          <a:ea typeface="Times New Roman"/>
                          <a:cs typeface="Times New Roman"/>
                        </a:rPr>
                        <a:t>55+18+03=76</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8130">
                        <a:spcBef>
                          <a:spcPts val="1055"/>
                        </a:spcBef>
                        <a:spcAft>
                          <a:spcPts val="0"/>
                        </a:spcAft>
                      </a:pPr>
                      <a:r>
                        <a:rPr lang="en-US" sz="1800" b="1" dirty="0">
                          <a:latin typeface="Times New Roman"/>
                          <a:ea typeface="Times New Roman"/>
                          <a:cs typeface="Times New Roman"/>
                        </a:rPr>
                        <a:t>54</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1055"/>
                        </a:spcBef>
                        <a:spcAft>
                          <a:spcPts val="0"/>
                        </a:spcAft>
                      </a:pPr>
                      <a:r>
                        <a:rPr lang="en-US" sz="1800" b="1" dirty="0">
                          <a:latin typeface="Times New Roman"/>
                          <a:ea typeface="Times New Roman"/>
                          <a:cs typeface="Times New Roman"/>
                        </a:rPr>
                        <a:t>      62</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9400">
                        <a:spcBef>
                          <a:spcPts val="1055"/>
                        </a:spcBef>
                        <a:spcAft>
                          <a:spcPts val="0"/>
                        </a:spcAft>
                      </a:pPr>
                      <a:r>
                        <a:rPr lang="en-US" sz="1800" b="1" dirty="0">
                          <a:latin typeface="Times New Roman"/>
                          <a:ea typeface="Times New Roman"/>
                          <a:cs typeface="Times New Roman"/>
                        </a:rPr>
                        <a:t>      47</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0">
                        <a:spcBef>
                          <a:spcPts val="975"/>
                        </a:spcBef>
                        <a:spcAft>
                          <a:spcPts val="0"/>
                        </a:spcAft>
                      </a:pPr>
                      <a:r>
                        <a:rPr lang="en-US" sz="1800" b="1" dirty="0">
                          <a:latin typeface="Times New Roman"/>
                          <a:ea typeface="Times New Roman"/>
                          <a:cs typeface="Times New Roman"/>
                        </a:rPr>
                        <a:t> 44</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806477">
                <a:tc>
                  <a:txBody>
                    <a:bodyPr/>
                    <a:lstStyle/>
                    <a:p>
                      <a:pPr marL="247650" algn="l">
                        <a:lnSpc>
                          <a:spcPts val="1200"/>
                        </a:lnSpc>
                        <a:spcAft>
                          <a:spcPts val="0"/>
                        </a:spcAft>
                      </a:pPr>
                      <a:r>
                        <a:rPr lang="en-US" sz="1400" b="1" dirty="0">
                          <a:latin typeface="Times New Roman"/>
                          <a:ea typeface="Times New Roman"/>
                          <a:cs typeface="Times New Roman"/>
                        </a:rPr>
                        <a:t>CAYm6</a:t>
                      </a:r>
                      <a:endParaRPr lang="en-US" sz="1200" b="1" dirty="0">
                        <a:latin typeface="Times New Roman"/>
                        <a:ea typeface="Times New Roman"/>
                        <a:cs typeface="Times New Roman"/>
                      </a:endParaRPr>
                    </a:p>
                    <a:p>
                      <a:pPr marL="207010" algn="l">
                        <a:lnSpc>
                          <a:spcPts val="1235"/>
                        </a:lnSpc>
                        <a:spcAft>
                          <a:spcPts val="0"/>
                        </a:spcAft>
                      </a:pPr>
                      <a:r>
                        <a:rPr lang="en-US" sz="1400" b="1" dirty="0">
                          <a:latin typeface="Times New Roman"/>
                          <a:ea typeface="Times New Roman"/>
                          <a:cs typeface="Times New Roman"/>
                        </a:rPr>
                        <a:t>(LYGm2)</a:t>
                      </a:r>
                      <a:endParaRPr lang="en-US" sz="1200" b="1" dirty="0">
                        <a:latin typeface="Times New Roman"/>
                        <a:ea typeface="Times New Roman"/>
                        <a:cs typeface="Times New Roman"/>
                      </a:endParaRPr>
                    </a:p>
                    <a:p>
                      <a:pPr marL="207010" algn="l">
                        <a:lnSpc>
                          <a:spcPts val="1235"/>
                        </a:lnSpc>
                        <a:spcAft>
                          <a:spcPts val="0"/>
                        </a:spcAft>
                      </a:pPr>
                      <a:r>
                        <a:rPr lang="en-US" sz="1400" b="1" dirty="0">
                          <a:latin typeface="Times New Roman"/>
                          <a:ea typeface="Times New Roman"/>
                          <a:cs typeface="Times New Roman"/>
                        </a:rPr>
                        <a:t>(2014-15)</a:t>
                      </a:r>
                      <a:endParaRPr lang="en-US" sz="12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20320" marR="95885" algn="ctr">
                        <a:lnSpc>
                          <a:spcPts val="1330"/>
                        </a:lnSpc>
                        <a:spcBef>
                          <a:spcPts val="470"/>
                        </a:spcBef>
                        <a:spcAft>
                          <a:spcPts val="0"/>
                        </a:spcAft>
                      </a:pPr>
                      <a:r>
                        <a:rPr lang="en-US" sz="1800" b="1" dirty="0">
                          <a:latin typeface="Times New Roman"/>
                          <a:ea typeface="Times New Roman"/>
                          <a:cs typeface="Times New Roman"/>
                        </a:rPr>
                        <a:t>58+23+03=84</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8130">
                        <a:spcBef>
                          <a:spcPts val="1110"/>
                        </a:spcBef>
                        <a:spcAft>
                          <a:spcPts val="0"/>
                        </a:spcAft>
                      </a:pPr>
                      <a:r>
                        <a:rPr lang="en-US" sz="1800" b="1" dirty="0">
                          <a:latin typeface="Times New Roman"/>
                          <a:ea typeface="Times New Roman"/>
                          <a:cs typeface="Times New Roman"/>
                        </a:rPr>
                        <a:t>46</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1110"/>
                        </a:spcBef>
                        <a:spcAft>
                          <a:spcPts val="0"/>
                        </a:spcAft>
                      </a:pPr>
                      <a:r>
                        <a:rPr lang="en-US" sz="1800" b="1" dirty="0">
                          <a:latin typeface="Times New Roman"/>
                          <a:ea typeface="Times New Roman"/>
                          <a:cs typeface="Times New Roman"/>
                        </a:rPr>
                        <a:t>      60</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9400">
                        <a:spcBef>
                          <a:spcPts val="1110"/>
                        </a:spcBef>
                        <a:spcAft>
                          <a:spcPts val="0"/>
                        </a:spcAft>
                      </a:pPr>
                      <a:r>
                        <a:rPr lang="en-US" sz="1800" b="1" dirty="0">
                          <a:latin typeface="Times New Roman"/>
                          <a:ea typeface="Times New Roman"/>
                          <a:cs typeface="Times New Roman"/>
                        </a:rPr>
                        <a:t>      59</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2750">
                        <a:spcBef>
                          <a:spcPts val="1110"/>
                        </a:spcBef>
                        <a:spcAft>
                          <a:spcPts val="0"/>
                        </a:spcAft>
                      </a:pPr>
                      <a:r>
                        <a:rPr lang="en-US" sz="1800" b="1" dirty="0">
                          <a:latin typeface="Times New Roman"/>
                          <a:ea typeface="Times New Roman"/>
                          <a:cs typeface="Times New Roman"/>
                        </a:rPr>
                        <a:t> 48</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806477">
                <a:tc>
                  <a:txBody>
                    <a:bodyPr/>
                    <a:lstStyle/>
                    <a:p>
                      <a:pPr marL="247650" algn="l">
                        <a:lnSpc>
                          <a:spcPts val="1200"/>
                        </a:lnSpc>
                        <a:spcAft>
                          <a:spcPts val="0"/>
                        </a:spcAft>
                      </a:pPr>
                      <a:r>
                        <a:rPr lang="en-US" sz="1400" b="1" dirty="0">
                          <a:latin typeface="Times New Roman"/>
                          <a:ea typeface="Times New Roman"/>
                          <a:cs typeface="Times New Roman"/>
                        </a:rPr>
                        <a:t>CAYm7</a:t>
                      </a:r>
                      <a:endParaRPr lang="en-US" sz="1200" b="1" dirty="0">
                        <a:latin typeface="Times New Roman"/>
                        <a:ea typeface="Times New Roman"/>
                        <a:cs typeface="Times New Roman"/>
                      </a:endParaRPr>
                    </a:p>
                    <a:p>
                      <a:pPr marL="207010" algn="l">
                        <a:lnSpc>
                          <a:spcPts val="1235"/>
                        </a:lnSpc>
                        <a:spcAft>
                          <a:spcPts val="0"/>
                        </a:spcAft>
                      </a:pPr>
                      <a:r>
                        <a:rPr lang="en-US" sz="1400" b="1" dirty="0">
                          <a:latin typeface="Times New Roman"/>
                          <a:ea typeface="Times New Roman"/>
                          <a:cs typeface="Times New Roman"/>
                        </a:rPr>
                        <a:t>(LYGm3) (2013-14)</a:t>
                      </a:r>
                      <a:endParaRPr lang="en-US" sz="12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105410" algn="ctr">
                        <a:spcBef>
                          <a:spcPts val="1110"/>
                        </a:spcBef>
                        <a:spcAft>
                          <a:spcPts val="0"/>
                        </a:spcAft>
                      </a:pPr>
                      <a:r>
                        <a:rPr lang="en-US" sz="1800" b="1" dirty="0">
                          <a:latin typeface="Times New Roman"/>
                          <a:ea typeface="Times New Roman"/>
                          <a:cs typeface="Times New Roman"/>
                        </a:rPr>
                        <a:t>57+15+03=75</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291465" algn="ctr">
                        <a:spcBef>
                          <a:spcPts val="1110"/>
                        </a:spcBef>
                        <a:spcAft>
                          <a:spcPts val="0"/>
                        </a:spcAft>
                      </a:pPr>
                      <a:r>
                        <a:rPr lang="en-US" sz="1800" b="1" dirty="0">
                          <a:latin typeface="Times New Roman"/>
                          <a:ea typeface="Times New Roman"/>
                          <a:cs typeface="Times New Roman"/>
                        </a:rPr>
                        <a:t>     57</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130" marR="2540" algn="ctr">
                        <a:spcBef>
                          <a:spcPts val="1110"/>
                        </a:spcBef>
                        <a:spcAft>
                          <a:spcPts val="0"/>
                        </a:spcAft>
                      </a:pPr>
                      <a:r>
                        <a:rPr lang="en-US" sz="1800" b="1" dirty="0">
                          <a:latin typeface="Times New Roman"/>
                          <a:ea typeface="Times New Roman"/>
                          <a:cs typeface="Times New Roman"/>
                        </a:rPr>
                        <a:t>70</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9555" marR="226695" algn="ctr">
                        <a:spcBef>
                          <a:spcPts val="1110"/>
                        </a:spcBef>
                        <a:spcAft>
                          <a:spcPts val="0"/>
                        </a:spcAft>
                      </a:pPr>
                      <a:r>
                        <a:rPr lang="en-US" sz="1800" b="1" dirty="0">
                          <a:latin typeface="Times New Roman"/>
                          <a:ea typeface="Times New Roman"/>
                          <a:cs typeface="Times New Roman"/>
                        </a:rPr>
                        <a:t>57</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6090" marR="441325" algn="ctr">
                        <a:spcBef>
                          <a:spcPts val="1110"/>
                        </a:spcBef>
                        <a:spcAft>
                          <a:spcPts val="0"/>
                        </a:spcAft>
                      </a:pPr>
                      <a:r>
                        <a:rPr lang="en-US" sz="1800" b="1" dirty="0">
                          <a:latin typeface="Times New Roman"/>
                          <a:ea typeface="Times New Roman"/>
                          <a:cs typeface="Times New Roman"/>
                        </a:rPr>
                        <a:t>49</a:t>
                      </a:r>
                      <a:endParaRPr lang="en-US" sz="1600" b="1"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xmlns="" val="296506079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xmlns="" id="{14FB7804-CF1C-4220-809E-21B2B7C174CA}"/>
              </a:ext>
            </a:extLst>
          </p:cNvPr>
          <p:cNvSpPr/>
          <p:nvPr/>
        </p:nvSpPr>
        <p:spPr>
          <a:xfrm>
            <a:off x="160020" y="21807"/>
            <a:ext cx="9201468" cy="386306"/>
          </a:xfrm>
          <a:prstGeom prst="rect">
            <a:avLst/>
          </a:prstGeom>
        </p:spPr>
        <p:txBody>
          <a:bodyPr wrap="square" lIns="77770" tIns="38885" rIns="77770" bIns="38885">
            <a:spAutoFit/>
          </a:bodyPr>
          <a:lstStyle/>
          <a:p>
            <a:pPr algn="ctr"/>
            <a:r>
              <a:rPr lang="en-US" sz="2000" b="1" dirty="0" smtClean="0">
                <a:solidFill>
                  <a:srgbClr val="C00000"/>
                </a:solidFill>
                <a:latin typeface="Lucida Sans" panose="020B0602030504020204" pitchFamily="34" charset="0"/>
                <a:cs typeface="Andalus" pitchFamily="18" charset="-78"/>
              </a:rPr>
              <a:t>Placement, Higher studies and Entrepreneurship</a:t>
            </a:r>
          </a:p>
        </p:txBody>
      </p:sp>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25</a:t>
            </a:fld>
            <a:endParaRPr lang="en-IN" b="1" dirty="0">
              <a:solidFill>
                <a:srgbClr val="FF0000"/>
              </a:solidFill>
            </a:endParaRPr>
          </a:p>
        </p:txBody>
      </p:sp>
      <p:graphicFrame>
        <p:nvGraphicFramePr>
          <p:cNvPr id="7" name="Table 6"/>
          <p:cNvGraphicFramePr>
            <a:graphicFrameLocks noGrp="1"/>
          </p:cNvGraphicFramePr>
          <p:nvPr/>
        </p:nvGraphicFramePr>
        <p:xfrm>
          <a:off x="310551" y="646982"/>
          <a:ext cx="8729932" cy="3858966"/>
        </p:xfrm>
        <a:graphic>
          <a:graphicData uri="http://schemas.openxmlformats.org/drawingml/2006/table">
            <a:tbl>
              <a:tblPr/>
              <a:tblGrid>
                <a:gridCol w="5615629"/>
                <a:gridCol w="1147767"/>
                <a:gridCol w="967926"/>
                <a:gridCol w="998610"/>
              </a:tblGrid>
              <a:tr h="503282">
                <a:tc>
                  <a:txBody>
                    <a:bodyPr/>
                    <a:lstStyle/>
                    <a:p>
                      <a:pPr marL="1809115" marR="1784350" algn="ctr">
                        <a:spcBef>
                          <a:spcPts val="1110"/>
                        </a:spcBef>
                        <a:spcAft>
                          <a:spcPts val="0"/>
                        </a:spcAft>
                      </a:pPr>
                      <a:r>
                        <a:rPr lang="en-US" sz="1800" b="1" kern="1200" dirty="0">
                          <a:solidFill>
                            <a:schemeClr val="tx1"/>
                          </a:solidFill>
                          <a:latin typeface="Times New Roman"/>
                          <a:ea typeface="Times New Roman"/>
                          <a:cs typeface="Times New Roman"/>
                        </a:rPr>
                        <a:t>Item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marL="125730">
                        <a:lnSpc>
                          <a:spcPts val="1290"/>
                        </a:lnSpc>
                        <a:spcAft>
                          <a:spcPts val="0"/>
                        </a:spcAft>
                      </a:pPr>
                      <a:r>
                        <a:rPr lang="en-US" sz="1200" b="1" spc="-20" dirty="0">
                          <a:latin typeface="Times New Roman"/>
                          <a:ea typeface="Times New Roman"/>
                          <a:cs typeface="Times New Roman"/>
                        </a:rPr>
                        <a:t>CAYm1</a:t>
                      </a:r>
                      <a:endParaRPr lang="en-US" sz="1100" dirty="0">
                        <a:latin typeface="Times New Roman"/>
                        <a:ea typeface="Times New Roman"/>
                        <a:cs typeface="Times New Roman"/>
                      </a:endParaRPr>
                    </a:p>
                    <a:p>
                      <a:pPr marL="125730">
                        <a:lnSpc>
                          <a:spcPts val="1255"/>
                        </a:lnSpc>
                        <a:spcBef>
                          <a:spcPts val="220"/>
                        </a:spcBef>
                        <a:spcAft>
                          <a:spcPts val="0"/>
                        </a:spcAft>
                      </a:pPr>
                      <a:r>
                        <a:rPr lang="en-US" sz="1200" b="1" spc="30" dirty="0">
                          <a:latin typeface="Times New Roman"/>
                          <a:ea typeface="Times New Roman"/>
                          <a:cs typeface="Times New Roman"/>
                        </a:rPr>
                        <a:t>2019-20</a:t>
                      </a:r>
                      <a:endParaRPr lang="en-US"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marL="114935">
                        <a:lnSpc>
                          <a:spcPts val="1290"/>
                        </a:lnSpc>
                        <a:spcAft>
                          <a:spcPts val="0"/>
                        </a:spcAft>
                      </a:pPr>
                      <a:r>
                        <a:rPr lang="en-US" sz="1200" b="1" spc="-20" dirty="0">
                          <a:latin typeface="Times New Roman"/>
                          <a:ea typeface="Times New Roman"/>
                          <a:cs typeface="Times New Roman"/>
                        </a:rPr>
                        <a:t>CAYm2</a:t>
                      </a:r>
                      <a:endParaRPr lang="en-US" sz="1100" dirty="0">
                        <a:latin typeface="Times New Roman"/>
                        <a:ea typeface="Times New Roman"/>
                        <a:cs typeface="Times New Roman"/>
                      </a:endParaRPr>
                    </a:p>
                    <a:p>
                      <a:pPr marL="114935">
                        <a:lnSpc>
                          <a:spcPts val="1255"/>
                        </a:lnSpc>
                        <a:spcBef>
                          <a:spcPts val="220"/>
                        </a:spcBef>
                        <a:spcAft>
                          <a:spcPts val="0"/>
                        </a:spcAft>
                      </a:pPr>
                      <a:r>
                        <a:rPr lang="en-US" sz="1200" b="1" spc="30" dirty="0">
                          <a:latin typeface="Times New Roman"/>
                          <a:ea typeface="Times New Roman"/>
                          <a:cs typeface="Times New Roman"/>
                        </a:rPr>
                        <a:t>2018-19</a:t>
                      </a:r>
                      <a:endParaRPr lang="en-US"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c>
                  <a:txBody>
                    <a:bodyPr/>
                    <a:lstStyle/>
                    <a:p>
                      <a:pPr marL="135890">
                        <a:lnSpc>
                          <a:spcPts val="1290"/>
                        </a:lnSpc>
                        <a:spcAft>
                          <a:spcPts val="0"/>
                        </a:spcAft>
                      </a:pPr>
                      <a:r>
                        <a:rPr lang="en-US" sz="1200" b="1" spc="-20" dirty="0">
                          <a:latin typeface="Times New Roman"/>
                          <a:ea typeface="Times New Roman"/>
                          <a:cs typeface="Times New Roman"/>
                        </a:rPr>
                        <a:t>CAYm3</a:t>
                      </a:r>
                      <a:endParaRPr lang="en-US" sz="1100" dirty="0">
                        <a:latin typeface="Times New Roman"/>
                        <a:ea typeface="Times New Roman"/>
                        <a:cs typeface="Times New Roman"/>
                      </a:endParaRPr>
                    </a:p>
                    <a:p>
                      <a:pPr marL="135890">
                        <a:lnSpc>
                          <a:spcPts val="1255"/>
                        </a:lnSpc>
                        <a:spcBef>
                          <a:spcPts val="220"/>
                        </a:spcBef>
                        <a:spcAft>
                          <a:spcPts val="0"/>
                        </a:spcAft>
                      </a:pPr>
                      <a:r>
                        <a:rPr lang="en-US" sz="1200" b="1" spc="30" dirty="0">
                          <a:latin typeface="Times New Roman"/>
                          <a:ea typeface="Times New Roman"/>
                          <a:cs typeface="Times New Roman"/>
                        </a:rPr>
                        <a:t>2017-18</a:t>
                      </a:r>
                      <a:endParaRPr lang="en-US" sz="11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AF83"/>
                    </a:solidFill>
                  </a:tcPr>
                </a:tc>
              </a:tr>
              <a:tr h="555254">
                <a:tc>
                  <a:txBody>
                    <a:bodyPr/>
                    <a:lstStyle/>
                    <a:p>
                      <a:pPr>
                        <a:spcBef>
                          <a:spcPts val="5"/>
                        </a:spcBef>
                        <a:spcAft>
                          <a:spcPts val="0"/>
                        </a:spcAft>
                      </a:pPr>
                      <a:endParaRPr lang="en-US" sz="1800" b="1" kern="1200" dirty="0">
                        <a:solidFill>
                          <a:schemeClr val="tx1"/>
                        </a:solidFill>
                        <a:latin typeface="Times New Roman"/>
                        <a:ea typeface="Times New Roman"/>
                        <a:cs typeface="Times New Roman"/>
                      </a:endParaRPr>
                    </a:p>
                    <a:p>
                      <a:pPr marL="74930">
                        <a:spcAft>
                          <a:spcPts val="0"/>
                        </a:spcAft>
                      </a:pPr>
                      <a:r>
                        <a:rPr lang="en-US" sz="1800" b="1" kern="1200" dirty="0">
                          <a:solidFill>
                            <a:schemeClr val="tx1"/>
                          </a:solidFill>
                          <a:latin typeface="Times New Roman"/>
                          <a:ea typeface="Times New Roman"/>
                          <a:cs typeface="Times New Roman"/>
                        </a:rPr>
                        <a:t>Total No. of Final Year Students (N)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4785" marR="175895" algn="ctr">
                        <a:spcAft>
                          <a:spcPts val="0"/>
                        </a:spcAft>
                      </a:pPr>
                      <a:r>
                        <a:rPr lang="en-US" sz="1800" b="1" dirty="0">
                          <a:latin typeface="Times New Roman"/>
                          <a:ea typeface="Times New Roman"/>
                          <a:cs typeface="Times New Roman"/>
                        </a:rPr>
                        <a:t>46</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4785" marR="175895" algn="ctr">
                        <a:spcAft>
                          <a:spcPts val="0"/>
                        </a:spcAft>
                      </a:pPr>
                      <a:r>
                        <a:rPr lang="en-US" sz="1800" b="1" dirty="0" smtClean="0">
                          <a:latin typeface="Times New Roman"/>
                          <a:ea typeface="Times New Roman"/>
                          <a:cs typeface="Times New Roman"/>
                        </a:rPr>
                        <a:t>47</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5715" algn="ctr">
                        <a:spcAft>
                          <a:spcPts val="0"/>
                        </a:spcAft>
                      </a:pPr>
                      <a:r>
                        <a:rPr lang="en-US" sz="1800" b="1" dirty="0" smtClean="0">
                          <a:latin typeface="Times New Roman"/>
                          <a:ea typeface="Times New Roman"/>
                          <a:cs typeface="Times New Roman"/>
                        </a:rPr>
                        <a:t>59</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817">
                <a:tc>
                  <a:txBody>
                    <a:bodyPr/>
                    <a:lstStyle/>
                    <a:p>
                      <a:pPr marL="74930">
                        <a:spcBef>
                          <a:spcPts val="390"/>
                        </a:spcBef>
                        <a:spcAft>
                          <a:spcPts val="0"/>
                        </a:spcAft>
                      </a:pPr>
                      <a:r>
                        <a:rPr lang="en-US" sz="1800" b="1" kern="1200" dirty="0">
                          <a:solidFill>
                            <a:schemeClr val="tx1"/>
                          </a:solidFill>
                          <a:latin typeface="Times New Roman"/>
                          <a:ea typeface="Times New Roman"/>
                          <a:cs typeface="Times New Roman"/>
                        </a:rPr>
                        <a:t>No. of Students placed in companies or Government Sector (x)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4785" marR="175895" algn="ctr">
                        <a:spcBef>
                          <a:spcPts val="390"/>
                        </a:spcBef>
                        <a:spcAft>
                          <a:spcPts val="0"/>
                        </a:spcAft>
                      </a:pPr>
                      <a:r>
                        <a:rPr lang="en-US" sz="1800" b="1">
                          <a:latin typeface="Times New Roman"/>
                          <a:ea typeface="Times New Roman"/>
                          <a:cs typeface="Times New Roman"/>
                        </a:rPr>
                        <a:t>21</a:t>
                      </a:r>
                      <a:endParaRPr lang="en-US" sz="16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4785" marR="175895" algn="ctr">
                        <a:spcBef>
                          <a:spcPts val="390"/>
                        </a:spcBef>
                        <a:spcAft>
                          <a:spcPts val="0"/>
                        </a:spcAft>
                      </a:pPr>
                      <a:r>
                        <a:rPr lang="en-US" sz="1800" b="1" dirty="0">
                          <a:latin typeface="Times New Roman"/>
                          <a:ea typeface="Times New Roman"/>
                          <a:cs typeface="Times New Roman"/>
                        </a:rPr>
                        <a:t>23</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5715" algn="ctr">
                        <a:spcBef>
                          <a:spcPts val="390"/>
                        </a:spcBef>
                        <a:spcAft>
                          <a:spcPts val="0"/>
                        </a:spcAft>
                      </a:pPr>
                      <a:r>
                        <a:rPr lang="en-US" sz="1800" b="1" dirty="0">
                          <a:latin typeface="Times New Roman"/>
                          <a:ea typeface="Times New Roman"/>
                          <a:cs typeface="Times New Roman"/>
                        </a:rPr>
                        <a:t>27</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1345">
                <a:tc>
                  <a:txBody>
                    <a:bodyPr/>
                    <a:lstStyle/>
                    <a:p>
                      <a:pPr marL="74930" marR="177165">
                        <a:lnSpc>
                          <a:spcPct val="98000"/>
                        </a:lnSpc>
                        <a:spcBef>
                          <a:spcPts val="320"/>
                        </a:spcBef>
                        <a:spcAft>
                          <a:spcPts val="0"/>
                        </a:spcAft>
                      </a:pPr>
                      <a:r>
                        <a:rPr lang="en-US" sz="1800" b="1" kern="1200" dirty="0">
                          <a:solidFill>
                            <a:schemeClr val="tx1"/>
                          </a:solidFill>
                          <a:latin typeface="Times New Roman"/>
                          <a:ea typeface="Times New Roman"/>
                          <a:cs typeface="Times New Roman"/>
                        </a:rPr>
                        <a:t>No. of students admitted to higher studies  with  valid qualifying score (GATE or equivalent state or National level Tests, GRE</a:t>
                      </a:r>
                      <a:r>
                        <a:rPr lang="en-US" sz="1800" b="1" kern="1200" dirty="0" smtClean="0">
                          <a:solidFill>
                            <a:schemeClr val="tx1"/>
                          </a:solidFill>
                          <a:latin typeface="Times New Roman"/>
                          <a:ea typeface="Times New Roman"/>
                          <a:cs typeface="Times New Roman"/>
                        </a:rPr>
                        <a:t>,  GMAT </a:t>
                      </a:r>
                      <a:r>
                        <a:rPr lang="en-US" sz="1800" b="1" kern="1200" dirty="0">
                          <a:solidFill>
                            <a:schemeClr val="tx1"/>
                          </a:solidFill>
                          <a:latin typeface="Times New Roman"/>
                          <a:ea typeface="Times New Roman"/>
                          <a:cs typeface="Times New Roman"/>
                        </a:rPr>
                        <a:t>etc.) (y)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0660" marR="170815" algn="ctr">
                        <a:spcBef>
                          <a:spcPts val="815"/>
                        </a:spcBef>
                        <a:spcAft>
                          <a:spcPts val="0"/>
                        </a:spcAft>
                      </a:pPr>
                      <a:r>
                        <a:rPr lang="en-US" sz="1800" b="1">
                          <a:latin typeface="Times New Roman"/>
                          <a:ea typeface="Times New Roman"/>
                          <a:cs typeface="Times New Roman"/>
                        </a:rPr>
                        <a:t>02</a:t>
                      </a:r>
                      <a:endParaRPr lang="en-US" sz="16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0660" marR="170815" algn="ctr">
                        <a:spcBef>
                          <a:spcPts val="815"/>
                        </a:spcBef>
                        <a:spcAft>
                          <a:spcPts val="0"/>
                        </a:spcAft>
                      </a:pPr>
                      <a:r>
                        <a:rPr lang="en-US" sz="1800" b="1" dirty="0" smtClean="0">
                          <a:latin typeface="Times New Roman"/>
                          <a:ea typeface="Times New Roman"/>
                          <a:cs typeface="Times New Roman"/>
                        </a:rPr>
                        <a:t>00</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5715" algn="ctr">
                        <a:spcBef>
                          <a:spcPts val="815"/>
                        </a:spcBef>
                        <a:spcAft>
                          <a:spcPts val="0"/>
                        </a:spcAft>
                      </a:pPr>
                      <a:r>
                        <a:rPr lang="en-US" sz="1800" b="1" dirty="0" smtClean="0">
                          <a:latin typeface="Times New Roman"/>
                          <a:ea typeface="Times New Roman"/>
                          <a:cs typeface="Times New Roman"/>
                        </a:rPr>
                        <a:t>02</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258">
                <a:tc>
                  <a:txBody>
                    <a:bodyPr/>
                    <a:lstStyle/>
                    <a:p>
                      <a:pPr marL="74930">
                        <a:lnSpc>
                          <a:spcPts val="1280"/>
                        </a:lnSpc>
                        <a:spcAft>
                          <a:spcPts val="0"/>
                        </a:spcAft>
                      </a:pPr>
                      <a:r>
                        <a:rPr lang="en-US" sz="1800" b="1" kern="1200" dirty="0">
                          <a:solidFill>
                            <a:schemeClr val="tx1"/>
                          </a:solidFill>
                          <a:latin typeface="Times New Roman"/>
                          <a:ea typeface="Times New Roman"/>
                          <a:cs typeface="Times New Roman"/>
                        </a:rPr>
                        <a:t>No. of students turned entrepreneur in </a:t>
                      </a:r>
                      <a:r>
                        <a:rPr lang="en-US" sz="1800" b="1" kern="1200" dirty="0" smtClean="0">
                          <a:solidFill>
                            <a:schemeClr val="tx1"/>
                          </a:solidFill>
                          <a:latin typeface="Times New Roman"/>
                          <a:ea typeface="Times New Roman"/>
                          <a:cs typeface="Times New Roman"/>
                        </a:rPr>
                        <a:t>engineering/technology  (</a:t>
                      </a:r>
                      <a:r>
                        <a:rPr lang="en-US" sz="1800" b="1" kern="1200" dirty="0">
                          <a:solidFill>
                            <a:schemeClr val="tx1"/>
                          </a:solidFill>
                          <a:latin typeface="Times New Roman"/>
                          <a:ea typeface="Times New Roman"/>
                          <a:cs typeface="Times New Roman"/>
                        </a:rPr>
                        <a:t>z)</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0660" marR="170815" algn="ctr">
                        <a:spcBef>
                          <a:spcPts val="550"/>
                        </a:spcBef>
                        <a:spcAft>
                          <a:spcPts val="0"/>
                        </a:spcAft>
                      </a:pPr>
                      <a:r>
                        <a:rPr lang="en-US" sz="1800" b="1">
                          <a:latin typeface="Times New Roman"/>
                          <a:ea typeface="Times New Roman"/>
                          <a:cs typeface="Times New Roman"/>
                        </a:rPr>
                        <a:t>08</a:t>
                      </a:r>
                      <a:endParaRPr lang="en-US" sz="16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0660" marR="170815" algn="ctr">
                        <a:spcBef>
                          <a:spcPts val="550"/>
                        </a:spcBef>
                        <a:spcAft>
                          <a:spcPts val="0"/>
                        </a:spcAft>
                      </a:pPr>
                      <a:r>
                        <a:rPr lang="en-US" sz="1800" b="1">
                          <a:latin typeface="Times New Roman"/>
                          <a:ea typeface="Times New Roman"/>
                          <a:cs typeface="Times New Roman"/>
                        </a:rPr>
                        <a:t>01</a:t>
                      </a:r>
                      <a:endParaRPr lang="en-US" sz="16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5715" algn="ctr">
                        <a:spcBef>
                          <a:spcPts val="550"/>
                        </a:spcBef>
                        <a:spcAft>
                          <a:spcPts val="0"/>
                        </a:spcAft>
                      </a:pPr>
                      <a:r>
                        <a:rPr lang="en-US" sz="1800" b="1" dirty="0">
                          <a:latin typeface="Times New Roman"/>
                          <a:ea typeface="Times New Roman"/>
                          <a:cs typeface="Times New Roman"/>
                        </a:rPr>
                        <a:t>01</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494">
                <a:tc>
                  <a:txBody>
                    <a:bodyPr/>
                    <a:lstStyle/>
                    <a:p>
                      <a:pPr marL="74930">
                        <a:spcBef>
                          <a:spcPts val="385"/>
                        </a:spcBef>
                        <a:spcAft>
                          <a:spcPts val="0"/>
                        </a:spcAft>
                      </a:pPr>
                      <a:r>
                        <a:rPr lang="en-US" sz="1800" b="1" kern="1200" dirty="0">
                          <a:solidFill>
                            <a:schemeClr val="tx1"/>
                          </a:solidFill>
                          <a:latin typeface="Times New Roman"/>
                          <a:ea typeface="Times New Roman"/>
                          <a:cs typeface="Times New Roman"/>
                        </a:rPr>
                        <a:t>x + y + z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4785" marR="175895" algn="ctr">
                        <a:spcBef>
                          <a:spcPts val="385"/>
                        </a:spcBef>
                        <a:spcAft>
                          <a:spcPts val="0"/>
                        </a:spcAft>
                      </a:pPr>
                      <a:r>
                        <a:rPr lang="en-US" sz="1800" b="1">
                          <a:latin typeface="Times New Roman"/>
                          <a:ea typeface="Times New Roman"/>
                          <a:cs typeface="Times New Roman"/>
                        </a:rPr>
                        <a:t>31</a:t>
                      </a:r>
                      <a:endParaRPr lang="en-US" sz="16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84785" marR="175895" algn="ctr">
                        <a:spcBef>
                          <a:spcPts val="385"/>
                        </a:spcBef>
                        <a:spcAft>
                          <a:spcPts val="0"/>
                        </a:spcAft>
                      </a:pPr>
                      <a:r>
                        <a:rPr lang="en-US" sz="1800" b="1">
                          <a:latin typeface="Times New Roman"/>
                          <a:ea typeface="Times New Roman"/>
                          <a:cs typeface="Times New Roman"/>
                        </a:rPr>
                        <a:t>24</a:t>
                      </a:r>
                      <a:endParaRPr lang="en-US" sz="16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560" marR="5715" algn="ctr">
                        <a:spcBef>
                          <a:spcPts val="385"/>
                        </a:spcBef>
                        <a:spcAft>
                          <a:spcPts val="0"/>
                        </a:spcAft>
                      </a:pPr>
                      <a:r>
                        <a:rPr lang="en-US" sz="1800" b="1" dirty="0">
                          <a:latin typeface="Times New Roman"/>
                          <a:ea typeface="Times New Roman"/>
                          <a:cs typeface="Times New Roman"/>
                        </a:rPr>
                        <a:t>30</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258">
                <a:tc>
                  <a:txBody>
                    <a:bodyPr/>
                    <a:lstStyle/>
                    <a:p>
                      <a:pPr marL="74930">
                        <a:spcBef>
                          <a:spcPts val="550"/>
                        </a:spcBef>
                        <a:spcAft>
                          <a:spcPts val="0"/>
                        </a:spcAft>
                      </a:pPr>
                      <a:r>
                        <a:rPr lang="en-US" sz="1800" b="1" kern="1200" dirty="0">
                          <a:solidFill>
                            <a:schemeClr val="tx1"/>
                          </a:solidFill>
                          <a:latin typeface="Times New Roman"/>
                          <a:ea typeface="Times New Roman"/>
                          <a:cs typeface="Times New Roman"/>
                        </a:rPr>
                        <a:t>Placement Index: (x + y + z) / 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0660" marR="175895" algn="ctr">
                        <a:spcBef>
                          <a:spcPts val="550"/>
                        </a:spcBef>
                        <a:spcAft>
                          <a:spcPts val="0"/>
                        </a:spcAft>
                      </a:pPr>
                      <a:r>
                        <a:rPr lang="en-US" sz="1800" b="1">
                          <a:latin typeface="Times New Roman"/>
                          <a:ea typeface="Times New Roman"/>
                          <a:cs typeface="Times New Roman"/>
                        </a:rPr>
                        <a:t>0.67</a:t>
                      </a:r>
                      <a:endParaRPr lang="en-US" sz="16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0660" marR="175895" algn="ctr">
                        <a:spcBef>
                          <a:spcPts val="550"/>
                        </a:spcBef>
                        <a:spcAft>
                          <a:spcPts val="0"/>
                        </a:spcAft>
                      </a:pPr>
                      <a:r>
                        <a:rPr lang="en-US" sz="1800" b="1">
                          <a:latin typeface="Times New Roman"/>
                          <a:ea typeface="Times New Roman"/>
                          <a:cs typeface="Times New Roman"/>
                        </a:rPr>
                        <a:t>0.51</a:t>
                      </a:r>
                      <a:endParaRPr lang="en-US" sz="1600" b="1">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9530" marR="5715" algn="ctr">
                        <a:spcBef>
                          <a:spcPts val="550"/>
                        </a:spcBef>
                        <a:spcAft>
                          <a:spcPts val="0"/>
                        </a:spcAft>
                      </a:pPr>
                      <a:r>
                        <a:rPr lang="en-US" sz="1800" b="1" dirty="0">
                          <a:latin typeface="Times New Roman"/>
                          <a:ea typeface="Times New Roman"/>
                          <a:cs typeface="Times New Roman"/>
                        </a:rPr>
                        <a:t>0.51</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6435">
                <a:tc>
                  <a:txBody>
                    <a:bodyPr/>
                    <a:lstStyle/>
                    <a:p>
                      <a:pPr marL="74930">
                        <a:spcBef>
                          <a:spcPts val="470"/>
                        </a:spcBef>
                        <a:spcAft>
                          <a:spcPts val="0"/>
                        </a:spcAft>
                      </a:pPr>
                      <a:r>
                        <a:rPr lang="en-US" sz="1800" b="1" kern="1200" dirty="0">
                          <a:solidFill>
                            <a:schemeClr val="tx1"/>
                          </a:solidFill>
                          <a:latin typeface="Times New Roman"/>
                          <a:ea typeface="Times New Roman"/>
                          <a:cs typeface="Times New Roman"/>
                        </a:rPr>
                        <a:t>Average placement = (P1 + P2 +P3) / 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861695" marR="857885" algn="ctr">
                        <a:spcBef>
                          <a:spcPts val="470"/>
                        </a:spcBef>
                        <a:spcAft>
                          <a:spcPts val="0"/>
                        </a:spcAft>
                      </a:pPr>
                      <a:r>
                        <a:rPr lang="en-US" sz="1800" b="1" dirty="0">
                          <a:latin typeface="Times New Roman"/>
                          <a:ea typeface="Times New Roman"/>
                          <a:cs typeface="Times New Roman"/>
                        </a:rPr>
                        <a:t>0.56</a:t>
                      </a:r>
                      <a:endParaRPr lang="en-US" sz="1600" b="1"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graphicFrame>
        <p:nvGraphicFramePr>
          <p:cNvPr id="9" name="Chart 8"/>
          <p:cNvGraphicFramePr/>
          <p:nvPr>
            <p:extLst>
              <p:ext uri="{D42A27DB-BD31-4B8C-83A1-F6EECF244321}">
                <p14:modId xmlns:p14="http://schemas.microsoft.com/office/powerpoint/2010/main" xmlns="" val="1931310617"/>
              </p:ext>
            </p:extLst>
          </p:nvPr>
        </p:nvGraphicFramePr>
        <p:xfrm>
          <a:off x="319177" y="4511614"/>
          <a:ext cx="8719686" cy="18978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07020930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p:cNvSpPr>
            <a:spLocks noGrp="1"/>
          </p:cNvSpPr>
          <p:nvPr>
            <p:ph type="title"/>
          </p:nvPr>
        </p:nvSpPr>
        <p:spPr>
          <a:xfrm>
            <a:off x="1196340" y="243840"/>
            <a:ext cx="7658100" cy="615637"/>
          </a:xfrm>
        </p:spPr>
        <p:txBody>
          <a:bodyPr>
            <a:normAutofit/>
          </a:bodyPr>
          <a:lstStyle/>
          <a:p>
            <a:r>
              <a:rPr lang="en-US" sz="2800" b="1" dirty="0" smtClean="0">
                <a:solidFill>
                  <a:srgbClr val="800000"/>
                </a:solidFill>
              </a:rPr>
              <a:t>Criteria-5 Faculty information and contribution</a:t>
            </a:r>
            <a:endParaRPr lang="en-IN" sz="2800" b="1" dirty="0">
              <a:solidFill>
                <a:srgbClr val="800000"/>
              </a:solidFill>
            </a:endParaRPr>
          </a:p>
        </p:txBody>
      </p:sp>
      <p:sp>
        <p:nvSpPr>
          <p:cNvPr id="54" name="Date Placeholder 53"/>
          <p:cNvSpPr>
            <a:spLocks noGrp="1"/>
          </p:cNvSpPr>
          <p:nvPr>
            <p:ph type="dt" sz="half" idx="10"/>
          </p:nvPr>
        </p:nvSpPr>
        <p:spPr/>
        <p:txBody>
          <a:bodyPr/>
          <a:lstStyle/>
          <a:p>
            <a:fld id="{82EECEEC-299E-466C-AABA-27F15DBB7050}" type="datetime3">
              <a:rPr lang="en-US" b="1" smtClean="0">
                <a:solidFill>
                  <a:srgbClr val="FF0000"/>
                </a:solidFill>
              </a:rPr>
              <a:pPr/>
              <a:t>20 September 2021</a:t>
            </a:fld>
            <a:endParaRPr lang="en-IN" b="1" dirty="0">
              <a:solidFill>
                <a:srgbClr val="FF0000"/>
              </a:solidFill>
            </a:endParaRPr>
          </a:p>
        </p:txBody>
      </p:sp>
      <p:sp>
        <p:nvSpPr>
          <p:cNvPr id="3" name="Footer Placeholder 2"/>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2" name="Slide Number Placeholder 1"/>
          <p:cNvSpPr>
            <a:spLocks noGrp="1"/>
          </p:cNvSpPr>
          <p:nvPr>
            <p:ph type="sldNum" sz="quarter" idx="12"/>
          </p:nvPr>
        </p:nvSpPr>
        <p:spPr/>
        <p:txBody>
          <a:bodyPr/>
          <a:lstStyle/>
          <a:p>
            <a:fld id="{AD32FF36-0650-4599-8591-CB91F0F77817}" type="slidenum">
              <a:rPr lang="en-IN" b="1" smtClean="0">
                <a:solidFill>
                  <a:srgbClr val="FF0000"/>
                </a:solidFill>
              </a:rPr>
              <a:pPr/>
              <a:t>26</a:t>
            </a:fld>
            <a:endParaRPr lang="en-IN" b="1" dirty="0">
              <a:solidFill>
                <a:srgbClr val="FF0000"/>
              </a:solidFill>
            </a:endParaRPr>
          </a:p>
        </p:txBody>
      </p:sp>
      <p:graphicFrame>
        <p:nvGraphicFramePr>
          <p:cNvPr id="53" name="Table 52"/>
          <p:cNvGraphicFramePr>
            <a:graphicFrameLocks noGrp="1"/>
          </p:cNvGraphicFramePr>
          <p:nvPr>
            <p:extLst>
              <p:ext uri="{D42A27DB-BD31-4B8C-83A1-F6EECF244321}">
                <p14:modId xmlns:p14="http://schemas.microsoft.com/office/powerpoint/2010/main" xmlns="" val="3013783479"/>
              </p:ext>
            </p:extLst>
          </p:nvPr>
        </p:nvGraphicFramePr>
        <p:xfrm>
          <a:off x="238453" y="739988"/>
          <a:ext cx="8937571" cy="5087986"/>
        </p:xfrm>
        <a:graphic>
          <a:graphicData uri="http://schemas.openxmlformats.org/drawingml/2006/table">
            <a:tbl>
              <a:tblPr>
                <a:tableStyleId>{5940675A-B579-460E-94D1-54222C63F5DA}</a:tableStyleId>
              </a:tblPr>
              <a:tblGrid>
                <a:gridCol w="589602">
                  <a:extLst>
                    <a:ext uri="{9D8B030D-6E8A-4147-A177-3AD203B41FA5}">
                      <a16:colId xmlns:a16="http://schemas.microsoft.com/office/drawing/2014/main" xmlns="" val="20000"/>
                    </a:ext>
                  </a:extLst>
                </a:gridCol>
                <a:gridCol w="3064764">
                  <a:extLst>
                    <a:ext uri="{9D8B030D-6E8A-4147-A177-3AD203B41FA5}">
                      <a16:colId xmlns:a16="http://schemas.microsoft.com/office/drawing/2014/main" xmlns="" val="20001"/>
                    </a:ext>
                  </a:extLst>
                </a:gridCol>
                <a:gridCol w="1685069">
                  <a:extLst>
                    <a:ext uri="{9D8B030D-6E8A-4147-A177-3AD203B41FA5}">
                      <a16:colId xmlns:a16="http://schemas.microsoft.com/office/drawing/2014/main" xmlns="" val="20002"/>
                    </a:ext>
                  </a:extLst>
                </a:gridCol>
                <a:gridCol w="2246757">
                  <a:extLst>
                    <a:ext uri="{9D8B030D-6E8A-4147-A177-3AD203B41FA5}">
                      <a16:colId xmlns:a16="http://schemas.microsoft.com/office/drawing/2014/main" xmlns="" val="20003"/>
                    </a:ext>
                  </a:extLst>
                </a:gridCol>
                <a:gridCol w="1351379">
                  <a:extLst>
                    <a:ext uri="{9D8B030D-6E8A-4147-A177-3AD203B41FA5}">
                      <a16:colId xmlns:a16="http://schemas.microsoft.com/office/drawing/2014/main" xmlns="" val="20004"/>
                    </a:ext>
                  </a:extLst>
                </a:gridCol>
              </a:tblGrid>
              <a:tr h="455916">
                <a:tc>
                  <a:txBody>
                    <a:bodyPr/>
                    <a:lstStyle/>
                    <a:p>
                      <a:pPr marL="71120" algn="ctr">
                        <a:spcBef>
                          <a:spcPts val="570"/>
                        </a:spcBef>
                        <a:spcAft>
                          <a:spcPts val="0"/>
                        </a:spcAft>
                      </a:pPr>
                      <a:r>
                        <a:rPr lang="en-US" sz="1500" kern="1200" dirty="0" smtClean="0"/>
                        <a:t>Sl.No</a:t>
                      </a:r>
                      <a:endParaRPr lang="en-US" sz="1500" b="1" kern="1200" dirty="0">
                        <a:solidFill>
                          <a:srgbClr val="000000"/>
                        </a:solidFill>
                        <a:latin typeface="Times New Roman"/>
                        <a:ea typeface="Times New Roman"/>
                        <a:cs typeface="+mn-cs"/>
                      </a:endParaRPr>
                    </a:p>
                  </a:txBody>
                  <a:tcPr marL="0" marR="0" marT="0" marB="0" anchor="ctr">
                    <a:solidFill>
                      <a:schemeClr val="accent6">
                        <a:lumMod val="60000"/>
                        <a:lumOff val="40000"/>
                      </a:schemeClr>
                    </a:solidFill>
                  </a:tcPr>
                </a:tc>
                <a:tc>
                  <a:txBody>
                    <a:bodyPr/>
                    <a:lstStyle/>
                    <a:p>
                      <a:pPr marR="136525" algn="ctr">
                        <a:spcBef>
                          <a:spcPts val="645"/>
                        </a:spcBef>
                        <a:spcAft>
                          <a:spcPts val="0"/>
                        </a:spcAft>
                      </a:pPr>
                      <a:r>
                        <a:rPr lang="en-US" sz="1500" dirty="0" smtClean="0"/>
                        <a:t>Name of the Faculty</a:t>
                      </a:r>
                      <a:endParaRPr lang="en-US" sz="1900" dirty="0">
                        <a:latin typeface="Verdana"/>
                        <a:ea typeface="Verdana"/>
                        <a:cs typeface="Verdana"/>
                      </a:endParaRPr>
                    </a:p>
                  </a:txBody>
                  <a:tcPr marL="0" marR="0" marT="0" marB="0">
                    <a:solidFill>
                      <a:schemeClr val="accent6">
                        <a:lumMod val="60000"/>
                        <a:lumOff val="40000"/>
                      </a:schemeClr>
                    </a:solidFill>
                  </a:tcPr>
                </a:tc>
                <a:tc>
                  <a:txBody>
                    <a:bodyPr/>
                    <a:lstStyle/>
                    <a:p>
                      <a:pPr algn="ctr">
                        <a:spcAft>
                          <a:spcPts val="0"/>
                        </a:spcAft>
                      </a:pPr>
                      <a:r>
                        <a:rPr lang="en-US" sz="1500" dirty="0" smtClean="0"/>
                        <a:t>   Qualification</a:t>
                      </a:r>
                      <a:endParaRPr lang="en-US" sz="1900" dirty="0">
                        <a:latin typeface="Verdana"/>
                        <a:ea typeface="Verdana"/>
                        <a:cs typeface="Verdana"/>
                      </a:endParaRPr>
                    </a:p>
                  </a:txBody>
                  <a:tcPr marL="0" marR="0" marT="0" marB="0">
                    <a:solidFill>
                      <a:schemeClr val="accent6">
                        <a:lumMod val="60000"/>
                        <a:lumOff val="40000"/>
                      </a:schemeClr>
                    </a:solidFill>
                  </a:tcPr>
                </a:tc>
                <a:tc>
                  <a:txBody>
                    <a:bodyPr/>
                    <a:lstStyle/>
                    <a:p>
                      <a:pPr algn="ctr">
                        <a:spcAft>
                          <a:spcPts val="0"/>
                        </a:spcAft>
                      </a:pPr>
                      <a:r>
                        <a:rPr lang="en-US" sz="1500" dirty="0" smtClean="0"/>
                        <a:t>           </a:t>
                      </a:r>
                      <a:r>
                        <a:rPr lang="en-US" sz="1500" dirty="0"/>
                        <a:t>Designation</a:t>
                      </a:r>
                      <a:endParaRPr lang="en-US" sz="1900" dirty="0">
                        <a:latin typeface="Verdana"/>
                        <a:ea typeface="Verdana"/>
                        <a:cs typeface="Verdana"/>
                      </a:endParaRPr>
                    </a:p>
                  </a:txBody>
                  <a:tcPr marL="0" marR="0" marT="0" marB="0">
                    <a:solidFill>
                      <a:schemeClr val="accent6">
                        <a:lumMod val="60000"/>
                        <a:lumOff val="40000"/>
                      </a:schemeClr>
                    </a:solidFill>
                  </a:tcPr>
                </a:tc>
                <a:tc>
                  <a:txBody>
                    <a:bodyPr/>
                    <a:lstStyle/>
                    <a:p>
                      <a:pPr algn="ctr">
                        <a:spcAft>
                          <a:spcPts val="0"/>
                        </a:spcAft>
                      </a:pPr>
                      <a:r>
                        <a:rPr lang="en-US" sz="1500" dirty="0" smtClean="0"/>
                        <a:t>Date </a:t>
                      </a:r>
                      <a:r>
                        <a:rPr lang="en-US" sz="1500" dirty="0"/>
                        <a:t>of Joining</a:t>
                      </a:r>
                      <a:endParaRPr lang="en-US" sz="1900" dirty="0">
                        <a:latin typeface="Verdana"/>
                        <a:ea typeface="Verdana"/>
                        <a:cs typeface="Verdana"/>
                      </a:endParaRPr>
                    </a:p>
                  </a:txBody>
                  <a:tcPr marL="0" marR="0" marT="0" marB="0">
                    <a:solidFill>
                      <a:schemeClr val="accent6">
                        <a:lumMod val="60000"/>
                        <a:lumOff val="40000"/>
                      </a:schemeClr>
                    </a:solidFill>
                  </a:tcPr>
                </a:tc>
                <a:extLst>
                  <a:ext uri="{0D108BD9-81ED-4DB2-BD59-A6C34878D82A}">
                    <a16:rowId xmlns:a16="http://schemas.microsoft.com/office/drawing/2014/main" xmlns="" val="10000"/>
                  </a:ext>
                </a:extLst>
              </a:tr>
              <a:tr h="303944">
                <a:tc>
                  <a:txBody>
                    <a:bodyPr/>
                    <a:lstStyle/>
                    <a:p>
                      <a:pPr marL="71120" algn="ctr">
                        <a:spcBef>
                          <a:spcPts val="570"/>
                        </a:spcBef>
                        <a:spcAft>
                          <a:spcPts val="0"/>
                        </a:spcAft>
                      </a:pPr>
                      <a:r>
                        <a:rPr lang="en-US" sz="2000" kern="1200" dirty="0"/>
                        <a:t>1</a:t>
                      </a:r>
                      <a:endParaRPr lang="en-US" sz="2000" b="1" kern="1200" dirty="0">
                        <a:solidFill>
                          <a:srgbClr val="000000"/>
                        </a:solidFill>
                        <a:latin typeface="Times New Roman"/>
                        <a:ea typeface="Times New Roman"/>
                        <a:cs typeface="+mn-cs"/>
                      </a:endParaRPr>
                    </a:p>
                  </a:txBody>
                  <a:tcPr marL="0" marR="0" marT="0" marB="0" anchor="ctr">
                    <a:solidFill>
                      <a:schemeClr val="accent5">
                        <a:lumMod val="40000"/>
                        <a:lumOff val="60000"/>
                      </a:schemeClr>
                    </a:solidFill>
                  </a:tcPr>
                </a:tc>
                <a:tc>
                  <a:txBody>
                    <a:bodyPr/>
                    <a:lstStyle/>
                    <a:p>
                      <a:pPr lvl="1" algn="l">
                        <a:spcAft>
                          <a:spcPts val="0"/>
                        </a:spcAft>
                      </a:pPr>
                      <a:r>
                        <a:rPr lang="en-US" sz="1600" dirty="0"/>
                        <a:t>Dr. Manjunath S. </a:t>
                      </a:r>
                      <a:r>
                        <a:rPr lang="en-US" sz="1600" dirty="0" smtClean="0"/>
                        <a:t>H</a:t>
                      </a:r>
                      <a:endParaRPr lang="en-US" sz="2400" dirty="0">
                        <a:latin typeface="Times New Roman"/>
                        <a:ea typeface="Times New Roman"/>
                      </a:endParaRPr>
                    </a:p>
                  </a:txBody>
                  <a:tcPr marL="0" marR="0" marT="0" marB="0" anchor="ctr">
                    <a:solidFill>
                      <a:schemeClr val="accent5">
                        <a:lumMod val="40000"/>
                        <a:lumOff val="60000"/>
                      </a:schemeClr>
                    </a:solidFill>
                  </a:tcPr>
                </a:tc>
                <a:tc>
                  <a:txBody>
                    <a:bodyPr/>
                    <a:lstStyle/>
                    <a:p>
                      <a:pPr lvl="0" algn="ctr">
                        <a:spcAft>
                          <a:spcPts val="0"/>
                        </a:spcAft>
                      </a:pPr>
                      <a:r>
                        <a:rPr lang="en-US" sz="1600" dirty="0" smtClean="0"/>
                        <a:t>M.E, PhD</a:t>
                      </a:r>
                      <a:endParaRPr lang="en-US" sz="2000" dirty="0">
                        <a:latin typeface="Verdana"/>
                        <a:ea typeface="Verdana"/>
                        <a:cs typeface="Verdana"/>
                      </a:endParaRPr>
                    </a:p>
                  </a:txBody>
                  <a:tcPr marL="0" marR="0" marT="0" marB="0" anchor="ctr">
                    <a:solidFill>
                      <a:schemeClr val="accent5">
                        <a:lumMod val="40000"/>
                        <a:lumOff val="60000"/>
                      </a:schemeClr>
                    </a:solidFill>
                  </a:tcPr>
                </a:tc>
                <a:tc>
                  <a:txBody>
                    <a:bodyPr/>
                    <a:lstStyle/>
                    <a:p>
                      <a:pPr algn="ctr">
                        <a:spcAft>
                          <a:spcPts val="0"/>
                        </a:spcAft>
                      </a:pPr>
                      <a:r>
                        <a:rPr lang="en-US" sz="1600" dirty="0"/>
                        <a:t>Professor &amp; Head</a:t>
                      </a:r>
                      <a:endParaRPr lang="en-US" sz="2000" dirty="0">
                        <a:latin typeface="Verdana"/>
                        <a:ea typeface="Verdana"/>
                        <a:cs typeface="Verdana"/>
                      </a:endParaRPr>
                    </a:p>
                  </a:txBody>
                  <a:tcPr marL="0" marR="0" marT="0" marB="0" anchor="ctr">
                    <a:solidFill>
                      <a:schemeClr val="accent5">
                        <a:lumMod val="40000"/>
                        <a:lumOff val="60000"/>
                      </a:schemeClr>
                    </a:solidFill>
                  </a:tcPr>
                </a:tc>
                <a:tc>
                  <a:txBody>
                    <a:bodyPr/>
                    <a:lstStyle/>
                    <a:p>
                      <a:pPr algn="ctr">
                        <a:spcAft>
                          <a:spcPts val="0"/>
                        </a:spcAft>
                      </a:pPr>
                      <a:r>
                        <a:rPr lang="en-US" sz="1600" dirty="0"/>
                        <a:t>01.07.19</a:t>
                      </a:r>
                      <a:endParaRPr lang="en-US" sz="2000" dirty="0">
                        <a:latin typeface="Verdana"/>
                        <a:ea typeface="Verdana"/>
                        <a:cs typeface="Verdana"/>
                      </a:endParaRPr>
                    </a:p>
                  </a:txBody>
                  <a:tcPr marL="0" marR="0" marT="0" marB="0" anchor="ctr">
                    <a:solidFill>
                      <a:schemeClr val="accent5">
                        <a:lumMod val="40000"/>
                        <a:lumOff val="60000"/>
                      </a:schemeClr>
                    </a:solidFill>
                  </a:tcPr>
                </a:tc>
                <a:extLst>
                  <a:ext uri="{0D108BD9-81ED-4DB2-BD59-A6C34878D82A}">
                    <a16:rowId xmlns:a16="http://schemas.microsoft.com/office/drawing/2014/main" xmlns="" val="10001"/>
                  </a:ext>
                </a:extLst>
              </a:tr>
              <a:tr h="303944">
                <a:tc>
                  <a:txBody>
                    <a:bodyPr/>
                    <a:lstStyle/>
                    <a:p>
                      <a:pPr marL="71120" algn="ctr">
                        <a:spcBef>
                          <a:spcPts val="570"/>
                        </a:spcBef>
                        <a:spcAft>
                          <a:spcPts val="0"/>
                        </a:spcAft>
                      </a:pPr>
                      <a:r>
                        <a:rPr lang="en-US" sz="2000" kern="1200" dirty="0"/>
                        <a:t>2</a:t>
                      </a:r>
                      <a:endParaRPr lang="en-US" sz="2000" b="1" kern="1200" dirty="0">
                        <a:solidFill>
                          <a:srgbClr val="000000"/>
                        </a:solidFill>
                        <a:latin typeface="Times New Roman"/>
                        <a:ea typeface="Times New Roman"/>
                        <a:cs typeface="+mn-cs"/>
                      </a:endParaRPr>
                    </a:p>
                  </a:txBody>
                  <a:tcPr marL="0" marR="0" marT="0" marB="0" anchor="ctr">
                    <a:solidFill>
                      <a:schemeClr val="accent5">
                        <a:lumMod val="40000"/>
                        <a:lumOff val="60000"/>
                      </a:schemeClr>
                    </a:solidFill>
                  </a:tcPr>
                </a:tc>
                <a:tc>
                  <a:txBody>
                    <a:bodyPr/>
                    <a:lstStyle/>
                    <a:p>
                      <a:pPr lvl="1" algn="l">
                        <a:spcAft>
                          <a:spcPts val="0"/>
                        </a:spcAft>
                      </a:pPr>
                      <a:r>
                        <a:rPr lang="en-US" sz="1600" dirty="0"/>
                        <a:t>Dr.Girisha </a:t>
                      </a:r>
                      <a:r>
                        <a:rPr lang="en-US" sz="1600" dirty="0" smtClean="0"/>
                        <a:t>K. </a:t>
                      </a:r>
                      <a:r>
                        <a:rPr lang="en-US" sz="1600" dirty="0"/>
                        <a:t>B</a:t>
                      </a:r>
                      <a:endParaRPr lang="en-US" sz="2400" dirty="0">
                        <a:latin typeface="Times New Roman"/>
                        <a:ea typeface="Times New Roman"/>
                      </a:endParaRPr>
                    </a:p>
                  </a:txBody>
                  <a:tcPr marL="0" marR="0" marT="0" marB="0" anchor="ctr">
                    <a:solidFill>
                      <a:schemeClr val="accent5">
                        <a:lumMod val="40000"/>
                        <a:lumOff val="60000"/>
                      </a:schemeClr>
                    </a:solidFill>
                  </a:tcPr>
                </a:tc>
                <a:tc>
                  <a:txBody>
                    <a:bodyPr/>
                    <a:lstStyle/>
                    <a:p>
                      <a:pPr lvl="0" algn="ctr">
                        <a:spcAft>
                          <a:spcPts val="0"/>
                        </a:spcAft>
                      </a:pPr>
                      <a:r>
                        <a:rPr lang="en-US" sz="1600" dirty="0" smtClean="0"/>
                        <a:t>M.Tech,PhD</a:t>
                      </a:r>
                      <a:endParaRPr lang="en-US" sz="2000" dirty="0">
                        <a:latin typeface="Verdana"/>
                        <a:ea typeface="Verdana"/>
                        <a:cs typeface="Verdana"/>
                      </a:endParaRPr>
                    </a:p>
                  </a:txBody>
                  <a:tcPr marL="0" marR="0" marT="0" marB="0" anchor="ctr">
                    <a:solidFill>
                      <a:schemeClr val="accent5">
                        <a:lumMod val="40000"/>
                        <a:lumOff val="60000"/>
                      </a:schemeClr>
                    </a:solidFill>
                  </a:tcPr>
                </a:tc>
                <a:tc>
                  <a:txBody>
                    <a:bodyPr/>
                    <a:lstStyle/>
                    <a:p>
                      <a:pPr algn="ctr">
                        <a:spcAft>
                          <a:spcPts val="0"/>
                        </a:spcAft>
                      </a:pPr>
                      <a:r>
                        <a:rPr lang="en-US" sz="1600" dirty="0"/>
                        <a:t>Professor</a:t>
                      </a:r>
                      <a:endParaRPr lang="en-US" sz="2000" dirty="0">
                        <a:latin typeface="Verdana"/>
                        <a:ea typeface="Verdana"/>
                        <a:cs typeface="Verdana"/>
                      </a:endParaRPr>
                    </a:p>
                  </a:txBody>
                  <a:tcPr marL="0" marR="0" marT="0" marB="0" anchor="ctr">
                    <a:solidFill>
                      <a:schemeClr val="accent5">
                        <a:lumMod val="40000"/>
                        <a:lumOff val="60000"/>
                      </a:schemeClr>
                    </a:solidFill>
                  </a:tcPr>
                </a:tc>
                <a:tc>
                  <a:txBody>
                    <a:bodyPr/>
                    <a:lstStyle/>
                    <a:p>
                      <a:pPr algn="ctr">
                        <a:spcAft>
                          <a:spcPts val="0"/>
                        </a:spcAft>
                      </a:pPr>
                      <a:r>
                        <a:rPr lang="en-US" sz="1600" dirty="0"/>
                        <a:t>30.08.19</a:t>
                      </a:r>
                      <a:endParaRPr lang="en-US" sz="2000" dirty="0">
                        <a:latin typeface="Verdana"/>
                        <a:ea typeface="Verdana"/>
                        <a:cs typeface="Verdana"/>
                      </a:endParaRPr>
                    </a:p>
                  </a:txBody>
                  <a:tcPr marL="0" marR="0" marT="0" marB="0" anchor="ctr">
                    <a:solidFill>
                      <a:schemeClr val="accent5">
                        <a:lumMod val="40000"/>
                        <a:lumOff val="60000"/>
                      </a:schemeClr>
                    </a:solidFill>
                  </a:tcPr>
                </a:tc>
                <a:extLst>
                  <a:ext uri="{0D108BD9-81ED-4DB2-BD59-A6C34878D82A}">
                    <a16:rowId xmlns:a16="http://schemas.microsoft.com/office/drawing/2014/main" xmlns="" val="10002"/>
                  </a:ext>
                </a:extLst>
              </a:tr>
              <a:tr h="364870">
                <a:tc>
                  <a:txBody>
                    <a:bodyPr/>
                    <a:lstStyle/>
                    <a:p>
                      <a:pPr marL="86360" algn="ctr">
                        <a:spcBef>
                          <a:spcPts val="435"/>
                        </a:spcBef>
                        <a:spcAft>
                          <a:spcPts val="0"/>
                        </a:spcAft>
                      </a:pPr>
                      <a:r>
                        <a:rPr lang="en-US" sz="2000" kern="1200" dirty="0"/>
                        <a:t>3</a:t>
                      </a:r>
                      <a:endParaRPr lang="en-US" sz="2000" b="1" kern="1200" dirty="0">
                        <a:solidFill>
                          <a:srgbClr val="000000"/>
                        </a:solidFill>
                        <a:latin typeface="Times New Roman"/>
                        <a:ea typeface="Times New Roman"/>
                        <a:cs typeface="+mn-cs"/>
                      </a:endParaRPr>
                    </a:p>
                  </a:txBody>
                  <a:tcPr marL="0" marR="0" marT="0" marB="0" anchor="ctr">
                    <a:solidFill>
                      <a:schemeClr val="accent3">
                        <a:lumMod val="40000"/>
                        <a:lumOff val="60000"/>
                      </a:schemeClr>
                    </a:solidFill>
                  </a:tcPr>
                </a:tc>
                <a:tc>
                  <a:txBody>
                    <a:bodyPr/>
                    <a:lstStyle/>
                    <a:p>
                      <a:pPr lvl="1" algn="l">
                        <a:spcAft>
                          <a:spcPts val="0"/>
                        </a:spcAft>
                      </a:pPr>
                      <a:r>
                        <a:rPr lang="en-US" sz="1600" dirty="0"/>
                        <a:t>Dr. </a:t>
                      </a:r>
                      <a:r>
                        <a:rPr lang="en-US" sz="1600" dirty="0" smtClean="0"/>
                        <a:t>RanganathaSwamy</a:t>
                      </a:r>
                      <a:r>
                        <a:rPr lang="en-US" sz="1600" baseline="0" dirty="0" smtClean="0"/>
                        <a:t> </a:t>
                      </a:r>
                      <a:r>
                        <a:rPr lang="en-US" sz="1600" dirty="0" smtClean="0"/>
                        <a:t>L</a:t>
                      </a:r>
                      <a:endParaRPr lang="en-US" sz="2400" dirty="0">
                        <a:latin typeface="Times New Roman"/>
                        <a:ea typeface="Times New Roman"/>
                      </a:endParaRPr>
                    </a:p>
                  </a:txBody>
                  <a:tcPr marL="0" marR="0" marT="0" marB="0" anchor="ctr">
                    <a:solidFill>
                      <a:schemeClr val="accent3">
                        <a:lumMod val="40000"/>
                        <a:lumOff val="60000"/>
                      </a:schemeClr>
                    </a:solidFill>
                  </a:tcPr>
                </a:tc>
                <a:tc>
                  <a:txBody>
                    <a:bodyPr/>
                    <a:lstStyle/>
                    <a:p>
                      <a:pPr lvl="0" algn="ctr">
                        <a:spcAft>
                          <a:spcPts val="0"/>
                        </a:spcAft>
                      </a:pPr>
                      <a:r>
                        <a:rPr lang="en-US" sz="1600" dirty="0" smtClean="0"/>
                        <a:t>M.Tech,PhD</a:t>
                      </a:r>
                      <a:endParaRPr lang="en-US" sz="2000" dirty="0">
                        <a:latin typeface="Verdana"/>
                        <a:ea typeface="Verdana"/>
                        <a:cs typeface="Verdana"/>
                      </a:endParaRPr>
                    </a:p>
                  </a:txBody>
                  <a:tcPr marL="0" marR="0" marT="0" marB="0" anchor="ctr">
                    <a:solidFill>
                      <a:schemeClr val="accent3">
                        <a:lumMod val="40000"/>
                        <a:lumOff val="60000"/>
                      </a:schemeClr>
                    </a:solidFill>
                  </a:tcPr>
                </a:tc>
                <a:tc>
                  <a:txBody>
                    <a:bodyPr/>
                    <a:lstStyle/>
                    <a:p>
                      <a:pPr algn="ctr">
                        <a:spcAft>
                          <a:spcPts val="0"/>
                        </a:spcAft>
                      </a:pPr>
                      <a:r>
                        <a:rPr lang="en-US" sz="1600" dirty="0"/>
                        <a:t>Associate  Professor</a:t>
                      </a:r>
                      <a:endParaRPr lang="en-US" sz="2000" dirty="0">
                        <a:latin typeface="Verdana"/>
                        <a:ea typeface="Verdana"/>
                        <a:cs typeface="Verdana"/>
                      </a:endParaRPr>
                    </a:p>
                  </a:txBody>
                  <a:tcPr marL="0" marR="0" marT="0" marB="0" anchor="ctr">
                    <a:solidFill>
                      <a:schemeClr val="accent3">
                        <a:lumMod val="40000"/>
                        <a:lumOff val="60000"/>
                      </a:schemeClr>
                    </a:solidFill>
                  </a:tcPr>
                </a:tc>
                <a:tc>
                  <a:txBody>
                    <a:bodyPr/>
                    <a:lstStyle/>
                    <a:p>
                      <a:pPr algn="ctr">
                        <a:spcAft>
                          <a:spcPts val="0"/>
                        </a:spcAft>
                      </a:pPr>
                      <a:r>
                        <a:rPr lang="en-US" sz="1600" dirty="0"/>
                        <a:t>17.08.05</a:t>
                      </a:r>
                      <a:endParaRPr lang="en-US" sz="2000" dirty="0">
                        <a:latin typeface="Verdana"/>
                        <a:ea typeface="Verdana"/>
                        <a:cs typeface="Verdana"/>
                      </a:endParaRPr>
                    </a:p>
                  </a:txBody>
                  <a:tcPr marL="0" marR="0" marT="0" marB="0" anchor="ctr">
                    <a:solidFill>
                      <a:schemeClr val="accent3">
                        <a:lumMod val="40000"/>
                        <a:lumOff val="60000"/>
                      </a:schemeClr>
                    </a:solidFill>
                  </a:tcPr>
                </a:tc>
                <a:extLst>
                  <a:ext uri="{0D108BD9-81ED-4DB2-BD59-A6C34878D82A}">
                    <a16:rowId xmlns:a16="http://schemas.microsoft.com/office/drawing/2014/main" xmlns="" val="10003"/>
                  </a:ext>
                </a:extLst>
              </a:tr>
              <a:tr h="303944">
                <a:tc>
                  <a:txBody>
                    <a:bodyPr/>
                    <a:lstStyle/>
                    <a:p>
                      <a:pPr marL="86360" algn="ctr">
                        <a:spcBef>
                          <a:spcPts val="435"/>
                        </a:spcBef>
                        <a:spcAft>
                          <a:spcPts val="0"/>
                        </a:spcAft>
                      </a:pPr>
                      <a:r>
                        <a:rPr lang="en-US" sz="2000" kern="1200" dirty="0"/>
                        <a:t>4</a:t>
                      </a:r>
                      <a:endParaRPr lang="en-US" sz="2000" b="1" kern="1200" dirty="0">
                        <a:solidFill>
                          <a:srgbClr val="000000"/>
                        </a:solidFill>
                        <a:latin typeface="Times New Roman"/>
                        <a:ea typeface="Times New Roman"/>
                        <a:cs typeface="+mn-cs"/>
                      </a:endParaRPr>
                    </a:p>
                  </a:txBody>
                  <a:tcPr marL="0" marR="0" marT="0" marB="0" anchor="ctr">
                    <a:solidFill>
                      <a:schemeClr val="accent3">
                        <a:lumMod val="40000"/>
                        <a:lumOff val="60000"/>
                      </a:schemeClr>
                    </a:solidFill>
                  </a:tcPr>
                </a:tc>
                <a:tc>
                  <a:txBody>
                    <a:bodyPr/>
                    <a:lstStyle/>
                    <a:p>
                      <a:pPr lvl="1" algn="l">
                        <a:spcAft>
                          <a:spcPts val="0"/>
                        </a:spcAft>
                      </a:pPr>
                      <a:r>
                        <a:rPr lang="en-US" sz="1600" dirty="0"/>
                        <a:t>Dr. Hemaraju</a:t>
                      </a:r>
                      <a:endParaRPr lang="en-US" sz="2400" dirty="0">
                        <a:latin typeface="Times New Roman"/>
                        <a:ea typeface="Times New Roman"/>
                      </a:endParaRPr>
                    </a:p>
                  </a:txBody>
                  <a:tcPr marL="0" marR="0" marT="0" marB="0" anchor="ctr">
                    <a:solidFill>
                      <a:schemeClr val="accent3">
                        <a:lumMod val="40000"/>
                        <a:lumOff val="60000"/>
                      </a:schemeClr>
                    </a:solidFill>
                  </a:tcPr>
                </a:tc>
                <a:tc>
                  <a:txBody>
                    <a:bodyPr/>
                    <a:lstStyle/>
                    <a:p>
                      <a:pPr lvl="0" algn="ctr">
                        <a:spcAft>
                          <a:spcPts val="0"/>
                        </a:spcAft>
                      </a:pPr>
                      <a:r>
                        <a:rPr lang="en-US" sz="1600" dirty="0" smtClean="0"/>
                        <a:t>M.E, PhD</a:t>
                      </a:r>
                      <a:endParaRPr lang="en-US" sz="2000" dirty="0">
                        <a:latin typeface="Verdana"/>
                        <a:ea typeface="Verdana"/>
                        <a:cs typeface="Verdana"/>
                      </a:endParaRPr>
                    </a:p>
                  </a:txBody>
                  <a:tcPr marL="0" marR="0" marT="0" marB="0" anchor="ctr">
                    <a:solidFill>
                      <a:schemeClr val="accent3">
                        <a:lumMod val="40000"/>
                        <a:lumOff val="60000"/>
                      </a:schemeClr>
                    </a:solidFill>
                  </a:tcPr>
                </a:tc>
                <a:tc>
                  <a:txBody>
                    <a:bodyPr/>
                    <a:lstStyle/>
                    <a:p>
                      <a:pPr algn="ctr">
                        <a:spcAft>
                          <a:spcPts val="0"/>
                        </a:spcAft>
                      </a:pPr>
                      <a:r>
                        <a:rPr lang="en-US" sz="1600" dirty="0"/>
                        <a:t>Associate  Professor</a:t>
                      </a:r>
                      <a:endParaRPr lang="en-US" sz="2000" dirty="0">
                        <a:latin typeface="Verdana"/>
                        <a:ea typeface="Verdana"/>
                        <a:cs typeface="Verdana"/>
                      </a:endParaRPr>
                    </a:p>
                  </a:txBody>
                  <a:tcPr marL="0" marR="0" marT="0" marB="0" anchor="ctr">
                    <a:solidFill>
                      <a:schemeClr val="accent3">
                        <a:lumMod val="40000"/>
                        <a:lumOff val="60000"/>
                      </a:schemeClr>
                    </a:solidFill>
                  </a:tcPr>
                </a:tc>
                <a:tc>
                  <a:txBody>
                    <a:bodyPr/>
                    <a:lstStyle/>
                    <a:p>
                      <a:pPr algn="ctr">
                        <a:spcAft>
                          <a:spcPts val="0"/>
                        </a:spcAft>
                      </a:pPr>
                      <a:r>
                        <a:rPr lang="en-US" sz="1600" dirty="0"/>
                        <a:t>15.06.11</a:t>
                      </a:r>
                      <a:endParaRPr lang="en-US" sz="2000" dirty="0">
                        <a:latin typeface="Verdana"/>
                        <a:ea typeface="Verdana"/>
                        <a:cs typeface="Verdana"/>
                      </a:endParaRPr>
                    </a:p>
                  </a:txBody>
                  <a:tcPr marL="0" marR="0" marT="0" marB="0" anchor="ctr">
                    <a:solidFill>
                      <a:schemeClr val="accent3">
                        <a:lumMod val="40000"/>
                        <a:lumOff val="60000"/>
                      </a:schemeClr>
                    </a:solidFill>
                  </a:tcPr>
                </a:tc>
                <a:extLst>
                  <a:ext uri="{0D108BD9-81ED-4DB2-BD59-A6C34878D82A}">
                    <a16:rowId xmlns:a16="http://schemas.microsoft.com/office/drawing/2014/main" xmlns="" val="10004"/>
                  </a:ext>
                </a:extLst>
              </a:tr>
              <a:tr h="303944">
                <a:tc>
                  <a:txBody>
                    <a:bodyPr/>
                    <a:lstStyle/>
                    <a:p>
                      <a:pPr marL="86360" algn="ctr">
                        <a:spcBef>
                          <a:spcPts val="435"/>
                        </a:spcBef>
                        <a:spcAft>
                          <a:spcPts val="0"/>
                        </a:spcAft>
                      </a:pPr>
                      <a:r>
                        <a:rPr lang="en-US" sz="2000" kern="1200" dirty="0"/>
                        <a:t>5</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smtClean="0"/>
                        <a:t> </a:t>
                      </a:r>
                      <a:r>
                        <a:rPr lang="en-US" sz="1600" dirty="0"/>
                        <a:t>K.S. Sudeep Kumar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25.01.12</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05"/>
                  </a:ext>
                </a:extLst>
              </a:tr>
              <a:tr h="303944">
                <a:tc>
                  <a:txBody>
                    <a:bodyPr/>
                    <a:lstStyle/>
                    <a:p>
                      <a:pPr marL="86360" algn="ctr">
                        <a:spcBef>
                          <a:spcPts val="435"/>
                        </a:spcBef>
                        <a:spcAft>
                          <a:spcPts val="0"/>
                        </a:spcAft>
                      </a:pPr>
                      <a:r>
                        <a:rPr lang="en-US" sz="2000" kern="1200" dirty="0"/>
                        <a:t>6</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smtClean="0"/>
                        <a:t>B.L </a:t>
                      </a:r>
                      <a:r>
                        <a:rPr lang="en-US" sz="1600" dirty="0"/>
                        <a:t>Keerthi</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17.07.12</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06"/>
                  </a:ext>
                </a:extLst>
              </a:tr>
              <a:tr h="303944">
                <a:tc>
                  <a:txBody>
                    <a:bodyPr/>
                    <a:lstStyle/>
                    <a:p>
                      <a:pPr marL="86360" algn="ctr">
                        <a:spcBef>
                          <a:spcPts val="435"/>
                        </a:spcBef>
                        <a:spcAft>
                          <a:spcPts val="0"/>
                        </a:spcAft>
                      </a:pPr>
                      <a:r>
                        <a:rPr lang="en-US" sz="2000" kern="1200" dirty="0"/>
                        <a:t>7</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smtClean="0"/>
                        <a:t>H</a:t>
                      </a:r>
                      <a:r>
                        <a:rPr lang="en-US" sz="1600" dirty="0"/>
                        <a:t>. S. Mahendra</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09.08.12</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07"/>
                  </a:ext>
                </a:extLst>
              </a:tr>
              <a:tr h="303944">
                <a:tc>
                  <a:txBody>
                    <a:bodyPr/>
                    <a:lstStyle/>
                    <a:p>
                      <a:pPr marL="86360" algn="ctr">
                        <a:spcBef>
                          <a:spcPts val="435"/>
                        </a:spcBef>
                        <a:spcAft>
                          <a:spcPts val="0"/>
                        </a:spcAft>
                      </a:pPr>
                      <a:r>
                        <a:rPr lang="en-US" sz="2000" kern="1200" dirty="0"/>
                        <a:t>8</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smtClean="0"/>
                        <a:t>T.C</a:t>
                      </a:r>
                      <a:r>
                        <a:rPr lang="en-US" sz="1600" dirty="0"/>
                        <a:t>. Santhoshkumar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22.07.13</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08"/>
                  </a:ext>
                </a:extLst>
              </a:tr>
              <a:tr h="303944">
                <a:tc>
                  <a:txBody>
                    <a:bodyPr/>
                    <a:lstStyle/>
                    <a:p>
                      <a:pPr marL="86360" algn="ctr">
                        <a:spcBef>
                          <a:spcPts val="435"/>
                        </a:spcBef>
                        <a:spcAft>
                          <a:spcPts val="0"/>
                        </a:spcAft>
                      </a:pPr>
                      <a:r>
                        <a:rPr lang="en-US" sz="2000" kern="1200" dirty="0"/>
                        <a:t>9</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a:t>Mrs. H.V. Ramyarani</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22.07.13</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09"/>
                  </a:ext>
                </a:extLst>
              </a:tr>
              <a:tr h="303944">
                <a:tc>
                  <a:txBody>
                    <a:bodyPr/>
                    <a:lstStyle/>
                    <a:p>
                      <a:pPr marL="86360" algn="ctr">
                        <a:spcBef>
                          <a:spcPts val="435"/>
                        </a:spcBef>
                        <a:spcAft>
                          <a:spcPts val="0"/>
                        </a:spcAft>
                      </a:pPr>
                      <a:r>
                        <a:rPr lang="en-US" sz="2000" kern="1200" dirty="0"/>
                        <a:t>10</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smtClean="0"/>
                        <a:t>Pradeep</a:t>
                      </a:r>
                      <a:r>
                        <a:rPr lang="en-US" sz="1600" dirty="0"/>
                        <a:t>. H</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09.06.14</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10"/>
                  </a:ext>
                </a:extLst>
              </a:tr>
              <a:tr h="303944">
                <a:tc>
                  <a:txBody>
                    <a:bodyPr/>
                    <a:lstStyle/>
                    <a:p>
                      <a:pPr marL="86360" algn="ctr">
                        <a:spcBef>
                          <a:spcPts val="435"/>
                        </a:spcBef>
                        <a:spcAft>
                          <a:spcPts val="0"/>
                        </a:spcAft>
                      </a:pPr>
                      <a:r>
                        <a:rPr lang="en-US" sz="2000" kern="1200" dirty="0"/>
                        <a:t>11</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a:t>Mrs. Nishchitha. K.M</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23.07.14</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11"/>
                  </a:ext>
                </a:extLst>
              </a:tr>
              <a:tr h="303944">
                <a:tc>
                  <a:txBody>
                    <a:bodyPr/>
                    <a:lstStyle/>
                    <a:p>
                      <a:pPr marL="86360" algn="ctr">
                        <a:spcBef>
                          <a:spcPts val="435"/>
                        </a:spcBef>
                        <a:spcAft>
                          <a:spcPts val="0"/>
                        </a:spcAft>
                      </a:pPr>
                      <a:r>
                        <a:rPr lang="en-US" sz="2000" kern="1200" dirty="0"/>
                        <a:t>12</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smtClean="0"/>
                        <a:t> </a:t>
                      </a:r>
                      <a:r>
                        <a:rPr lang="en-US" sz="1600" dirty="0"/>
                        <a:t>Sharath. N</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01.08.18</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12"/>
                  </a:ext>
                </a:extLst>
              </a:tr>
              <a:tr h="303944">
                <a:tc>
                  <a:txBody>
                    <a:bodyPr/>
                    <a:lstStyle/>
                    <a:p>
                      <a:pPr marL="86360" algn="ctr">
                        <a:spcBef>
                          <a:spcPts val="435"/>
                        </a:spcBef>
                        <a:spcAft>
                          <a:spcPts val="0"/>
                        </a:spcAft>
                      </a:pPr>
                      <a:r>
                        <a:rPr lang="en-US" sz="2000" kern="1200" dirty="0"/>
                        <a:t>13</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smtClean="0"/>
                        <a:t> </a:t>
                      </a:r>
                      <a:r>
                        <a:rPr lang="en-US" sz="1600" dirty="0"/>
                        <a:t>Hemanth. C</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01.08.18</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13"/>
                  </a:ext>
                </a:extLst>
              </a:tr>
              <a:tr h="303944">
                <a:tc>
                  <a:txBody>
                    <a:bodyPr/>
                    <a:lstStyle/>
                    <a:p>
                      <a:pPr marL="86360" algn="ctr">
                        <a:spcBef>
                          <a:spcPts val="435"/>
                        </a:spcBef>
                        <a:spcAft>
                          <a:spcPts val="0"/>
                        </a:spcAft>
                      </a:pPr>
                      <a:r>
                        <a:rPr lang="en-US" sz="2000" kern="1200" dirty="0"/>
                        <a:t>14</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smtClean="0"/>
                        <a:t>Krupesh</a:t>
                      </a:r>
                      <a:r>
                        <a:rPr lang="en-US" sz="1600" dirty="0"/>
                        <a:t>. K. S</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01.08.18</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14"/>
                  </a:ext>
                </a:extLst>
              </a:tr>
              <a:tr h="303944">
                <a:tc>
                  <a:txBody>
                    <a:bodyPr/>
                    <a:lstStyle/>
                    <a:p>
                      <a:pPr marL="86360" algn="ctr">
                        <a:spcBef>
                          <a:spcPts val="435"/>
                        </a:spcBef>
                        <a:spcAft>
                          <a:spcPts val="0"/>
                        </a:spcAft>
                      </a:pPr>
                      <a:r>
                        <a:rPr lang="en-US" sz="2000" kern="1200" dirty="0"/>
                        <a:t>15</a:t>
                      </a:r>
                      <a:endParaRPr lang="en-US" sz="2000" b="1" kern="1200" dirty="0">
                        <a:solidFill>
                          <a:srgbClr val="000000"/>
                        </a:solidFill>
                        <a:latin typeface="Times New Roman"/>
                        <a:ea typeface="Times New Roman"/>
                        <a:cs typeface="+mn-cs"/>
                      </a:endParaRPr>
                    </a:p>
                  </a:txBody>
                  <a:tcPr marL="0" marR="0" marT="0" marB="0" anchor="ctr">
                    <a:solidFill>
                      <a:schemeClr val="accent6">
                        <a:lumMod val="20000"/>
                        <a:lumOff val="80000"/>
                      </a:schemeClr>
                    </a:solidFill>
                  </a:tcPr>
                </a:tc>
                <a:tc>
                  <a:txBody>
                    <a:bodyPr/>
                    <a:lstStyle/>
                    <a:p>
                      <a:pPr lvl="1" algn="l">
                        <a:spcAft>
                          <a:spcPts val="0"/>
                        </a:spcAft>
                      </a:pPr>
                      <a:r>
                        <a:rPr lang="en-US" sz="1600" dirty="0" smtClean="0"/>
                        <a:t>Naveen</a:t>
                      </a:r>
                      <a:r>
                        <a:rPr lang="en-US" sz="1600" dirty="0"/>
                        <a:t>. S. S</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lvl="0" algn="ctr">
                        <a:spcAft>
                          <a:spcPts val="0"/>
                        </a:spcAft>
                      </a:pPr>
                      <a:r>
                        <a:rPr lang="en-US" sz="1600" dirty="0"/>
                        <a:t>M.Tech</a:t>
                      </a:r>
                      <a:endParaRPr lang="en-US" sz="2000" dirty="0">
                        <a:latin typeface="Verdana"/>
                        <a:ea typeface="Verdana"/>
                        <a:cs typeface="Verdana"/>
                      </a:endParaRPr>
                    </a:p>
                  </a:txBody>
                  <a:tcPr marL="0" marR="0" marT="0" marB="0" anchor="ctr">
                    <a:solidFill>
                      <a:schemeClr val="accent6">
                        <a:lumMod val="20000"/>
                        <a:lumOff val="80000"/>
                      </a:schemeClr>
                    </a:solidFill>
                  </a:tcPr>
                </a:tc>
                <a:tc>
                  <a:txBody>
                    <a:bodyPr/>
                    <a:lstStyle/>
                    <a:p>
                      <a:pPr algn="ctr">
                        <a:spcAft>
                          <a:spcPts val="0"/>
                        </a:spcAft>
                      </a:pPr>
                      <a:r>
                        <a:rPr lang="en-US" sz="1600" dirty="0"/>
                        <a:t>Assistant Professor</a:t>
                      </a:r>
                      <a:endParaRPr lang="en-US" sz="2400" dirty="0">
                        <a:latin typeface="Times New Roman"/>
                        <a:ea typeface="Times New Roman"/>
                      </a:endParaRPr>
                    </a:p>
                  </a:txBody>
                  <a:tcPr marL="0" marR="0" marT="0" marB="0" anchor="ctr">
                    <a:solidFill>
                      <a:schemeClr val="accent6">
                        <a:lumMod val="20000"/>
                        <a:lumOff val="80000"/>
                      </a:schemeClr>
                    </a:solidFill>
                  </a:tcPr>
                </a:tc>
                <a:tc>
                  <a:txBody>
                    <a:bodyPr/>
                    <a:lstStyle/>
                    <a:p>
                      <a:pPr algn="ctr">
                        <a:spcAft>
                          <a:spcPts val="0"/>
                        </a:spcAft>
                      </a:pPr>
                      <a:r>
                        <a:rPr lang="en-US" sz="1600" dirty="0"/>
                        <a:t>01.08.18</a:t>
                      </a:r>
                      <a:endParaRPr lang="en-US" sz="2000" dirty="0">
                        <a:latin typeface="Verdana"/>
                        <a:ea typeface="Verdana"/>
                        <a:cs typeface="Verdana"/>
                      </a:endParaRPr>
                    </a:p>
                  </a:txBody>
                  <a:tcPr marL="0" marR="0" marT="0" marB="0" anchor="ctr">
                    <a:solidFill>
                      <a:schemeClr val="accent6">
                        <a:lumMod val="20000"/>
                        <a:lumOff val="80000"/>
                      </a:schemeClr>
                    </a:solidFill>
                  </a:tcP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xmlns="" val="1079011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1760" y="552208"/>
            <a:ext cx="6159259" cy="1015663"/>
          </a:xfrm>
          <a:prstGeom prst="rect">
            <a:avLst/>
          </a:prstGeom>
          <a:noFill/>
        </p:spPr>
        <p:txBody>
          <a:bodyPr wrap="square" rtlCol="0">
            <a:spAutoFit/>
          </a:bodyPr>
          <a:lstStyle/>
          <a:p>
            <a:pPr algn="ctr"/>
            <a:r>
              <a:rPr lang="en-IN" sz="2400" b="1" dirty="0">
                <a:solidFill>
                  <a:srgbClr val="C00000"/>
                </a:solidFill>
              </a:rPr>
              <a:t>Dr. </a:t>
            </a:r>
            <a:r>
              <a:rPr lang="en-IN" sz="2400" b="1" dirty="0" smtClean="0">
                <a:solidFill>
                  <a:srgbClr val="C00000"/>
                </a:solidFill>
              </a:rPr>
              <a:t>Girisha K B </a:t>
            </a:r>
            <a:r>
              <a:rPr lang="en-IN" b="1" baseline="-25000" dirty="0" smtClean="0">
                <a:solidFill>
                  <a:srgbClr val="C00000"/>
                </a:solidFill>
              </a:rPr>
              <a:t>M.E</a:t>
            </a:r>
            <a:r>
              <a:rPr lang="en-IN" b="1" baseline="-25000" dirty="0">
                <a:solidFill>
                  <a:srgbClr val="C00000"/>
                </a:solidFill>
              </a:rPr>
              <a:t>., Ph.D</a:t>
            </a:r>
            <a:endParaRPr lang="en-IN" b="1" dirty="0">
              <a:solidFill>
                <a:srgbClr val="C00000"/>
              </a:solidFill>
            </a:endParaRPr>
          </a:p>
          <a:p>
            <a:pPr algn="ctr"/>
            <a:r>
              <a:rPr lang="en-IN" b="1" dirty="0" smtClean="0">
                <a:solidFill>
                  <a:schemeClr val="bg2">
                    <a:lumMod val="10000"/>
                  </a:schemeClr>
                </a:solidFill>
              </a:rPr>
              <a:t>Professor</a:t>
            </a:r>
            <a:endParaRPr lang="en-IN" b="1" dirty="0">
              <a:solidFill>
                <a:schemeClr val="bg2">
                  <a:lumMod val="10000"/>
                </a:schemeClr>
              </a:solidFill>
            </a:endParaRPr>
          </a:p>
          <a:p>
            <a:pPr algn="ctr"/>
            <a:r>
              <a:rPr lang="en-IN" b="1" dirty="0">
                <a:solidFill>
                  <a:schemeClr val="bg2">
                    <a:lumMod val="10000"/>
                  </a:schemeClr>
                </a:solidFill>
              </a:rPr>
              <a:t>Department of </a:t>
            </a:r>
            <a:r>
              <a:rPr lang="en-IN" b="1" dirty="0" smtClean="0">
                <a:solidFill>
                  <a:schemeClr val="bg2">
                    <a:lumMod val="10000"/>
                  </a:schemeClr>
                </a:solidFill>
              </a:rPr>
              <a:t>Mechanical Engineering</a:t>
            </a:r>
            <a:endParaRPr lang="en-IN" b="1" dirty="0">
              <a:solidFill>
                <a:schemeClr val="bg2">
                  <a:lumMod val="10000"/>
                </a:schemeClr>
              </a:solidFill>
            </a:endParaRPr>
          </a:p>
        </p:txBody>
      </p:sp>
      <p:sp>
        <p:nvSpPr>
          <p:cNvPr id="7" name="Date Placeholder 6"/>
          <p:cNvSpPr>
            <a:spLocks noGrp="1"/>
          </p:cNvSpPr>
          <p:nvPr>
            <p:ph type="dt" sz="half" idx="10"/>
          </p:nvPr>
        </p:nvSpPr>
        <p:spPr/>
        <p:txBody>
          <a:bodyPr/>
          <a:lstStyle/>
          <a:p>
            <a:fld id="{1D32A4B8-5DD4-4617-BA0E-509B060FB5B7}" type="datetime3">
              <a:rPr lang="en-US" sz="1400" b="1" smtClean="0">
                <a:solidFill>
                  <a:srgbClr val="FF0000"/>
                </a:solidFill>
              </a:rPr>
              <a:pPr/>
              <a:t>20 September 2021</a:t>
            </a:fld>
            <a:endParaRPr lang="en-IN" b="1" dirty="0">
              <a:solidFill>
                <a:srgbClr val="FF0000"/>
              </a:solidFill>
            </a:endParaRPr>
          </a:p>
        </p:txBody>
      </p:sp>
      <p:sp>
        <p:nvSpPr>
          <p:cNvPr id="5" name="Footer Placeholder 4"/>
          <p:cNvSpPr>
            <a:spLocks noGrp="1"/>
          </p:cNvSpPr>
          <p:nvPr>
            <p:ph type="ftr" sz="quarter" idx="11"/>
          </p:nvPr>
        </p:nvSpPr>
        <p:spPr/>
        <p:txBody>
          <a:bodyPr/>
          <a:lstStyle/>
          <a:p>
            <a:r>
              <a:rPr lang="en-IN" sz="1400" b="1" dirty="0" smtClean="0">
                <a:solidFill>
                  <a:srgbClr val="FF0000"/>
                </a:solidFill>
              </a:rPr>
              <a:t>MED BGSIT</a:t>
            </a:r>
            <a:endParaRPr lang="en-IN" sz="1400" b="1" dirty="0">
              <a:solidFill>
                <a:srgbClr val="FF0000"/>
              </a:solidFill>
            </a:endParaRPr>
          </a:p>
        </p:txBody>
      </p:sp>
      <p:sp>
        <p:nvSpPr>
          <p:cNvPr id="3" name="Slide Number Placeholder 2"/>
          <p:cNvSpPr>
            <a:spLocks noGrp="1"/>
          </p:cNvSpPr>
          <p:nvPr>
            <p:ph type="sldNum" sz="quarter" idx="12"/>
          </p:nvPr>
        </p:nvSpPr>
        <p:spPr/>
        <p:txBody>
          <a:bodyPr/>
          <a:lstStyle/>
          <a:p>
            <a:fld id="{AD32FF36-0650-4599-8591-CB91F0F77817}" type="slidenum">
              <a:rPr lang="en-IN" sz="1400" smtClean="0">
                <a:solidFill>
                  <a:srgbClr val="FF0000"/>
                </a:solidFill>
              </a:rPr>
              <a:pPr/>
              <a:t>27</a:t>
            </a:fld>
            <a:endParaRPr lang="en-IN" sz="1400" dirty="0">
              <a:solidFill>
                <a:srgbClr val="FF0000"/>
              </a:solidFill>
            </a:endParaRPr>
          </a:p>
        </p:txBody>
      </p:sp>
      <p:graphicFrame>
        <p:nvGraphicFramePr>
          <p:cNvPr id="14" name="Table 13"/>
          <p:cNvGraphicFramePr>
            <a:graphicFrameLocks noGrp="1"/>
          </p:cNvGraphicFramePr>
          <p:nvPr/>
        </p:nvGraphicFramePr>
        <p:xfrm>
          <a:off x="365760" y="2498178"/>
          <a:ext cx="8602980" cy="3238384"/>
        </p:xfrm>
        <a:graphic>
          <a:graphicData uri="http://schemas.openxmlformats.org/drawingml/2006/table">
            <a:tbl>
              <a:tblPr firstRow="1" bandRow="1">
                <a:tableStyleId>{5940675A-B579-460E-94D1-54222C63F5DA}</a:tableStyleId>
              </a:tblPr>
              <a:tblGrid>
                <a:gridCol w="3970020">
                  <a:extLst>
                    <a:ext uri="{9D8B030D-6E8A-4147-A177-3AD203B41FA5}">
                      <a16:colId xmlns:a16="http://schemas.microsoft.com/office/drawing/2014/main" xmlns="" val="20000"/>
                    </a:ext>
                  </a:extLst>
                </a:gridCol>
                <a:gridCol w="4632960">
                  <a:extLst>
                    <a:ext uri="{9D8B030D-6E8A-4147-A177-3AD203B41FA5}">
                      <a16:colId xmlns:a16="http://schemas.microsoft.com/office/drawing/2014/main" xmlns="" val="20001"/>
                    </a:ext>
                  </a:extLst>
                </a:gridCol>
              </a:tblGrid>
              <a:tr h="1184104">
                <a:tc>
                  <a:txBody>
                    <a:bodyPr/>
                    <a:lstStyle/>
                    <a:p>
                      <a:r>
                        <a:rPr lang="en-IN" sz="1800" u="sng" dirty="0" smtClean="0"/>
                        <a:t>Education</a:t>
                      </a:r>
                      <a:r>
                        <a:rPr lang="en-IN" sz="1800" dirty="0" smtClean="0"/>
                        <a:t>: </a:t>
                      </a:r>
                    </a:p>
                    <a:p>
                      <a:r>
                        <a:rPr lang="en-IN" sz="1800" dirty="0" smtClean="0"/>
                        <a:t>B.E –  BIT,BU – 1992</a:t>
                      </a:r>
                    </a:p>
                    <a:p>
                      <a:r>
                        <a:rPr lang="en-IN" sz="1800" dirty="0" smtClean="0"/>
                        <a:t>M.E –  MSRIT, VTU- 2001</a:t>
                      </a:r>
                    </a:p>
                    <a:p>
                      <a:r>
                        <a:rPr lang="en-IN" sz="1800" dirty="0" smtClean="0"/>
                        <a:t>PhD – BU-  2016</a:t>
                      </a:r>
                      <a:endParaRPr lang="en-US" sz="1800" b="0" dirty="0"/>
                    </a:p>
                  </a:txBody>
                  <a:tcPr>
                    <a:solidFill>
                      <a:schemeClr val="accent6">
                        <a:lumMod val="20000"/>
                        <a:lumOff val="80000"/>
                      </a:schemeClr>
                    </a:solidFill>
                  </a:tcPr>
                </a:tc>
                <a:tc>
                  <a:txBody>
                    <a:bodyPr/>
                    <a:lstStyle/>
                    <a:p>
                      <a:r>
                        <a:rPr lang="en-IN" sz="1800" u="sng" dirty="0" smtClean="0"/>
                        <a:t>Experience: </a:t>
                      </a:r>
                    </a:p>
                    <a:p>
                      <a:r>
                        <a:rPr lang="en-IN" sz="1800" dirty="0" smtClean="0"/>
                        <a:t>Teaching Experience – 25 Years</a:t>
                      </a:r>
                    </a:p>
                    <a:p>
                      <a:r>
                        <a:rPr lang="en-IN" sz="1800" dirty="0" smtClean="0"/>
                        <a:t>Research Experience – 10 Years</a:t>
                      </a:r>
                    </a:p>
                    <a:p>
                      <a:endParaRPr lang="en-US" sz="1800" b="0" dirty="0"/>
                    </a:p>
                  </a:txBody>
                  <a:tcPr>
                    <a:solidFill>
                      <a:schemeClr val="accent6">
                        <a:lumMod val="20000"/>
                        <a:lumOff val="80000"/>
                      </a:schemeClr>
                    </a:solidFill>
                  </a:tcPr>
                </a:tc>
                <a:extLst>
                  <a:ext uri="{0D108BD9-81ED-4DB2-BD59-A6C34878D82A}">
                    <a16:rowId xmlns:a16="http://schemas.microsoft.com/office/drawing/2014/main" xmlns="" val="10000"/>
                  </a:ext>
                </a:extLst>
              </a:tr>
              <a:tr h="1184104">
                <a:tc>
                  <a:txBody>
                    <a:bodyPr/>
                    <a:lstStyle/>
                    <a:p>
                      <a:r>
                        <a:rPr lang="en-IN" sz="1800" u="sng" dirty="0" smtClean="0"/>
                        <a:t>Ph.D Guiding</a:t>
                      </a:r>
                      <a:r>
                        <a:rPr lang="en-IN" sz="1800" dirty="0" smtClean="0"/>
                        <a:t>: </a:t>
                      </a:r>
                    </a:p>
                    <a:p>
                      <a:r>
                        <a:rPr lang="en-IN" sz="1800" dirty="0" smtClean="0"/>
                        <a:t>VTU, Belagavi –  3</a:t>
                      </a:r>
                    </a:p>
                    <a:p>
                      <a:r>
                        <a:rPr lang="en-IN" sz="1800" dirty="0" smtClean="0"/>
                        <a:t>ACU, BG Nagara – 2</a:t>
                      </a:r>
                    </a:p>
                  </a:txBody>
                  <a:tcPr>
                    <a:solidFill>
                      <a:schemeClr val="accent5">
                        <a:lumMod val="40000"/>
                        <a:lumOff val="60000"/>
                      </a:schemeClr>
                    </a:solidFill>
                  </a:tcPr>
                </a:tc>
                <a:tc>
                  <a:txBody>
                    <a:bodyPr/>
                    <a:lstStyle/>
                    <a:p>
                      <a:r>
                        <a:rPr lang="en-IN" sz="1800" u="sng" dirty="0" smtClean="0"/>
                        <a:t>Research Papers: </a:t>
                      </a:r>
                    </a:p>
                    <a:p>
                      <a:r>
                        <a:rPr lang="en-IN" sz="1800" dirty="0" smtClean="0"/>
                        <a:t>International Journal – 14</a:t>
                      </a:r>
                    </a:p>
                    <a:p>
                      <a:r>
                        <a:rPr lang="en-IN" sz="1800" dirty="0" smtClean="0"/>
                        <a:t>International Conference – 06</a:t>
                      </a:r>
                    </a:p>
                    <a:p>
                      <a:r>
                        <a:rPr lang="en-IN" sz="1800" dirty="0" smtClean="0"/>
                        <a:t> National Conference- 08</a:t>
                      </a:r>
                      <a:endParaRPr lang="en-US" dirty="0"/>
                    </a:p>
                  </a:txBody>
                  <a:tcPr>
                    <a:solidFill>
                      <a:schemeClr val="accent5">
                        <a:lumMod val="40000"/>
                        <a:lumOff val="60000"/>
                      </a:schemeClr>
                    </a:solidFill>
                  </a:tcPr>
                </a:tc>
                <a:extLst>
                  <a:ext uri="{0D108BD9-81ED-4DB2-BD59-A6C34878D82A}">
                    <a16:rowId xmlns:a16="http://schemas.microsoft.com/office/drawing/2014/main" xmlns="" val="10001"/>
                  </a:ext>
                </a:extLst>
              </a:tr>
              <a:tr h="860944">
                <a:tc>
                  <a:txBody>
                    <a:bodyPr/>
                    <a:lstStyle/>
                    <a:p>
                      <a:r>
                        <a:rPr lang="en-IN" sz="1800" u="sng" dirty="0" smtClean="0"/>
                        <a:t>Grants Received:</a:t>
                      </a:r>
                    </a:p>
                    <a:p>
                      <a:r>
                        <a:rPr lang="en-IN" sz="1800" dirty="0" smtClean="0"/>
                        <a:t>VGST - K-FIST L1 – Rs. 20.00 Lakhs -2019</a:t>
                      </a:r>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extLst>
                  <a:ext uri="{0D108BD9-81ED-4DB2-BD59-A6C34878D82A}">
                    <a16:rowId xmlns:a16="http://schemas.microsoft.com/office/drawing/2014/main" xmlns="" val="10002"/>
                  </a:ext>
                </a:extLst>
              </a:tr>
            </a:tbl>
          </a:graphicData>
        </a:graphic>
      </p:graphicFrame>
      <p:pic>
        <p:nvPicPr>
          <p:cNvPr id="8" name="Picture 7" descr="WhatsApp Image 2021-09-08 at 09.46.35 (1).jpeg"/>
          <p:cNvPicPr>
            <a:picLocks noChangeAspect="1"/>
          </p:cNvPicPr>
          <p:nvPr/>
        </p:nvPicPr>
        <p:blipFill>
          <a:blip r:embed="rId2" cstate="print"/>
          <a:stretch>
            <a:fillRect/>
          </a:stretch>
        </p:blipFill>
        <p:spPr>
          <a:xfrm>
            <a:off x="744716" y="1043796"/>
            <a:ext cx="1106661" cy="1080000"/>
          </a:xfrm>
          <a:prstGeom prst="rect">
            <a:avLst/>
          </a:prstGeom>
        </p:spPr>
      </p:pic>
    </p:spTree>
    <p:extLst>
      <p:ext uri="{BB962C8B-B14F-4D97-AF65-F5344CB8AC3E}">
        <p14:creationId xmlns:p14="http://schemas.microsoft.com/office/powerpoint/2010/main" xmlns="" val="171820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D32A4B8-5DD4-4617-BA0E-509B060FB5B7}" type="datetime3">
              <a:rPr lang="en-US" sz="1400" b="1" smtClean="0">
                <a:solidFill>
                  <a:srgbClr val="FF0000"/>
                </a:solidFill>
              </a:rPr>
              <a:pPr/>
              <a:t>20 September 2021</a:t>
            </a:fld>
            <a:endParaRPr lang="en-IN" b="1" dirty="0">
              <a:solidFill>
                <a:srgbClr val="FF0000"/>
              </a:solidFill>
            </a:endParaRPr>
          </a:p>
        </p:txBody>
      </p:sp>
      <p:sp>
        <p:nvSpPr>
          <p:cNvPr id="5" name="Footer Placeholder 4"/>
          <p:cNvSpPr>
            <a:spLocks noGrp="1"/>
          </p:cNvSpPr>
          <p:nvPr>
            <p:ph type="ftr" sz="quarter" idx="11"/>
          </p:nvPr>
        </p:nvSpPr>
        <p:spPr/>
        <p:txBody>
          <a:bodyPr/>
          <a:lstStyle/>
          <a:p>
            <a:r>
              <a:rPr lang="en-IN" sz="1400" b="1" dirty="0" smtClean="0">
                <a:solidFill>
                  <a:srgbClr val="FF0000"/>
                </a:solidFill>
              </a:rPr>
              <a:t>MED BGSIT</a:t>
            </a:r>
            <a:endParaRPr lang="en-IN" sz="1400" b="1" dirty="0">
              <a:solidFill>
                <a:srgbClr val="FF0000"/>
              </a:solidFill>
            </a:endParaRPr>
          </a:p>
        </p:txBody>
      </p:sp>
      <p:sp>
        <p:nvSpPr>
          <p:cNvPr id="3" name="Slide Number Placeholder 2"/>
          <p:cNvSpPr>
            <a:spLocks noGrp="1"/>
          </p:cNvSpPr>
          <p:nvPr>
            <p:ph type="sldNum" sz="quarter" idx="12"/>
          </p:nvPr>
        </p:nvSpPr>
        <p:spPr/>
        <p:txBody>
          <a:bodyPr/>
          <a:lstStyle/>
          <a:p>
            <a:fld id="{AD32FF36-0650-4599-8591-CB91F0F77817}" type="slidenum">
              <a:rPr lang="en-IN" sz="1400" smtClean="0">
                <a:solidFill>
                  <a:srgbClr val="FF0000"/>
                </a:solidFill>
              </a:rPr>
              <a:pPr/>
              <a:t>28</a:t>
            </a:fld>
            <a:endParaRPr lang="en-IN" sz="1400" dirty="0">
              <a:solidFill>
                <a:srgbClr val="FF0000"/>
              </a:solidFill>
            </a:endParaRPr>
          </a:p>
        </p:txBody>
      </p:sp>
      <p:sp>
        <p:nvSpPr>
          <p:cNvPr id="8" name="Oval 4"/>
          <p:cNvSpPr/>
          <p:nvPr/>
        </p:nvSpPr>
        <p:spPr>
          <a:xfrm>
            <a:off x="4303271" y="2221812"/>
            <a:ext cx="754947" cy="895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327" tIns="58327" rIns="58327" bIns="58327" numCol="1" spcCol="1080" anchor="ctr" anchorCtr="0">
            <a:noAutofit/>
          </a:bodyPr>
          <a:lstStyle/>
          <a:p>
            <a:pPr algn="ctr" defTabSz="2041455">
              <a:lnSpc>
                <a:spcPct val="90000"/>
              </a:lnSpc>
              <a:spcBef>
                <a:spcPct val="0"/>
              </a:spcBef>
              <a:spcAft>
                <a:spcPct val="35000"/>
              </a:spcAft>
            </a:pPr>
            <a:endParaRPr lang="en-US" sz="4600" dirty="0">
              <a:solidFill>
                <a:sysClr val="window" lastClr="FFFFFF"/>
              </a:solidFill>
              <a:latin typeface="Verdana"/>
            </a:endParaRPr>
          </a:p>
        </p:txBody>
      </p:sp>
      <p:sp>
        <p:nvSpPr>
          <p:cNvPr id="9" name="TextBox 8">
            <a:extLst>
              <a:ext uri="{FF2B5EF4-FFF2-40B4-BE49-F238E27FC236}">
                <a16:creationId xmlns="" xmlns:a16="http://schemas.microsoft.com/office/drawing/2014/main" id="{CFA94137-1BF9-4CBB-AEB3-3E6AA4112714}"/>
              </a:ext>
            </a:extLst>
          </p:cNvPr>
          <p:cNvSpPr txBox="1"/>
          <p:nvPr/>
        </p:nvSpPr>
        <p:spPr>
          <a:xfrm>
            <a:off x="159277" y="2044140"/>
            <a:ext cx="1585889" cy="217029"/>
          </a:xfrm>
          <a:prstGeom prst="rect">
            <a:avLst/>
          </a:prstGeom>
          <a:solidFill>
            <a:schemeClr val="tx2">
              <a:lumMod val="60000"/>
              <a:lumOff val="40000"/>
            </a:schemeClr>
          </a:solidFill>
        </p:spPr>
        <p:txBody>
          <a:bodyPr wrap="square" lIns="77770" tIns="38885" rIns="77770" bIns="38885" rtlCol="0">
            <a:spAutoFit/>
          </a:bodyPr>
          <a:lstStyle/>
          <a:p>
            <a:r>
              <a:rPr lang="en-IN" sz="900" dirty="0" smtClean="0">
                <a:solidFill>
                  <a:schemeClr val="bg1"/>
                </a:solidFill>
                <a:latin typeface="Arial Black" panose="020B0A04020102020204" pitchFamily="34" charset="0"/>
              </a:rPr>
              <a:t>Dr. S H MANJUNATH</a:t>
            </a:r>
            <a:endParaRPr lang="en-IN" sz="900" dirty="0">
              <a:solidFill>
                <a:schemeClr val="bg1"/>
              </a:solidFill>
              <a:latin typeface="Arial Black" panose="020B0A04020102020204" pitchFamily="34" charset="0"/>
            </a:endParaRPr>
          </a:p>
        </p:txBody>
      </p:sp>
      <p:sp>
        <p:nvSpPr>
          <p:cNvPr id="10" name="TextBox 9">
            <a:extLst>
              <a:ext uri="{FF2B5EF4-FFF2-40B4-BE49-F238E27FC236}">
                <a16:creationId xmlns="" xmlns:a16="http://schemas.microsoft.com/office/drawing/2014/main" id="{0DCE6434-8F12-47F7-AA33-41E27CDD8447}"/>
              </a:ext>
            </a:extLst>
          </p:cNvPr>
          <p:cNvSpPr txBox="1"/>
          <p:nvPr/>
        </p:nvSpPr>
        <p:spPr>
          <a:xfrm>
            <a:off x="3922463" y="2042130"/>
            <a:ext cx="1956551" cy="228379"/>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US" sz="900" dirty="0" smtClean="0">
                <a:solidFill>
                  <a:schemeClr val="bg1"/>
                </a:solidFill>
                <a:latin typeface="Arial Black" panose="020B0A04020102020204" pitchFamily="34" charset="0"/>
              </a:rPr>
              <a:t>Dr. RANGANATHA SWAMY L</a:t>
            </a:r>
          </a:p>
        </p:txBody>
      </p:sp>
      <p:sp>
        <p:nvSpPr>
          <p:cNvPr id="11" name="TextBox 10">
            <a:extLst>
              <a:ext uri="{FF2B5EF4-FFF2-40B4-BE49-F238E27FC236}">
                <a16:creationId xmlns="" xmlns:a16="http://schemas.microsoft.com/office/drawing/2014/main" id="{7429E436-1FF7-4EE1-8252-12D6BF0EE885}"/>
              </a:ext>
            </a:extLst>
          </p:cNvPr>
          <p:cNvSpPr txBox="1"/>
          <p:nvPr/>
        </p:nvSpPr>
        <p:spPr>
          <a:xfrm>
            <a:off x="6206235" y="2040616"/>
            <a:ext cx="1346209" cy="228379"/>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US" sz="900" dirty="0" smtClean="0">
                <a:solidFill>
                  <a:schemeClr val="bg1"/>
                </a:solidFill>
                <a:latin typeface="Arial Black" panose="020B0A04020102020204" pitchFamily="34" charset="0"/>
              </a:rPr>
              <a:t>Dr. HEMARAJU</a:t>
            </a:r>
          </a:p>
        </p:txBody>
      </p:sp>
      <p:sp>
        <p:nvSpPr>
          <p:cNvPr id="12" name="TextBox 11">
            <a:extLst>
              <a:ext uri="{FF2B5EF4-FFF2-40B4-BE49-F238E27FC236}">
                <a16:creationId xmlns="" xmlns:a16="http://schemas.microsoft.com/office/drawing/2014/main" id="{5AED1FEB-1F78-4ECE-B679-BAE42A588998}"/>
              </a:ext>
            </a:extLst>
          </p:cNvPr>
          <p:cNvSpPr txBox="1"/>
          <p:nvPr/>
        </p:nvSpPr>
        <p:spPr>
          <a:xfrm>
            <a:off x="4048210" y="5628440"/>
            <a:ext cx="1585889" cy="228379"/>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a:t>
            </a:r>
            <a:r>
              <a:rPr lang="en-US" sz="900" dirty="0" smtClean="0">
                <a:solidFill>
                  <a:schemeClr val="bg1"/>
                </a:solidFill>
                <a:latin typeface="Arial Black" panose="020B0A04020102020204" pitchFamily="34" charset="0"/>
              </a:rPr>
              <a:t>HEMANTHA C</a:t>
            </a:r>
          </a:p>
        </p:txBody>
      </p:sp>
      <p:sp>
        <p:nvSpPr>
          <p:cNvPr id="13" name="TextBox 12">
            <a:extLst>
              <a:ext uri="{FF2B5EF4-FFF2-40B4-BE49-F238E27FC236}">
                <a16:creationId xmlns="" xmlns:a16="http://schemas.microsoft.com/office/drawing/2014/main" id="{406E4B60-55D0-40AD-BB89-97434D1326CB}"/>
              </a:ext>
            </a:extLst>
          </p:cNvPr>
          <p:cNvSpPr txBox="1"/>
          <p:nvPr/>
        </p:nvSpPr>
        <p:spPr>
          <a:xfrm>
            <a:off x="3980736" y="3845965"/>
            <a:ext cx="1585889" cy="228379"/>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KEERTHI B L</a:t>
            </a:r>
          </a:p>
        </p:txBody>
      </p:sp>
      <p:sp>
        <p:nvSpPr>
          <p:cNvPr id="15" name="TextBox 14">
            <a:extLst>
              <a:ext uri="{FF2B5EF4-FFF2-40B4-BE49-F238E27FC236}">
                <a16:creationId xmlns="" xmlns:a16="http://schemas.microsoft.com/office/drawing/2014/main" id="{D8E4B012-09D6-4685-8302-B281DA9778C4}"/>
              </a:ext>
            </a:extLst>
          </p:cNvPr>
          <p:cNvSpPr txBox="1"/>
          <p:nvPr/>
        </p:nvSpPr>
        <p:spPr>
          <a:xfrm>
            <a:off x="7535236" y="3842409"/>
            <a:ext cx="1585889" cy="228379"/>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a:t>
            </a:r>
            <a:r>
              <a:rPr lang="en-US" sz="900" dirty="0" smtClean="0">
                <a:solidFill>
                  <a:schemeClr val="bg1"/>
                </a:solidFill>
                <a:latin typeface="Arial Black" panose="020B0A04020102020204" pitchFamily="34" charset="0"/>
              </a:rPr>
              <a:t>RAMYARANI H V</a:t>
            </a:r>
          </a:p>
        </p:txBody>
      </p:sp>
      <p:sp>
        <p:nvSpPr>
          <p:cNvPr id="16" name="TextBox 15">
            <a:extLst>
              <a:ext uri="{FF2B5EF4-FFF2-40B4-BE49-F238E27FC236}">
                <a16:creationId xmlns="" xmlns:a16="http://schemas.microsoft.com/office/drawing/2014/main" id="{AABE63D6-473E-4027-8DE4-F3C470B416A4}"/>
              </a:ext>
            </a:extLst>
          </p:cNvPr>
          <p:cNvSpPr txBox="1"/>
          <p:nvPr/>
        </p:nvSpPr>
        <p:spPr>
          <a:xfrm>
            <a:off x="2102257" y="3885996"/>
            <a:ext cx="1585889" cy="228379"/>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a:t>
            </a:r>
            <a:r>
              <a:rPr lang="en-US" sz="900" dirty="0" smtClean="0">
                <a:solidFill>
                  <a:schemeClr val="bg1"/>
                </a:solidFill>
                <a:latin typeface="Arial Black" panose="020B0A04020102020204" pitchFamily="34" charset="0"/>
              </a:rPr>
              <a:t>MAHENDRA H S</a:t>
            </a:r>
          </a:p>
        </p:txBody>
      </p:sp>
      <p:sp>
        <p:nvSpPr>
          <p:cNvPr id="17" name="Oval 4"/>
          <p:cNvSpPr/>
          <p:nvPr/>
        </p:nvSpPr>
        <p:spPr>
          <a:xfrm>
            <a:off x="4200294" y="2428548"/>
            <a:ext cx="754947" cy="8959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327" tIns="58327" rIns="58327" bIns="58327" numCol="1" spcCol="1080" anchor="ctr" anchorCtr="0">
            <a:noAutofit/>
          </a:bodyPr>
          <a:lstStyle/>
          <a:p>
            <a:pPr algn="ctr" defTabSz="2041455">
              <a:lnSpc>
                <a:spcPct val="90000"/>
              </a:lnSpc>
              <a:spcBef>
                <a:spcPct val="0"/>
              </a:spcBef>
              <a:spcAft>
                <a:spcPct val="35000"/>
              </a:spcAft>
            </a:pPr>
            <a:endParaRPr lang="en-US" sz="4600" dirty="0">
              <a:solidFill>
                <a:sysClr val="window" lastClr="FFFFFF"/>
              </a:solidFill>
              <a:latin typeface="Verdana"/>
            </a:endParaRPr>
          </a:p>
        </p:txBody>
      </p:sp>
      <p:sp>
        <p:nvSpPr>
          <p:cNvPr id="18" name="TextBox 17">
            <a:extLst>
              <a:ext uri="{FF2B5EF4-FFF2-40B4-BE49-F238E27FC236}">
                <a16:creationId xmlns="" xmlns:a16="http://schemas.microsoft.com/office/drawing/2014/main" id="{0DCE6434-8F12-47F7-AA33-41E27CDD8447}"/>
              </a:ext>
            </a:extLst>
          </p:cNvPr>
          <p:cNvSpPr txBox="1"/>
          <p:nvPr/>
        </p:nvSpPr>
        <p:spPr>
          <a:xfrm>
            <a:off x="2157093" y="1998186"/>
            <a:ext cx="1585889" cy="217029"/>
          </a:xfrm>
          <a:prstGeom prst="rect">
            <a:avLst/>
          </a:prstGeom>
          <a:solidFill>
            <a:schemeClr val="tx2">
              <a:lumMod val="60000"/>
              <a:lumOff val="40000"/>
            </a:schemeClr>
          </a:solidFill>
        </p:spPr>
        <p:txBody>
          <a:bodyPr wrap="square" lIns="77770" tIns="38885" rIns="77770" bIns="38885" rtlCol="0">
            <a:spAutoFit/>
          </a:bodyPr>
          <a:lstStyle/>
          <a:p>
            <a:r>
              <a:rPr lang="en-IN" sz="900" dirty="0" smtClean="0">
                <a:solidFill>
                  <a:schemeClr val="bg1"/>
                </a:solidFill>
                <a:latin typeface="Arial Black" panose="020B0A04020102020204" pitchFamily="34" charset="0"/>
              </a:rPr>
              <a:t>Dr. GIRISH K B</a:t>
            </a:r>
          </a:p>
        </p:txBody>
      </p:sp>
      <p:sp>
        <p:nvSpPr>
          <p:cNvPr id="19" name="TextBox 18">
            <a:extLst>
              <a:ext uri="{FF2B5EF4-FFF2-40B4-BE49-F238E27FC236}">
                <a16:creationId xmlns="" xmlns:a16="http://schemas.microsoft.com/office/drawing/2014/main" id="{D8E4B012-09D6-4685-8302-B281DA9778C4}"/>
              </a:ext>
            </a:extLst>
          </p:cNvPr>
          <p:cNvSpPr txBox="1"/>
          <p:nvPr/>
        </p:nvSpPr>
        <p:spPr>
          <a:xfrm>
            <a:off x="5768430" y="3812829"/>
            <a:ext cx="1585889" cy="228379"/>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a:t>
            </a:r>
            <a:r>
              <a:rPr lang="en-US" sz="900" dirty="0" smtClean="0">
                <a:solidFill>
                  <a:schemeClr val="bg1"/>
                </a:solidFill>
                <a:latin typeface="Arial Black" panose="020B0A04020102020204" pitchFamily="34" charset="0"/>
              </a:rPr>
              <a:t>PRADEEP H</a:t>
            </a:r>
          </a:p>
        </p:txBody>
      </p:sp>
      <p:sp>
        <p:nvSpPr>
          <p:cNvPr id="20" name="TextBox 19">
            <a:extLst>
              <a:ext uri="{FF2B5EF4-FFF2-40B4-BE49-F238E27FC236}">
                <a16:creationId xmlns="" xmlns:a16="http://schemas.microsoft.com/office/drawing/2014/main" id="{5AED1FEB-1F78-4ECE-B679-BAE42A588998}"/>
              </a:ext>
            </a:extLst>
          </p:cNvPr>
          <p:cNvSpPr txBox="1"/>
          <p:nvPr/>
        </p:nvSpPr>
        <p:spPr>
          <a:xfrm>
            <a:off x="5937839" y="5616280"/>
            <a:ext cx="1585889" cy="237804"/>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a:t>
            </a:r>
            <a:r>
              <a:rPr lang="en-US" sz="900" dirty="0" smtClean="0">
                <a:solidFill>
                  <a:schemeClr val="bg1"/>
                </a:solidFill>
                <a:latin typeface="Arial Black" panose="020B0A04020102020204" pitchFamily="34" charset="0"/>
              </a:rPr>
              <a:t>NAVEEN S S</a:t>
            </a:r>
          </a:p>
        </p:txBody>
      </p:sp>
      <p:sp>
        <p:nvSpPr>
          <p:cNvPr id="21" name="TextBox 20">
            <a:extLst>
              <a:ext uri="{FF2B5EF4-FFF2-40B4-BE49-F238E27FC236}">
                <a16:creationId xmlns="" xmlns:a16="http://schemas.microsoft.com/office/drawing/2014/main" id="{3652330C-7BB4-429E-8BA8-4DC2E3AF34BB}"/>
              </a:ext>
            </a:extLst>
          </p:cNvPr>
          <p:cNvSpPr txBox="1"/>
          <p:nvPr/>
        </p:nvSpPr>
        <p:spPr>
          <a:xfrm>
            <a:off x="7775599" y="2033775"/>
            <a:ext cx="1585889" cy="228379"/>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a:t>
            </a:r>
            <a:r>
              <a:rPr lang="en-US" sz="900" dirty="0" smtClean="0">
                <a:solidFill>
                  <a:schemeClr val="bg1"/>
                </a:solidFill>
                <a:latin typeface="Arial Black" panose="020B0A04020102020204" pitchFamily="34" charset="0"/>
              </a:rPr>
              <a:t>SUDEEP KUMAR </a:t>
            </a:r>
          </a:p>
        </p:txBody>
      </p:sp>
      <p:sp>
        <p:nvSpPr>
          <p:cNvPr id="22" name="TextBox 21">
            <a:extLst>
              <a:ext uri="{FF2B5EF4-FFF2-40B4-BE49-F238E27FC236}">
                <a16:creationId xmlns="" xmlns:a16="http://schemas.microsoft.com/office/drawing/2014/main" id="{AABE63D6-473E-4027-8DE4-F3C470B416A4}"/>
              </a:ext>
            </a:extLst>
          </p:cNvPr>
          <p:cNvSpPr txBox="1"/>
          <p:nvPr/>
        </p:nvSpPr>
        <p:spPr>
          <a:xfrm>
            <a:off x="125590" y="3922972"/>
            <a:ext cx="1892991" cy="237804"/>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a:t>
            </a:r>
            <a:r>
              <a:rPr lang="en-US" sz="900" dirty="0" smtClean="0">
                <a:solidFill>
                  <a:schemeClr val="bg1"/>
                </a:solidFill>
                <a:latin typeface="Arial Black" panose="020B0A04020102020204" pitchFamily="34" charset="0"/>
              </a:rPr>
              <a:t>SANTOSH KUMAR T C</a:t>
            </a:r>
          </a:p>
        </p:txBody>
      </p:sp>
      <p:pic>
        <p:nvPicPr>
          <p:cNvPr id="23" name="Picture 22" descr="WhatsApp Image 2021-09-08 at 09.46.25 (2).jpeg"/>
          <p:cNvPicPr>
            <a:picLocks noChangeAspect="1"/>
          </p:cNvPicPr>
          <p:nvPr/>
        </p:nvPicPr>
        <p:blipFill>
          <a:blip r:embed="rId2" cstate="print"/>
          <a:stretch>
            <a:fillRect/>
          </a:stretch>
        </p:blipFill>
        <p:spPr>
          <a:xfrm>
            <a:off x="6090727" y="4494361"/>
            <a:ext cx="1130799" cy="1080000"/>
          </a:xfrm>
          <a:prstGeom prst="rect">
            <a:avLst/>
          </a:prstGeom>
        </p:spPr>
      </p:pic>
      <p:pic>
        <p:nvPicPr>
          <p:cNvPr id="24" name="Picture 23" descr="WhatsApp Image 2021-09-08 at 09.46.26 (1).jpeg"/>
          <p:cNvPicPr>
            <a:picLocks noChangeAspect="1"/>
          </p:cNvPicPr>
          <p:nvPr/>
        </p:nvPicPr>
        <p:blipFill>
          <a:blip r:embed="rId3" cstate="print"/>
          <a:stretch>
            <a:fillRect/>
          </a:stretch>
        </p:blipFill>
        <p:spPr>
          <a:xfrm>
            <a:off x="7981873" y="940279"/>
            <a:ext cx="1110887" cy="1080000"/>
          </a:xfrm>
          <a:prstGeom prst="rect">
            <a:avLst/>
          </a:prstGeom>
        </p:spPr>
      </p:pic>
      <p:pic>
        <p:nvPicPr>
          <p:cNvPr id="25" name="Picture 24" descr="WhatsApp Image 2021-09-08 at 09.46.26.jpeg"/>
          <p:cNvPicPr>
            <a:picLocks noChangeAspect="1"/>
          </p:cNvPicPr>
          <p:nvPr/>
        </p:nvPicPr>
        <p:blipFill>
          <a:blip r:embed="rId4" cstate="print"/>
          <a:stretch>
            <a:fillRect/>
          </a:stretch>
        </p:blipFill>
        <p:spPr>
          <a:xfrm>
            <a:off x="2335505" y="4546120"/>
            <a:ext cx="1229917" cy="1080000"/>
          </a:xfrm>
          <a:prstGeom prst="rect">
            <a:avLst/>
          </a:prstGeom>
        </p:spPr>
      </p:pic>
      <p:pic>
        <p:nvPicPr>
          <p:cNvPr id="26" name="Picture 25" descr="WhatsApp Image 2021-09-08 at 09.46.25.jpeg"/>
          <p:cNvPicPr>
            <a:picLocks noChangeAspect="1"/>
          </p:cNvPicPr>
          <p:nvPr/>
        </p:nvPicPr>
        <p:blipFill>
          <a:blip r:embed="rId5" cstate="print"/>
          <a:stretch>
            <a:fillRect/>
          </a:stretch>
        </p:blipFill>
        <p:spPr>
          <a:xfrm>
            <a:off x="4205611" y="4485734"/>
            <a:ext cx="1212006" cy="1080000"/>
          </a:xfrm>
          <a:prstGeom prst="rect">
            <a:avLst/>
          </a:prstGeom>
        </p:spPr>
      </p:pic>
      <p:pic>
        <p:nvPicPr>
          <p:cNvPr id="27" name="Picture 26" descr="WhatsApp Image 2021-09-08 at 09.46.25 (1).jpeg"/>
          <p:cNvPicPr>
            <a:picLocks noChangeAspect="1"/>
          </p:cNvPicPr>
          <p:nvPr/>
        </p:nvPicPr>
        <p:blipFill>
          <a:blip r:embed="rId6" cstate="print"/>
          <a:stretch>
            <a:fillRect/>
          </a:stretch>
        </p:blipFill>
        <p:spPr>
          <a:xfrm>
            <a:off x="274441" y="2812212"/>
            <a:ext cx="1176398" cy="1080000"/>
          </a:xfrm>
          <a:prstGeom prst="rect">
            <a:avLst/>
          </a:prstGeom>
        </p:spPr>
      </p:pic>
      <p:pic>
        <p:nvPicPr>
          <p:cNvPr id="28" name="Picture 27" descr="WhatsApp Image 2021-09-08 at 09.46.29 (1).jpeg"/>
          <p:cNvPicPr>
            <a:picLocks noChangeAspect="1"/>
          </p:cNvPicPr>
          <p:nvPr/>
        </p:nvPicPr>
        <p:blipFill>
          <a:blip r:embed="rId7" cstate="print"/>
          <a:stretch>
            <a:fillRect/>
          </a:stretch>
        </p:blipFill>
        <p:spPr>
          <a:xfrm>
            <a:off x="5852079" y="2708695"/>
            <a:ext cx="1237668" cy="1080000"/>
          </a:xfrm>
          <a:prstGeom prst="rect">
            <a:avLst/>
          </a:prstGeom>
        </p:spPr>
      </p:pic>
      <p:pic>
        <p:nvPicPr>
          <p:cNvPr id="29" name="Picture 28" descr="WhatsApp Image 2021-09-08 at 09.46.29.jpeg"/>
          <p:cNvPicPr>
            <a:picLocks noChangeAspect="1"/>
          </p:cNvPicPr>
          <p:nvPr/>
        </p:nvPicPr>
        <p:blipFill>
          <a:blip r:embed="rId8" cstate="print"/>
          <a:stretch>
            <a:fillRect/>
          </a:stretch>
        </p:blipFill>
        <p:spPr>
          <a:xfrm>
            <a:off x="297291" y="4494362"/>
            <a:ext cx="1345932" cy="1080000"/>
          </a:xfrm>
          <a:prstGeom prst="rect">
            <a:avLst/>
          </a:prstGeom>
        </p:spPr>
      </p:pic>
      <p:pic>
        <p:nvPicPr>
          <p:cNvPr id="30" name="Picture 29" descr="WhatsApp Image 2021-09-08 at 09.46.28 (1).jpeg"/>
          <p:cNvPicPr>
            <a:picLocks noChangeAspect="1"/>
          </p:cNvPicPr>
          <p:nvPr/>
        </p:nvPicPr>
        <p:blipFill>
          <a:blip r:embed="rId9" cstate="print"/>
          <a:stretch>
            <a:fillRect/>
          </a:stretch>
        </p:blipFill>
        <p:spPr>
          <a:xfrm>
            <a:off x="7861511" y="2700068"/>
            <a:ext cx="948147" cy="1080000"/>
          </a:xfrm>
          <a:prstGeom prst="rect">
            <a:avLst/>
          </a:prstGeom>
        </p:spPr>
      </p:pic>
      <p:pic>
        <p:nvPicPr>
          <p:cNvPr id="31" name="Picture 30" descr="WhatsApp Image 2021-09-08 at 09.46.34.jpeg"/>
          <p:cNvPicPr>
            <a:picLocks noChangeAspect="1"/>
          </p:cNvPicPr>
          <p:nvPr/>
        </p:nvPicPr>
        <p:blipFill>
          <a:blip r:embed="rId10" cstate="print"/>
          <a:stretch>
            <a:fillRect/>
          </a:stretch>
        </p:blipFill>
        <p:spPr>
          <a:xfrm>
            <a:off x="4143342" y="2734572"/>
            <a:ext cx="1218313" cy="1080000"/>
          </a:xfrm>
          <a:prstGeom prst="rect">
            <a:avLst/>
          </a:prstGeom>
        </p:spPr>
      </p:pic>
      <p:pic>
        <p:nvPicPr>
          <p:cNvPr id="32" name="Picture 31" descr="WhatsApp Image 2021-09-08 at 09.46.35.jpeg"/>
          <p:cNvPicPr>
            <a:picLocks noChangeAspect="1"/>
          </p:cNvPicPr>
          <p:nvPr/>
        </p:nvPicPr>
        <p:blipFill>
          <a:blip r:embed="rId11" cstate="print"/>
          <a:stretch>
            <a:fillRect/>
          </a:stretch>
        </p:blipFill>
        <p:spPr>
          <a:xfrm>
            <a:off x="6218100" y="931653"/>
            <a:ext cx="1183028" cy="1080000"/>
          </a:xfrm>
          <a:prstGeom prst="rect">
            <a:avLst/>
          </a:prstGeom>
        </p:spPr>
      </p:pic>
      <p:pic>
        <p:nvPicPr>
          <p:cNvPr id="33" name="Picture 32" descr="WhatsApp Image 2021-09-08 at 09.46.28.jpeg"/>
          <p:cNvPicPr>
            <a:picLocks noChangeAspect="1"/>
          </p:cNvPicPr>
          <p:nvPr/>
        </p:nvPicPr>
        <p:blipFill>
          <a:blip r:embed="rId12" cstate="print"/>
          <a:stretch>
            <a:fillRect/>
          </a:stretch>
        </p:blipFill>
        <p:spPr>
          <a:xfrm>
            <a:off x="4263285" y="940280"/>
            <a:ext cx="1148889" cy="1080000"/>
          </a:xfrm>
          <a:prstGeom prst="rect">
            <a:avLst/>
          </a:prstGeom>
        </p:spPr>
      </p:pic>
      <p:pic>
        <p:nvPicPr>
          <p:cNvPr id="34" name="Picture 33" descr="WhatsApp Image 2021-09-08 at 09.46.35 (1).jpeg"/>
          <p:cNvPicPr>
            <a:picLocks noChangeAspect="1"/>
          </p:cNvPicPr>
          <p:nvPr/>
        </p:nvPicPr>
        <p:blipFill>
          <a:blip r:embed="rId13" cstate="print"/>
          <a:stretch>
            <a:fillRect/>
          </a:stretch>
        </p:blipFill>
        <p:spPr>
          <a:xfrm>
            <a:off x="2262965" y="897147"/>
            <a:ext cx="1106661" cy="1080000"/>
          </a:xfrm>
          <a:prstGeom prst="rect">
            <a:avLst/>
          </a:prstGeom>
        </p:spPr>
      </p:pic>
      <p:pic>
        <p:nvPicPr>
          <p:cNvPr id="35" name="Picture 34" descr="WhatsApp Image 2021-09-08 at 09.46.27.jpeg"/>
          <p:cNvPicPr>
            <a:picLocks noChangeAspect="1"/>
          </p:cNvPicPr>
          <p:nvPr/>
        </p:nvPicPr>
        <p:blipFill>
          <a:blip r:embed="rId14" cstate="print"/>
          <a:stretch>
            <a:fillRect/>
          </a:stretch>
        </p:blipFill>
        <p:spPr>
          <a:xfrm>
            <a:off x="251303" y="931651"/>
            <a:ext cx="1257057" cy="1080000"/>
          </a:xfrm>
          <a:prstGeom prst="rect">
            <a:avLst/>
          </a:prstGeom>
        </p:spPr>
      </p:pic>
      <p:pic>
        <p:nvPicPr>
          <p:cNvPr id="36" name="Picture 35" descr="WhatsApp Image 2021-09-09 at 10.51.18.jpeg"/>
          <p:cNvPicPr>
            <a:picLocks noChangeAspect="1"/>
          </p:cNvPicPr>
          <p:nvPr/>
        </p:nvPicPr>
        <p:blipFill>
          <a:blip r:embed="rId15"/>
          <a:stretch>
            <a:fillRect/>
          </a:stretch>
        </p:blipFill>
        <p:spPr>
          <a:xfrm>
            <a:off x="2161399" y="2700068"/>
            <a:ext cx="1440000" cy="1175654"/>
          </a:xfrm>
          <a:prstGeom prst="rect">
            <a:avLst/>
          </a:prstGeom>
        </p:spPr>
      </p:pic>
      <p:sp>
        <p:nvSpPr>
          <p:cNvPr id="37" name="TextBox 36">
            <a:extLst>
              <a:ext uri="{FF2B5EF4-FFF2-40B4-BE49-F238E27FC236}">
                <a16:creationId xmlns="" xmlns:a16="http://schemas.microsoft.com/office/drawing/2014/main" id="{9DDD0342-30F7-4D0E-8562-C453ED84D4F3}"/>
              </a:ext>
            </a:extLst>
          </p:cNvPr>
          <p:cNvSpPr txBox="1"/>
          <p:nvPr/>
        </p:nvSpPr>
        <p:spPr>
          <a:xfrm>
            <a:off x="2168371" y="5653751"/>
            <a:ext cx="1585889" cy="228379"/>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a:t>
            </a:r>
            <a:r>
              <a:rPr lang="en-US" sz="900" dirty="0" smtClean="0">
                <a:solidFill>
                  <a:schemeClr val="bg1"/>
                </a:solidFill>
                <a:latin typeface="Arial Black" panose="020B0A04020102020204" pitchFamily="34" charset="0"/>
              </a:rPr>
              <a:t>SHARATH N</a:t>
            </a:r>
          </a:p>
        </p:txBody>
      </p:sp>
      <p:sp>
        <p:nvSpPr>
          <p:cNvPr id="38" name="TextBox 37">
            <a:extLst>
              <a:ext uri="{FF2B5EF4-FFF2-40B4-BE49-F238E27FC236}">
                <a16:creationId xmlns="" xmlns:a16="http://schemas.microsoft.com/office/drawing/2014/main" id="{9DDD0342-30F7-4D0E-8562-C453ED84D4F3}"/>
              </a:ext>
            </a:extLst>
          </p:cNvPr>
          <p:cNvSpPr txBox="1"/>
          <p:nvPr/>
        </p:nvSpPr>
        <p:spPr>
          <a:xfrm>
            <a:off x="216501" y="5653751"/>
            <a:ext cx="1585889" cy="228379"/>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a:t>
            </a:r>
            <a:r>
              <a:rPr lang="en-US" sz="900" dirty="0" smtClean="0">
                <a:solidFill>
                  <a:schemeClr val="bg1"/>
                </a:solidFill>
                <a:latin typeface="Arial Black" panose="020B0A04020102020204" pitchFamily="34" charset="0"/>
              </a:rPr>
              <a:t>NISCHITHA K M</a:t>
            </a:r>
          </a:p>
        </p:txBody>
      </p:sp>
      <p:pic>
        <p:nvPicPr>
          <p:cNvPr id="52226" name="Picture 2"/>
          <p:cNvPicPr>
            <a:picLocks noChangeAspect="1" noChangeArrowheads="1"/>
          </p:cNvPicPr>
          <p:nvPr/>
        </p:nvPicPr>
        <p:blipFill>
          <a:blip r:embed="rId16" cstate="print"/>
          <a:srcRect/>
          <a:stretch>
            <a:fillRect/>
          </a:stretch>
        </p:blipFill>
        <p:spPr bwMode="auto">
          <a:xfrm>
            <a:off x="7713932" y="4433079"/>
            <a:ext cx="1080000" cy="1088244"/>
          </a:xfrm>
          <a:prstGeom prst="rect">
            <a:avLst/>
          </a:prstGeom>
          <a:noFill/>
          <a:ln w="9525">
            <a:noFill/>
            <a:miter lim="800000"/>
            <a:headEnd/>
            <a:tailEnd/>
          </a:ln>
          <a:effectLst/>
        </p:spPr>
      </p:pic>
      <p:sp>
        <p:nvSpPr>
          <p:cNvPr id="39" name="TextBox 38">
            <a:extLst>
              <a:ext uri="{FF2B5EF4-FFF2-40B4-BE49-F238E27FC236}">
                <a16:creationId xmlns="" xmlns:a16="http://schemas.microsoft.com/office/drawing/2014/main" id="{5AED1FEB-1F78-4ECE-B679-BAE42A588998}"/>
              </a:ext>
            </a:extLst>
          </p:cNvPr>
          <p:cNvSpPr txBox="1"/>
          <p:nvPr/>
        </p:nvSpPr>
        <p:spPr>
          <a:xfrm>
            <a:off x="7582609" y="5604778"/>
            <a:ext cx="1585889" cy="237804"/>
          </a:xfrm>
          <a:prstGeom prst="rect">
            <a:avLst/>
          </a:prstGeom>
          <a:solidFill>
            <a:schemeClr val="tx2">
              <a:lumMod val="60000"/>
              <a:lumOff val="40000"/>
            </a:schemeClr>
          </a:solidFill>
        </p:spPr>
        <p:txBody>
          <a:bodyPr wrap="square" lIns="77770" tIns="38885" rIns="77770" bIns="38885" rtlCol="0">
            <a:spAutoFit/>
          </a:bodyPr>
          <a:lstStyle/>
          <a:p>
            <a:pPr>
              <a:lnSpc>
                <a:spcPct val="115000"/>
              </a:lnSpc>
            </a:pPr>
            <a:r>
              <a:rPr lang="en-IN" sz="900" dirty="0" smtClean="0">
                <a:solidFill>
                  <a:schemeClr val="bg1"/>
                </a:solidFill>
                <a:latin typeface="Arial Black" panose="020B0A04020102020204" pitchFamily="34" charset="0"/>
              </a:rPr>
              <a:t>Prof. </a:t>
            </a:r>
            <a:r>
              <a:rPr lang="en-US" sz="900" dirty="0" smtClean="0">
                <a:solidFill>
                  <a:schemeClr val="bg1"/>
                </a:solidFill>
                <a:latin typeface="Arial Black" panose="020B0A04020102020204" pitchFamily="34" charset="0"/>
              </a:rPr>
              <a:t>KRUPESH K S</a:t>
            </a:r>
          </a:p>
        </p:txBody>
      </p:sp>
    </p:spTree>
    <p:extLst>
      <p:ext uri="{BB962C8B-B14F-4D97-AF65-F5344CB8AC3E}">
        <p14:creationId xmlns:p14="http://schemas.microsoft.com/office/powerpoint/2010/main" xmlns="" val="17182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anim calcmode="lin" valueType="num">
                                      <p:cBhvr>
                                        <p:cTn id="72" dur="1000" fill="hold"/>
                                        <p:tgtEl>
                                          <p:spTgt spid="38"/>
                                        </p:tgtEl>
                                        <p:attrNameLst>
                                          <p:attrName>ppt_x</p:attrName>
                                        </p:attrNameLst>
                                      </p:cBhvr>
                                      <p:tavLst>
                                        <p:tav tm="0">
                                          <p:val>
                                            <p:strVal val="#ppt_x"/>
                                          </p:val>
                                        </p:tav>
                                        <p:tav tm="100000">
                                          <p:val>
                                            <p:strVal val="#ppt_x"/>
                                          </p:val>
                                        </p:tav>
                                      </p:tavLst>
                                    </p:anim>
                                    <p:anim calcmode="lin" valueType="num">
                                      <p:cBhvr>
                                        <p:cTn id="73" dur="1000" fill="hold"/>
                                        <p:tgtEl>
                                          <p:spTgt spid="3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1000"/>
                                        <p:tgtEl>
                                          <p:spTgt spid="39"/>
                                        </p:tgtEl>
                                      </p:cBhvr>
                                    </p:animEffect>
                                    <p:anim calcmode="lin" valueType="num">
                                      <p:cBhvr>
                                        <p:cTn id="77" dur="1000" fill="hold"/>
                                        <p:tgtEl>
                                          <p:spTgt spid="39"/>
                                        </p:tgtEl>
                                        <p:attrNameLst>
                                          <p:attrName>ppt_x</p:attrName>
                                        </p:attrNameLst>
                                      </p:cBhvr>
                                      <p:tavLst>
                                        <p:tav tm="0">
                                          <p:val>
                                            <p:strVal val="#ppt_x"/>
                                          </p:val>
                                        </p:tav>
                                        <p:tav tm="100000">
                                          <p:val>
                                            <p:strVal val="#ppt_x"/>
                                          </p:val>
                                        </p:tav>
                                      </p:tavLst>
                                    </p:anim>
                                    <p:anim calcmode="lin" valueType="num">
                                      <p:cBhvr>
                                        <p:cTn id="7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5" grpId="0" animBg="1"/>
      <p:bldP spid="16" grpId="0" animBg="1"/>
      <p:bldP spid="19" grpId="0" animBg="1"/>
      <p:bldP spid="20" grpId="0" animBg="1"/>
      <p:bldP spid="21" grpId="0" animBg="1"/>
      <p:bldP spid="22" grpId="0" animBg="1"/>
      <p:bldP spid="37" grpId="0" animBg="1"/>
      <p:bldP spid="38" grpId="0" animBg="1"/>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p:cNvSpPr>
            <a:spLocks noGrp="1"/>
          </p:cNvSpPr>
          <p:nvPr>
            <p:ph type="title"/>
          </p:nvPr>
        </p:nvSpPr>
        <p:spPr>
          <a:xfrm>
            <a:off x="1110076" y="1"/>
            <a:ext cx="7658100" cy="465826"/>
          </a:xfrm>
        </p:spPr>
        <p:txBody>
          <a:bodyPr>
            <a:normAutofit fontScale="90000"/>
          </a:bodyPr>
          <a:lstStyle/>
          <a:p>
            <a:pPr>
              <a:lnSpc>
                <a:spcPct val="107000"/>
              </a:lnSpc>
              <a:spcAft>
                <a:spcPts val="0"/>
              </a:spcAft>
            </a:pPr>
            <a:r>
              <a:rPr lang="en-IN" sz="2000" dirty="0" smtClean="0"/>
              <a:t/>
            </a:r>
            <a:br>
              <a:rPr lang="en-IN" sz="2000" dirty="0" smtClean="0"/>
            </a:br>
            <a:r>
              <a:rPr lang="en-IN" sz="3600" b="1" dirty="0" smtClean="0">
                <a:solidFill>
                  <a:srgbClr val="800000"/>
                </a:solidFill>
              </a:rPr>
              <a:t>Technical/Supporting  Staff</a:t>
            </a:r>
            <a:endParaRPr lang="en-US" sz="3600" b="1" dirty="0">
              <a:solidFill>
                <a:srgbClr val="800000"/>
              </a:solidFill>
            </a:endParaRPr>
          </a:p>
        </p:txBody>
      </p:sp>
      <p:sp>
        <p:nvSpPr>
          <p:cNvPr id="54" name="Date Placeholder 53"/>
          <p:cNvSpPr>
            <a:spLocks noGrp="1"/>
          </p:cNvSpPr>
          <p:nvPr>
            <p:ph type="dt" sz="half" idx="10"/>
          </p:nvPr>
        </p:nvSpPr>
        <p:spPr/>
        <p:txBody>
          <a:bodyPr/>
          <a:lstStyle/>
          <a:p>
            <a:fld id="{82EECEEC-299E-466C-AABA-27F15DBB7050}" type="datetime3">
              <a:rPr lang="en-US" b="1" smtClean="0">
                <a:solidFill>
                  <a:srgbClr val="FF0000"/>
                </a:solidFill>
              </a:rPr>
              <a:pPr/>
              <a:t>20 September 2021</a:t>
            </a:fld>
            <a:endParaRPr lang="en-IN" b="1" dirty="0">
              <a:solidFill>
                <a:srgbClr val="FF0000"/>
              </a:solidFill>
            </a:endParaRPr>
          </a:p>
        </p:txBody>
      </p:sp>
      <p:sp>
        <p:nvSpPr>
          <p:cNvPr id="3" name="Footer Placeholder 2"/>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2" name="Slide Number Placeholder 1"/>
          <p:cNvSpPr>
            <a:spLocks noGrp="1"/>
          </p:cNvSpPr>
          <p:nvPr>
            <p:ph type="sldNum" sz="quarter" idx="12"/>
          </p:nvPr>
        </p:nvSpPr>
        <p:spPr/>
        <p:txBody>
          <a:bodyPr/>
          <a:lstStyle/>
          <a:p>
            <a:fld id="{AD32FF36-0650-4599-8591-CB91F0F77817}" type="slidenum">
              <a:rPr lang="en-IN" b="1" smtClean="0">
                <a:solidFill>
                  <a:srgbClr val="FF0000"/>
                </a:solidFill>
              </a:rPr>
              <a:pPr/>
              <a:t>29</a:t>
            </a:fld>
            <a:endParaRPr lang="en-IN" b="1" dirty="0">
              <a:solidFill>
                <a:srgbClr val="FF0000"/>
              </a:solidFill>
            </a:endParaRPr>
          </a:p>
        </p:txBody>
      </p:sp>
      <p:graphicFrame>
        <p:nvGraphicFramePr>
          <p:cNvPr id="7" name="Table 6"/>
          <p:cNvGraphicFramePr>
            <a:graphicFrameLocks noGrp="1"/>
          </p:cNvGraphicFramePr>
          <p:nvPr/>
        </p:nvGraphicFramePr>
        <p:xfrm>
          <a:off x="813329" y="661847"/>
          <a:ext cx="7209236" cy="2609088"/>
        </p:xfrm>
        <a:graphic>
          <a:graphicData uri="http://schemas.openxmlformats.org/drawingml/2006/table">
            <a:tbl>
              <a:tblPr>
                <a:tableStyleId>{5940675A-B579-460E-94D1-54222C63F5DA}</a:tableStyleId>
              </a:tblPr>
              <a:tblGrid>
                <a:gridCol w="502750">
                  <a:extLst>
                    <a:ext uri="{9D8B030D-6E8A-4147-A177-3AD203B41FA5}">
                      <a16:colId xmlns:a16="http://schemas.microsoft.com/office/drawing/2014/main" xmlns="" val="20000"/>
                    </a:ext>
                  </a:extLst>
                </a:gridCol>
                <a:gridCol w="2491230">
                  <a:extLst>
                    <a:ext uri="{9D8B030D-6E8A-4147-A177-3AD203B41FA5}">
                      <a16:colId xmlns:a16="http://schemas.microsoft.com/office/drawing/2014/main" xmlns="" val="20001"/>
                    </a:ext>
                  </a:extLst>
                </a:gridCol>
                <a:gridCol w="1640477">
                  <a:extLst>
                    <a:ext uri="{9D8B030D-6E8A-4147-A177-3AD203B41FA5}">
                      <a16:colId xmlns:a16="http://schemas.microsoft.com/office/drawing/2014/main" xmlns="" val="20002"/>
                    </a:ext>
                  </a:extLst>
                </a:gridCol>
                <a:gridCol w="2574779">
                  <a:extLst>
                    <a:ext uri="{9D8B030D-6E8A-4147-A177-3AD203B41FA5}">
                      <a16:colId xmlns:a16="http://schemas.microsoft.com/office/drawing/2014/main" xmlns="" val="20003"/>
                    </a:ext>
                  </a:extLst>
                </a:gridCol>
              </a:tblGrid>
              <a:tr h="210567">
                <a:tc>
                  <a:txBody>
                    <a:bodyPr/>
                    <a:lstStyle/>
                    <a:p>
                      <a:pPr algn="ctr">
                        <a:lnSpc>
                          <a:spcPct val="107000"/>
                        </a:lnSpc>
                        <a:spcAft>
                          <a:spcPts val="0"/>
                        </a:spcAft>
                      </a:pPr>
                      <a:r>
                        <a:rPr lang="en-IN" sz="2000" kern="1200" dirty="0"/>
                        <a:t>1</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Vishwanath G M</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ITI(Diploma)</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Assistant Instructor</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extLst>
                  <a:ext uri="{0D108BD9-81ED-4DB2-BD59-A6C34878D82A}">
                    <a16:rowId xmlns:a16="http://schemas.microsoft.com/office/drawing/2014/main" xmlns="" val="10000"/>
                  </a:ext>
                </a:extLst>
              </a:tr>
              <a:tr h="210567">
                <a:tc>
                  <a:txBody>
                    <a:bodyPr/>
                    <a:lstStyle/>
                    <a:p>
                      <a:pPr algn="ctr">
                        <a:lnSpc>
                          <a:spcPct val="107000"/>
                        </a:lnSpc>
                        <a:spcAft>
                          <a:spcPts val="0"/>
                        </a:spcAft>
                      </a:pPr>
                      <a:r>
                        <a:rPr lang="en-IN" sz="2000" kern="1200" dirty="0"/>
                        <a:t>2</a:t>
                      </a:r>
                      <a:endParaRPr lang="en-US" sz="2000" b="1" kern="1200" dirty="0">
                        <a:solidFill>
                          <a:srgbClr val="000000"/>
                        </a:solidFill>
                        <a:latin typeface="Times New Roman"/>
                        <a:ea typeface="Times New Roman"/>
                        <a:cs typeface="+mn-cs"/>
                      </a:endParaRPr>
                    </a:p>
                  </a:txBody>
                  <a:tcPr marL="67926" marR="67926" marT="0" marB="0">
                    <a:solidFill>
                      <a:schemeClr val="accent6">
                        <a:lumMod val="60000"/>
                        <a:lumOff val="40000"/>
                      </a:schemeClr>
                    </a:solidFill>
                  </a:tcPr>
                </a:tc>
                <a:tc>
                  <a:txBody>
                    <a:bodyPr/>
                    <a:lstStyle/>
                    <a:p>
                      <a:pPr algn="l">
                        <a:lnSpc>
                          <a:spcPct val="107000"/>
                        </a:lnSpc>
                        <a:spcAft>
                          <a:spcPts val="0"/>
                        </a:spcAft>
                      </a:pPr>
                      <a:r>
                        <a:rPr lang="en-IN" sz="2000" kern="1200" dirty="0"/>
                        <a:t>Shashidhar S K</a:t>
                      </a:r>
                      <a:endParaRPr lang="en-US" sz="2000" b="1" kern="1200" dirty="0">
                        <a:solidFill>
                          <a:srgbClr val="000000"/>
                        </a:solidFill>
                        <a:latin typeface="Times New Roman"/>
                        <a:ea typeface="Times New Roman"/>
                        <a:cs typeface="+mn-cs"/>
                      </a:endParaRPr>
                    </a:p>
                  </a:txBody>
                  <a:tcPr marL="67926" marR="67926" marT="0" marB="0">
                    <a:solidFill>
                      <a:schemeClr val="accent6">
                        <a:lumMod val="60000"/>
                        <a:lumOff val="40000"/>
                      </a:schemeClr>
                    </a:solidFill>
                  </a:tcPr>
                </a:tc>
                <a:tc>
                  <a:txBody>
                    <a:bodyPr/>
                    <a:lstStyle/>
                    <a:p>
                      <a:pPr algn="l">
                        <a:lnSpc>
                          <a:spcPct val="107000"/>
                        </a:lnSpc>
                        <a:spcAft>
                          <a:spcPts val="0"/>
                        </a:spcAft>
                      </a:pPr>
                      <a:r>
                        <a:rPr lang="en-IN" sz="2000" kern="1200" dirty="0"/>
                        <a:t>Diploma</a:t>
                      </a:r>
                      <a:endParaRPr lang="en-US" sz="2000" b="1" kern="1200" dirty="0">
                        <a:solidFill>
                          <a:srgbClr val="000000"/>
                        </a:solidFill>
                        <a:latin typeface="Times New Roman"/>
                        <a:ea typeface="Times New Roman"/>
                        <a:cs typeface="+mn-cs"/>
                      </a:endParaRPr>
                    </a:p>
                  </a:txBody>
                  <a:tcPr marL="67926" marR="67926" marT="0" marB="0">
                    <a:solidFill>
                      <a:schemeClr val="accent6">
                        <a:lumMod val="60000"/>
                        <a:lumOff val="40000"/>
                      </a:schemeClr>
                    </a:solidFill>
                  </a:tcPr>
                </a:tc>
                <a:tc>
                  <a:txBody>
                    <a:bodyPr/>
                    <a:lstStyle/>
                    <a:p>
                      <a:pPr algn="l">
                        <a:lnSpc>
                          <a:spcPct val="107000"/>
                        </a:lnSpc>
                        <a:spcAft>
                          <a:spcPts val="0"/>
                        </a:spcAft>
                      </a:pPr>
                      <a:r>
                        <a:rPr lang="en-IN" sz="2000" kern="1200" dirty="0"/>
                        <a:t>Assistant Instructor</a:t>
                      </a:r>
                      <a:endParaRPr lang="en-US" sz="2000" b="1" kern="1200" dirty="0">
                        <a:solidFill>
                          <a:srgbClr val="000000"/>
                        </a:solidFill>
                        <a:latin typeface="Times New Roman"/>
                        <a:ea typeface="Times New Roman"/>
                        <a:cs typeface="+mn-cs"/>
                      </a:endParaRPr>
                    </a:p>
                  </a:txBody>
                  <a:tcPr marL="67926" marR="67926" marT="0" marB="0">
                    <a:solidFill>
                      <a:schemeClr val="accent6">
                        <a:lumMod val="60000"/>
                        <a:lumOff val="40000"/>
                      </a:schemeClr>
                    </a:solidFill>
                  </a:tcPr>
                </a:tc>
                <a:extLst>
                  <a:ext uri="{0D108BD9-81ED-4DB2-BD59-A6C34878D82A}">
                    <a16:rowId xmlns:a16="http://schemas.microsoft.com/office/drawing/2014/main" xmlns="" val="10001"/>
                  </a:ext>
                </a:extLst>
              </a:tr>
              <a:tr h="210567">
                <a:tc>
                  <a:txBody>
                    <a:bodyPr/>
                    <a:lstStyle/>
                    <a:p>
                      <a:pPr algn="ctr">
                        <a:lnSpc>
                          <a:spcPct val="107000"/>
                        </a:lnSpc>
                        <a:spcAft>
                          <a:spcPts val="0"/>
                        </a:spcAft>
                      </a:pPr>
                      <a:r>
                        <a:rPr lang="en-IN" sz="2000" kern="1200" dirty="0"/>
                        <a:t>3</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smtClean="0"/>
                        <a:t>Prabhu J S</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ITI(Diploma)</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Assistant Instructor</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extLst>
                  <a:ext uri="{0D108BD9-81ED-4DB2-BD59-A6C34878D82A}">
                    <a16:rowId xmlns:a16="http://schemas.microsoft.com/office/drawing/2014/main" xmlns="" val="10002"/>
                  </a:ext>
                </a:extLst>
              </a:tr>
              <a:tr h="210567">
                <a:tc>
                  <a:txBody>
                    <a:bodyPr/>
                    <a:lstStyle/>
                    <a:p>
                      <a:pPr algn="ctr">
                        <a:lnSpc>
                          <a:spcPct val="107000"/>
                        </a:lnSpc>
                        <a:spcAft>
                          <a:spcPts val="0"/>
                        </a:spcAft>
                      </a:pPr>
                      <a:r>
                        <a:rPr lang="en-IN" sz="2000" kern="1200" dirty="0"/>
                        <a:t>4</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Manjunath A S</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ITI</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Assistant Instructor</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extLst>
                  <a:ext uri="{0D108BD9-81ED-4DB2-BD59-A6C34878D82A}">
                    <a16:rowId xmlns:a16="http://schemas.microsoft.com/office/drawing/2014/main" xmlns="" val="10003"/>
                  </a:ext>
                </a:extLst>
              </a:tr>
              <a:tr h="210567">
                <a:tc>
                  <a:txBody>
                    <a:bodyPr/>
                    <a:lstStyle/>
                    <a:p>
                      <a:pPr algn="ctr">
                        <a:lnSpc>
                          <a:spcPct val="107000"/>
                        </a:lnSpc>
                        <a:spcAft>
                          <a:spcPts val="0"/>
                        </a:spcAft>
                      </a:pPr>
                      <a:r>
                        <a:rPr lang="en-IN" sz="2000" kern="1200" dirty="0"/>
                        <a:t>5</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Shivashankara K</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ITI(Diploma)</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Assistant Instructor</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extLst>
                  <a:ext uri="{0D108BD9-81ED-4DB2-BD59-A6C34878D82A}">
                    <a16:rowId xmlns:a16="http://schemas.microsoft.com/office/drawing/2014/main" xmlns="" val="10004"/>
                  </a:ext>
                </a:extLst>
              </a:tr>
              <a:tr h="210567">
                <a:tc>
                  <a:txBody>
                    <a:bodyPr/>
                    <a:lstStyle/>
                    <a:p>
                      <a:pPr algn="ctr">
                        <a:lnSpc>
                          <a:spcPct val="107000"/>
                        </a:lnSpc>
                        <a:spcAft>
                          <a:spcPts val="0"/>
                        </a:spcAft>
                      </a:pPr>
                      <a:r>
                        <a:rPr lang="en-IN" sz="2000" kern="1200" dirty="0"/>
                        <a:t>6</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Manjunath S J</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ITI</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Assistant Instructor</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extLst>
                  <a:ext uri="{0D108BD9-81ED-4DB2-BD59-A6C34878D82A}">
                    <a16:rowId xmlns:a16="http://schemas.microsoft.com/office/drawing/2014/main" xmlns="" val="10005"/>
                  </a:ext>
                </a:extLst>
              </a:tr>
              <a:tr h="210567">
                <a:tc>
                  <a:txBody>
                    <a:bodyPr/>
                    <a:lstStyle/>
                    <a:p>
                      <a:pPr algn="ctr">
                        <a:lnSpc>
                          <a:spcPct val="107000"/>
                        </a:lnSpc>
                        <a:spcAft>
                          <a:spcPts val="0"/>
                        </a:spcAft>
                      </a:pPr>
                      <a:r>
                        <a:rPr lang="en-IN" sz="2000" kern="1200" dirty="0"/>
                        <a:t>7</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Jeevan M </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Diploma</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tc>
                  <a:txBody>
                    <a:bodyPr/>
                    <a:lstStyle/>
                    <a:p>
                      <a:pPr algn="l">
                        <a:lnSpc>
                          <a:spcPct val="107000"/>
                        </a:lnSpc>
                        <a:spcAft>
                          <a:spcPts val="0"/>
                        </a:spcAft>
                      </a:pPr>
                      <a:r>
                        <a:rPr lang="en-IN" sz="2000" kern="1200" dirty="0"/>
                        <a:t>Assistant Instructor</a:t>
                      </a:r>
                      <a:endParaRPr lang="en-US" sz="2000" b="1" kern="1200" dirty="0">
                        <a:solidFill>
                          <a:srgbClr val="000000"/>
                        </a:solidFill>
                        <a:latin typeface="Times New Roman"/>
                        <a:ea typeface="Times New Roman"/>
                        <a:cs typeface="+mn-cs"/>
                      </a:endParaRPr>
                    </a:p>
                  </a:txBody>
                  <a:tcPr marL="67926" marR="67926" marT="0" marB="0">
                    <a:solidFill>
                      <a:schemeClr val="accent6">
                        <a:lumMod val="40000"/>
                        <a:lumOff val="60000"/>
                      </a:schemeClr>
                    </a:solidFill>
                  </a:tcPr>
                </a:tc>
                <a:extLst>
                  <a:ext uri="{0D108BD9-81ED-4DB2-BD59-A6C34878D82A}">
                    <a16:rowId xmlns:a16="http://schemas.microsoft.com/office/drawing/2014/main" xmlns="" val="10006"/>
                  </a:ext>
                </a:extLst>
              </a:tr>
              <a:tr h="210567">
                <a:tc>
                  <a:txBody>
                    <a:bodyPr/>
                    <a:lstStyle/>
                    <a:p>
                      <a:pPr algn="ctr">
                        <a:lnSpc>
                          <a:spcPct val="107000"/>
                        </a:lnSpc>
                        <a:spcAft>
                          <a:spcPts val="0"/>
                        </a:spcAft>
                      </a:pPr>
                      <a:r>
                        <a:rPr lang="en-IN" sz="2000" kern="1200" dirty="0"/>
                        <a:t>8</a:t>
                      </a:r>
                      <a:endParaRPr lang="en-US" sz="2000" b="1" kern="1200" dirty="0">
                        <a:solidFill>
                          <a:srgbClr val="000000"/>
                        </a:solidFill>
                        <a:latin typeface="Times New Roman"/>
                        <a:ea typeface="Times New Roman"/>
                        <a:cs typeface="+mn-cs"/>
                      </a:endParaRPr>
                    </a:p>
                  </a:txBody>
                  <a:tcPr marL="67926" marR="67926" marT="0" marB="0">
                    <a:solidFill>
                      <a:schemeClr val="accent5">
                        <a:lumMod val="40000"/>
                        <a:lumOff val="60000"/>
                      </a:schemeClr>
                    </a:solidFill>
                  </a:tcPr>
                </a:tc>
                <a:tc>
                  <a:txBody>
                    <a:bodyPr/>
                    <a:lstStyle/>
                    <a:p>
                      <a:pPr algn="l">
                        <a:lnSpc>
                          <a:spcPct val="107000"/>
                        </a:lnSpc>
                        <a:spcAft>
                          <a:spcPts val="0"/>
                        </a:spcAft>
                      </a:pPr>
                      <a:r>
                        <a:rPr lang="en-IN" sz="2000" kern="1200" dirty="0"/>
                        <a:t>Prashantha D G</a:t>
                      </a:r>
                      <a:endParaRPr lang="en-US" sz="2000" b="1" kern="1200" dirty="0">
                        <a:solidFill>
                          <a:srgbClr val="000000"/>
                        </a:solidFill>
                        <a:latin typeface="Times New Roman"/>
                        <a:ea typeface="Times New Roman"/>
                        <a:cs typeface="+mn-cs"/>
                      </a:endParaRPr>
                    </a:p>
                  </a:txBody>
                  <a:tcPr marL="67926" marR="67926" marT="0" marB="0">
                    <a:solidFill>
                      <a:schemeClr val="accent5">
                        <a:lumMod val="40000"/>
                        <a:lumOff val="60000"/>
                      </a:schemeClr>
                    </a:solidFill>
                  </a:tcPr>
                </a:tc>
                <a:tc>
                  <a:txBody>
                    <a:bodyPr/>
                    <a:lstStyle/>
                    <a:p>
                      <a:pPr algn="l">
                        <a:lnSpc>
                          <a:spcPct val="107000"/>
                        </a:lnSpc>
                        <a:spcAft>
                          <a:spcPts val="0"/>
                        </a:spcAft>
                      </a:pPr>
                      <a:r>
                        <a:rPr lang="en-IN" sz="2000" kern="1200" dirty="0"/>
                        <a:t>SSLC</a:t>
                      </a:r>
                      <a:endParaRPr lang="en-US" sz="2000" b="1" kern="1200" dirty="0">
                        <a:solidFill>
                          <a:srgbClr val="000000"/>
                        </a:solidFill>
                        <a:latin typeface="Times New Roman"/>
                        <a:ea typeface="Times New Roman"/>
                        <a:cs typeface="+mn-cs"/>
                      </a:endParaRPr>
                    </a:p>
                  </a:txBody>
                  <a:tcPr marL="67926" marR="67926" marT="0" marB="0">
                    <a:solidFill>
                      <a:schemeClr val="accent5">
                        <a:lumMod val="40000"/>
                        <a:lumOff val="60000"/>
                      </a:schemeClr>
                    </a:solidFill>
                  </a:tcPr>
                </a:tc>
                <a:tc>
                  <a:txBody>
                    <a:bodyPr/>
                    <a:lstStyle/>
                    <a:p>
                      <a:pPr algn="l">
                        <a:lnSpc>
                          <a:spcPct val="107000"/>
                        </a:lnSpc>
                        <a:spcAft>
                          <a:spcPts val="0"/>
                        </a:spcAft>
                      </a:pPr>
                      <a:r>
                        <a:rPr lang="en-IN" sz="2000" kern="1200" dirty="0"/>
                        <a:t>Attender</a:t>
                      </a:r>
                      <a:endParaRPr lang="en-US" sz="2000" b="1" kern="1200" dirty="0">
                        <a:solidFill>
                          <a:srgbClr val="000000"/>
                        </a:solidFill>
                        <a:latin typeface="Times New Roman"/>
                        <a:ea typeface="Times New Roman"/>
                        <a:cs typeface="+mn-cs"/>
                      </a:endParaRPr>
                    </a:p>
                  </a:txBody>
                  <a:tcPr marL="67926" marR="67926" marT="0" marB="0">
                    <a:solidFill>
                      <a:schemeClr val="accent5">
                        <a:lumMod val="40000"/>
                        <a:lumOff val="60000"/>
                      </a:schemeClr>
                    </a:solidFill>
                  </a:tcPr>
                </a:tc>
                <a:extLst>
                  <a:ext uri="{0D108BD9-81ED-4DB2-BD59-A6C34878D82A}">
                    <a16:rowId xmlns:a16="http://schemas.microsoft.com/office/drawing/2014/main" xmlns="" val="10007"/>
                  </a:ext>
                </a:extLst>
              </a:tr>
            </a:tbl>
          </a:graphicData>
        </a:graphic>
      </p:graphicFrame>
      <p:pic>
        <p:nvPicPr>
          <p:cNvPr id="2050" name="Picture 2"/>
          <p:cNvPicPr>
            <a:picLocks noChangeAspect="1" noChangeArrowheads="1"/>
          </p:cNvPicPr>
          <p:nvPr/>
        </p:nvPicPr>
        <p:blipFill>
          <a:blip r:embed="rId2" cstate="print"/>
          <a:srcRect/>
          <a:stretch>
            <a:fillRect/>
          </a:stretch>
        </p:blipFill>
        <p:spPr bwMode="auto">
          <a:xfrm>
            <a:off x="1980241" y="4873925"/>
            <a:ext cx="1080000" cy="1138686"/>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359964" y="3430406"/>
            <a:ext cx="1080000" cy="1064952"/>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654019" y="3430617"/>
            <a:ext cx="1080000" cy="1132288"/>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5544839" y="3430619"/>
            <a:ext cx="1080000" cy="1095703"/>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1946155" y="3418185"/>
            <a:ext cx="1080000" cy="10752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cstate="print"/>
          <a:srcRect/>
          <a:stretch>
            <a:fillRect/>
          </a:stretch>
        </p:blipFill>
        <p:spPr bwMode="auto">
          <a:xfrm>
            <a:off x="3168858" y="3384130"/>
            <a:ext cx="1016907" cy="1080000"/>
          </a:xfrm>
          <a:prstGeom prst="rect">
            <a:avLst/>
          </a:prstGeom>
          <a:noFill/>
          <a:ln w="9525">
            <a:noFill/>
            <a:miter lim="800000"/>
            <a:headEnd/>
            <a:tailEnd/>
          </a:ln>
          <a:effectLst/>
        </p:spPr>
      </p:pic>
      <p:pic>
        <p:nvPicPr>
          <p:cNvPr id="2056" name="Picture 8"/>
          <p:cNvPicPr>
            <a:picLocks noChangeAspect="1" noChangeArrowheads="1"/>
          </p:cNvPicPr>
          <p:nvPr/>
        </p:nvPicPr>
        <p:blipFill>
          <a:blip r:embed="rId8" cstate="print"/>
          <a:srcRect/>
          <a:stretch>
            <a:fillRect/>
          </a:stretch>
        </p:blipFill>
        <p:spPr bwMode="auto">
          <a:xfrm>
            <a:off x="4815098" y="4891178"/>
            <a:ext cx="1080000" cy="1199021"/>
          </a:xfrm>
          <a:prstGeom prst="rect">
            <a:avLst/>
          </a:prstGeom>
          <a:noFill/>
          <a:ln w="9525">
            <a:noFill/>
            <a:miter lim="800000"/>
            <a:headEnd/>
            <a:tailEnd/>
          </a:ln>
          <a:effectLst/>
        </p:spPr>
      </p:pic>
      <p:sp>
        <p:nvSpPr>
          <p:cNvPr id="14" name="Rectangle 13"/>
          <p:cNvSpPr/>
          <p:nvPr/>
        </p:nvSpPr>
        <p:spPr>
          <a:xfrm>
            <a:off x="534837" y="4519090"/>
            <a:ext cx="1388853" cy="289951"/>
          </a:xfrm>
          <a:prstGeom prst="rect">
            <a:avLst/>
          </a:prstGeom>
        </p:spPr>
        <p:txBody>
          <a:bodyPr wrap="square">
            <a:spAutoFit/>
          </a:bodyPr>
          <a:lstStyle/>
          <a:p>
            <a:pPr>
              <a:lnSpc>
                <a:spcPct val="107000"/>
              </a:lnSpc>
            </a:pPr>
            <a:r>
              <a:rPr lang="en-IN" sz="1200" b="1" dirty="0" smtClean="0"/>
              <a:t>Vishwanath G M</a:t>
            </a:r>
            <a:endParaRPr lang="en-US" sz="1200" b="1" dirty="0">
              <a:solidFill>
                <a:srgbClr val="000000"/>
              </a:solidFill>
              <a:latin typeface="Times New Roman"/>
              <a:ea typeface="Times New Roman"/>
            </a:endParaRPr>
          </a:p>
        </p:txBody>
      </p:sp>
      <p:sp>
        <p:nvSpPr>
          <p:cNvPr id="15" name="Rectangle 14"/>
          <p:cNvSpPr/>
          <p:nvPr/>
        </p:nvSpPr>
        <p:spPr>
          <a:xfrm>
            <a:off x="1893181" y="4501836"/>
            <a:ext cx="1093569" cy="289951"/>
          </a:xfrm>
          <a:prstGeom prst="rect">
            <a:avLst/>
          </a:prstGeom>
        </p:spPr>
        <p:txBody>
          <a:bodyPr wrap="none">
            <a:spAutoFit/>
          </a:bodyPr>
          <a:lstStyle/>
          <a:p>
            <a:pPr>
              <a:lnSpc>
                <a:spcPct val="107000"/>
              </a:lnSpc>
            </a:pPr>
            <a:r>
              <a:rPr lang="en-IN" sz="1200" dirty="0" smtClean="0"/>
              <a:t>Shashidhar S K</a:t>
            </a:r>
            <a:endParaRPr lang="en-US" sz="1200" dirty="0" smtClean="0"/>
          </a:p>
        </p:txBody>
      </p:sp>
      <p:sp>
        <p:nvSpPr>
          <p:cNvPr id="17" name="Rectangle 16"/>
          <p:cNvSpPr/>
          <p:nvPr/>
        </p:nvSpPr>
        <p:spPr>
          <a:xfrm>
            <a:off x="3186863" y="4406946"/>
            <a:ext cx="837152" cy="388696"/>
          </a:xfrm>
          <a:prstGeom prst="rect">
            <a:avLst/>
          </a:prstGeom>
        </p:spPr>
        <p:txBody>
          <a:bodyPr wrap="none">
            <a:spAutoFit/>
          </a:bodyPr>
          <a:lstStyle/>
          <a:p>
            <a:pPr>
              <a:lnSpc>
                <a:spcPct val="107000"/>
              </a:lnSpc>
            </a:pPr>
            <a:r>
              <a:rPr lang="en-IN" sz="1200" dirty="0" smtClean="0"/>
              <a:t>Prabhu</a:t>
            </a:r>
            <a:r>
              <a:rPr lang="en-IN" dirty="0" smtClean="0"/>
              <a:t> </a:t>
            </a:r>
            <a:r>
              <a:rPr lang="en-IN" sz="1200" dirty="0" smtClean="0"/>
              <a:t>J S</a:t>
            </a:r>
            <a:endParaRPr lang="en-US" sz="1200" dirty="0" err="1" smtClean="0"/>
          </a:p>
        </p:txBody>
      </p:sp>
      <p:sp>
        <p:nvSpPr>
          <p:cNvPr id="18" name="Rectangle 17"/>
          <p:cNvSpPr/>
          <p:nvPr/>
        </p:nvSpPr>
        <p:spPr>
          <a:xfrm>
            <a:off x="4303221" y="4475957"/>
            <a:ext cx="1101776" cy="289951"/>
          </a:xfrm>
          <a:prstGeom prst="rect">
            <a:avLst/>
          </a:prstGeom>
        </p:spPr>
        <p:txBody>
          <a:bodyPr wrap="none">
            <a:spAutoFit/>
          </a:bodyPr>
          <a:lstStyle/>
          <a:p>
            <a:pPr>
              <a:lnSpc>
                <a:spcPct val="107000"/>
              </a:lnSpc>
            </a:pPr>
            <a:r>
              <a:rPr lang="en-IN" sz="1200" dirty="0" smtClean="0"/>
              <a:t>Manjunath A S</a:t>
            </a:r>
            <a:endParaRPr lang="en-US" sz="1200" dirty="0" err="1" smtClean="0"/>
          </a:p>
        </p:txBody>
      </p:sp>
      <p:sp>
        <p:nvSpPr>
          <p:cNvPr id="19" name="Rectangle 18"/>
          <p:cNvSpPr/>
          <p:nvPr/>
        </p:nvSpPr>
        <p:spPr>
          <a:xfrm>
            <a:off x="5447794" y="4536343"/>
            <a:ext cx="1186543" cy="289951"/>
          </a:xfrm>
          <a:prstGeom prst="rect">
            <a:avLst/>
          </a:prstGeom>
        </p:spPr>
        <p:txBody>
          <a:bodyPr wrap="none">
            <a:spAutoFit/>
          </a:bodyPr>
          <a:lstStyle/>
          <a:p>
            <a:pPr>
              <a:lnSpc>
                <a:spcPct val="107000"/>
              </a:lnSpc>
            </a:pPr>
            <a:r>
              <a:rPr lang="en-IN" sz="1200" dirty="0" smtClean="0"/>
              <a:t>Shivashankara K</a:t>
            </a:r>
            <a:endParaRPr lang="en-US" sz="1200" dirty="0" err="1" smtClean="0"/>
          </a:p>
        </p:txBody>
      </p:sp>
      <p:sp>
        <p:nvSpPr>
          <p:cNvPr id="20" name="Rectangle 19"/>
          <p:cNvSpPr/>
          <p:nvPr/>
        </p:nvSpPr>
        <p:spPr>
          <a:xfrm>
            <a:off x="1960614" y="6020085"/>
            <a:ext cx="1061701" cy="289951"/>
          </a:xfrm>
          <a:prstGeom prst="rect">
            <a:avLst/>
          </a:prstGeom>
        </p:spPr>
        <p:txBody>
          <a:bodyPr wrap="none">
            <a:spAutoFit/>
          </a:bodyPr>
          <a:lstStyle/>
          <a:p>
            <a:pPr>
              <a:lnSpc>
                <a:spcPct val="107000"/>
              </a:lnSpc>
            </a:pPr>
            <a:r>
              <a:rPr lang="en-IN" sz="1200" dirty="0" smtClean="0"/>
              <a:t>Manjunath S J</a:t>
            </a:r>
            <a:endParaRPr lang="en-US" sz="1200" dirty="0" err="1" smtClean="0"/>
          </a:p>
        </p:txBody>
      </p:sp>
      <p:sp>
        <p:nvSpPr>
          <p:cNvPr id="21" name="Rectangle 20"/>
          <p:cNvSpPr/>
          <p:nvPr/>
        </p:nvSpPr>
        <p:spPr>
          <a:xfrm>
            <a:off x="4707870" y="6071844"/>
            <a:ext cx="1149930" cy="289951"/>
          </a:xfrm>
          <a:prstGeom prst="rect">
            <a:avLst/>
          </a:prstGeom>
        </p:spPr>
        <p:txBody>
          <a:bodyPr wrap="none">
            <a:spAutoFit/>
          </a:bodyPr>
          <a:lstStyle/>
          <a:p>
            <a:pPr>
              <a:lnSpc>
                <a:spcPct val="107000"/>
              </a:lnSpc>
            </a:pPr>
            <a:r>
              <a:rPr lang="en-IN" sz="1200" dirty="0" smtClean="0"/>
              <a:t>Prashantha D G</a:t>
            </a:r>
            <a:endParaRPr lang="en-US" sz="1200" dirty="0" err="1" smtClean="0"/>
          </a:p>
        </p:txBody>
      </p:sp>
      <p:sp>
        <p:nvSpPr>
          <p:cNvPr id="2058" name="AutoShape 10" descr="blob:https://web.whatsapp.com/0a28ddc7-602a-4a73-b6af-fb47d6f9da5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9" name="Picture 11"/>
          <p:cNvPicPr>
            <a:picLocks noChangeAspect="1" noChangeArrowheads="1"/>
          </p:cNvPicPr>
          <p:nvPr/>
        </p:nvPicPr>
        <p:blipFill>
          <a:blip r:embed="rId9" cstate="print"/>
          <a:srcRect/>
          <a:stretch>
            <a:fillRect/>
          </a:stretch>
        </p:blipFill>
        <p:spPr bwMode="auto">
          <a:xfrm>
            <a:off x="3486001" y="4994694"/>
            <a:ext cx="792281" cy="1080000"/>
          </a:xfrm>
          <a:prstGeom prst="rect">
            <a:avLst/>
          </a:prstGeom>
          <a:noFill/>
          <a:ln w="9525">
            <a:noFill/>
            <a:miter lim="800000"/>
            <a:headEnd/>
            <a:tailEnd/>
          </a:ln>
          <a:effectLst/>
        </p:spPr>
      </p:pic>
      <p:sp>
        <p:nvSpPr>
          <p:cNvPr id="24" name="Rectangle 23"/>
          <p:cNvSpPr/>
          <p:nvPr/>
        </p:nvSpPr>
        <p:spPr>
          <a:xfrm>
            <a:off x="3333395" y="6034463"/>
            <a:ext cx="774764" cy="281231"/>
          </a:xfrm>
          <a:prstGeom prst="rect">
            <a:avLst/>
          </a:prstGeom>
        </p:spPr>
        <p:txBody>
          <a:bodyPr wrap="none">
            <a:spAutoFit/>
          </a:bodyPr>
          <a:lstStyle/>
          <a:p>
            <a:pPr>
              <a:lnSpc>
                <a:spcPct val="107000"/>
              </a:lnSpc>
            </a:pPr>
            <a:r>
              <a:rPr lang="en-IN" sz="1200" dirty="0" smtClean="0"/>
              <a:t>Jeevan M</a:t>
            </a:r>
            <a:endParaRPr lang="en-US" sz="1200" dirty="0" err="1" smtClean="0"/>
          </a:p>
        </p:txBody>
      </p:sp>
    </p:spTree>
    <p:extLst>
      <p:ext uri="{BB962C8B-B14F-4D97-AF65-F5344CB8AC3E}">
        <p14:creationId xmlns:p14="http://schemas.microsoft.com/office/powerpoint/2010/main" xmlns="" val="1079011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D32A4B8-5DD4-4617-BA0E-509B060FB5B7}" type="datetime3">
              <a:rPr lang="en-US" sz="1400" b="1" smtClean="0">
                <a:solidFill>
                  <a:srgbClr val="FF0000"/>
                </a:solidFill>
              </a:rPr>
              <a:pPr/>
              <a:t>20 September 2021</a:t>
            </a:fld>
            <a:endParaRPr lang="en-IN" b="1" dirty="0">
              <a:solidFill>
                <a:srgbClr val="FF0000"/>
              </a:solidFill>
            </a:endParaRPr>
          </a:p>
        </p:txBody>
      </p:sp>
      <p:sp>
        <p:nvSpPr>
          <p:cNvPr id="5" name="Footer Placeholder 4"/>
          <p:cNvSpPr>
            <a:spLocks noGrp="1"/>
          </p:cNvSpPr>
          <p:nvPr>
            <p:ph type="ftr" sz="quarter" idx="11"/>
          </p:nvPr>
        </p:nvSpPr>
        <p:spPr/>
        <p:txBody>
          <a:bodyPr/>
          <a:lstStyle/>
          <a:p>
            <a:r>
              <a:rPr lang="en-IN" sz="1400" b="1" dirty="0" smtClean="0">
                <a:solidFill>
                  <a:srgbClr val="FF0000"/>
                </a:solidFill>
              </a:rPr>
              <a:t>MED BGSIT</a:t>
            </a:r>
            <a:endParaRPr lang="en-IN" sz="1400" b="1" dirty="0">
              <a:solidFill>
                <a:srgbClr val="FF0000"/>
              </a:solidFill>
            </a:endParaRPr>
          </a:p>
        </p:txBody>
      </p:sp>
      <p:sp>
        <p:nvSpPr>
          <p:cNvPr id="3" name="Slide Number Placeholder 2"/>
          <p:cNvSpPr>
            <a:spLocks noGrp="1"/>
          </p:cNvSpPr>
          <p:nvPr>
            <p:ph type="sldNum" sz="quarter" idx="12"/>
          </p:nvPr>
        </p:nvSpPr>
        <p:spPr/>
        <p:txBody>
          <a:bodyPr/>
          <a:lstStyle/>
          <a:p>
            <a:fld id="{AD32FF36-0650-4599-8591-CB91F0F77817}" type="slidenum">
              <a:rPr lang="en-IN" sz="1400" smtClean="0">
                <a:solidFill>
                  <a:srgbClr val="FF0000"/>
                </a:solidFill>
              </a:rPr>
              <a:pPr/>
              <a:t>3</a:t>
            </a:fld>
            <a:endParaRPr lang="en-IN" sz="1400" dirty="0">
              <a:solidFill>
                <a:srgbClr val="FF0000"/>
              </a:solidFill>
            </a:endParaRPr>
          </a:p>
        </p:txBody>
      </p:sp>
      <p:sp>
        <p:nvSpPr>
          <p:cNvPr id="8" name="Rectangle 7"/>
          <p:cNvSpPr/>
          <p:nvPr/>
        </p:nvSpPr>
        <p:spPr>
          <a:xfrm>
            <a:off x="1624642" y="0"/>
            <a:ext cx="5524500" cy="369332"/>
          </a:xfrm>
          <a:prstGeom prst="rect">
            <a:avLst/>
          </a:prstGeom>
        </p:spPr>
        <p:txBody>
          <a:bodyPr wrap="square">
            <a:spAutoFit/>
          </a:bodyPr>
          <a:lstStyle/>
          <a:p>
            <a:pPr algn="ctr"/>
            <a:r>
              <a:rPr lang="en-US" b="1" dirty="0" smtClean="0">
                <a:solidFill>
                  <a:srgbClr val="C00000"/>
                </a:solidFill>
                <a:latin typeface="Lucida Sans" panose="020B0602030504020204" pitchFamily="34" charset="0"/>
                <a:cs typeface="Andalus" panose="02020603050405020304" pitchFamily="18" charset="-78"/>
              </a:rPr>
              <a:t>Introduction</a:t>
            </a:r>
          </a:p>
        </p:txBody>
      </p:sp>
      <p:graphicFrame>
        <p:nvGraphicFramePr>
          <p:cNvPr id="9" name="Table 8"/>
          <p:cNvGraphicFramePr>
            <a:graphicFrameLocks noGrp="1"/>
          </p:cNvGraphicFramePr>
          <p:nvPr>
            <p:extLst>
              <p:ext uri="{D42A27DB-BD31-4B8C-83A1-F6EECF244321}">
                <p14:modId xmlns:p14="http://schemas.microsoft.com/office/powerpoint/2010/main" xmlns="" val="71805549"/>
              </p:ext>
            </p:extLst>
          </p:nvPr>
        </p:nvGraphicFramePr>
        <p:xfrm>
          <a:off x="581161" y="358427"/>
          <a:ext cx="8338552" cy="5556227"/>
        </p:xfrm>
        <a:graphic>
          <a:graphicData uri="http://schemas.openxmlformats.org/drawingml/2006/table">
            <a:tbl>
              <a:tblPr firstRow="1" bandRow="1">
                <a:tableStyleId>{F5AB1C69-6EDB-4FF4-983F-18BD219EF322}</a:tableStyleId>
              </a:tblPr>
              <a:tblGrid>
                <a:gridCol w="3964960">
                  <a:extLst>
                    <a:ext uri="{9D8B030D-6E8A-4147-A177-3AD203B41FA5}">
                      <a16:colId xmlns:a16="http://schemas.microsoft.com/office/drawing/2014/main" xmlns="" val="20000"/>
                    </a:ext>
                  </a:extLst>
                </a:gridCol>
                <a:gridCol w="4373592">
                  <a:extLst>
                    <a:ext uri="{9D8B030D-6E8A-4147-A177-3AD203B41FA5}">
                      <a16:colId xmlns:a16="http://schemas.microsoft.com/office/drawing/2014/main" xmlns="" val="20001"/>
                    </a:ext>
                  </a:extLst>
                </a:gridCol>
              </a:tblGrid>
              <a:tr h="451334">
                <a:tc>
                  <a:txBody>
                    <a:bodyPr/>
                    <a:lstStyle/>
                    <a:p>
                      <a:pPr algn="l"/>
                      <a:r>
                        <a:rPr lang="en-US" sz="1900" dirty="0" smtClean="0"/>
                        <a:t>Programme started</a:t>
                      </a:r>
                      <a:endParaRPr lang="en-US" sz="1900" dirty="0">
                        <a:solidFill>
                          <a:srgbClr val="0070C0"/>
                        </a:solidFill>
                      </a:endParaRPr>
                    </a:p>
                  </a:txBody>
                  <a:tcPr marL="93614" marR="93614" marT="45603" marB="45603"/>
                </a:tc>
                <a:tc>
                  <a:txBody>
                    <a:bodyPr/>
                    <a:lstStyle/>
                    <a:p>
                      <a:pPr algn="l"/>
                      <a:r>
                        <a:rPr lang="en-US" sz="1900" dirty="0" smtClean="0"/>
                        <a:t>2010-11</a:t>
                      </a:r>
                      <a:endParaRPr lang="en-US" sz="1900" dirty="0">
                        <a:solidFill>
                          <a:srgbClr val="0070C0"/>
                        </a:solidFill>
                      </a:endParaRPr>
                    </a:p>
                  </a:txBody>
                  <a:tcPr marL="93614" marR="93614" marT="45603" marB="45603"/>
                </a:tc>
                <a:extLst>
                  <a:ext uri="{0D108BD9-81ED-4DB2-BD59-A6C34878D82A}">
                    <a16:rowId xmlns:a16="http://schemas.microsoft.com/office/drawing/2014/main" xmlns="" val="10000"/>
                  </a:ext>
                </a:extLst>
              </a:tr>
              <a:tr h="428126">
                <a:tc>
                  <a:txBody>
                    <a:bodyPr/>
                    <a:lstStyle/>
                    <a:p>
                      <a:pPr algn="l"/>
                      <a:r>
                        <a:rPr lang="en-US" sz="1900" dirty="0" smtClean="0"/>
                        <a:t>Sanctioned Intake</a:t>
                      </a:r>
                      <a:endParaRPr lang="en-US" sz="1900" dirty="0">
                        <a:solidFill>
                          <a:srgbClr val="0070C0"/>
                        </a:solidFill>
                      </a:endParaRPr>
                    </a:p>
                  </a:txBody>
                  <a:tcPr marL="93614" marR="93614" marT="45603" marB="45603"/>
                </a:tc>
                <a:tc>
                  <a:txBody>
                    <a:bodyPr/>
                    <a:lstStyle/>
                    <a:p>
                      <a:pPr algn="l"/>
                      <a:r>
                        <a:rPr lang="en-US" sz="1900" dirty="0" smtClean="0"/>
                        <a:t>60</a:t>
                      </a:r>
                      <a:endParaRPr lang="en-US" sz="1900" dirty="0">
                        <a:solidFill>
                          <a:srgbClr val="0070C0"/>
                        </a:solidFill>
                      </a:endParaRPr>
                    </a:p>
                  </a:txBody>
                  <a:tcPr marL="93614" marR="93614" marT="45603" marB="45603"/>
                </a:tc>
                <a:extLst>
                  <a:ext uri="{0D108BD9-81ED-4DB2-BD59-A6C34878D82A}">
                    <a16:rowId xmlns:a16="http://schemas.microsoft.com/office/drawing/2014/main" xmlns="" val="10001"/>
                  </a:ext>
                </a:extLst>
              </a:tr>
              <a:tr h="451334">
                <a:tc>
                  <a:txBody>
                    <a:bodyPr/>
                    <a:lstStyle/>
                    <a:p>
                      <a:pPr algn="l"/>
                      <a:r>
                        <a:rPr lang="en-US" sz="1900" dirty="0" smtClean="0"/>
                        <a:t>Students Ratio</a:t>
                      </a:r>
                      <a:endParaRPr lang="en-US" sz="1900" dirty="0">
                        <a:solidFill>
                          <a:srgbClr val="0070C0"/>
                        </a:solidFill>
                      </a:endParaRPr>
                    </a:p>
                  </a:txBody>
                  <a:tcPr marL="93614" marR="93614" marT="45603" marB="45603"/>
                </a:tc>
                <a:tc>
                  <a:txBody>
                    <a:bodyPr/>
                    <a:lstStyle/>
                    <a:p>
                      <a:pPr algn="l"/>
                      <a:r>
                        <a:rPr lang="en-US" sz="1900" dirty="0" smtClean="0"/>
                        <a:t>Male : </a:t>
                      </a:r>
                      <a:r>
                        <a:rPr lang="en-US" sz="1900" baseline="0" dirty="0" smtClean="0"/>
                        <a:t>Female :: 90 : 10</a:t>
                      </a:r>
                      <a:endParaRPr lang="en-US" sz="1900" dirty="0">
                        <a:solidFill>
                          <a:srgbClr val="0070C0"/>
                        </a:solidFill>
                      </a:endParaRPr>
                    </a:p>
                  </a:txBody>
                  <a:tcPr marL="93614" marR="93614" marT="45603" marB="45603"/>
                </a:tc>
                <a:extLst>
                  <a:ext uri="{0D108BD9-81ED-4DB2-BD59-A6C34878D82A}">
                    <a16:rowId xmlns:a16="http://schemas.microsoft.com/office/drawing/2014/main" xmlns="" val="10002"/>
                  </a:ext>
                </a:extLst>
              </a:tr>
              <a:tr h="451334">
                <a:tc>
                  <a:txBody>
                    <a:bodyPr/>
                    <a:lstStyle/>
                    <a:p>
                      <a:pPr algn="l"/>
                      <a:r>
                        <a:rPr lang="en-US" sz="1900" dirty="0" smtClean="0"/>
                        <a:t>Faculty Cadre Ratio</a:t>
                      </a:r>
                      <a:endParaRPr lang="en-US" sz="1900" dirty="0">
                        <a:solidFill>
                          <a:srgbClr val="0070C0"/>
                        </a:solidFill>
                      </a:endParaRPr>
                    </a:p>
                  </a:txBody>
                  <a:tcPr marL="93614" marR="93614" marT="45603" marB="45603"/>
                </a:tc>
                <a:tc>
                  <a:txBody>
                    <a:bodyPr/>
                    <a:lstStyle/>
                    <a:p>
                      <a:pPr algn="l"/>
                      <a:r>
                        <a:rPr lang="en-US" sz="1900" dirty="0" smtClean="0"/>
                        <a:t>2:2:11</a:t>
                      </a:r>
                      <a:endParaRPr lang="en-US" sz="1900" dirty="0">
                        <a:solidFill>
                          <a:srgbClr val="0070C0"/>
                        </a:solidFill>
                      </a:endParaRPr>
                    </a:p>
                  </a:txBody>
                  <a:tcPr marL="93614" marR="93614" marT="45603" marB="45603"/>
                </a:tc>
                <a:extLst>
                  <a:ext uri="{0D108BD9-81ED-4DB2-BD59-A6C34878D82A}">
                    <a16:rowId xmlns:a16="http://schemas.microsoft.com/office/drawing/2014/main" xmlns="" val="10003"/>
                  </a:ext>
                </a:extLst>
              </a:tr>
              <a:tr h="451334">
                <a:tc>
                  <a:txBody>
                    <a:bodyPr/>
                    <a:lstStyle/>
                    <a:p>
                      <a:pPr algn="l"/>
                      <a:r>
                        <a:rPr lang="en-US" sz="1900" dirty="0" smtClean="0"/>
                        <a:t> Faculty Student</a:t>
                      </a:r>
                      <a:r>
                        <a:rPr lang="en-US" sz="1900" baseline="0" dirty="0" smtClean="0"/>
                        <a:t> Ratio</a:t>
                      </a:r>
                      <a:endParaRPr lang="en-US" sz="1900" dirty="0">
                        <a:solidFill>
                          <a:srgbClr val="0070C0"/>
                        </a:solidFill>
                      </a:endParaRPr>
                    </a:p>
                  </a:txBody>
                  <a:tcPr marL="93614" marR="93614" marT="45603" marB="45603"/>
                </a:tc>
                <a:tc>
                  <a:txBody>
                    <a:bodyPr/>
                    <a:lstStyle/>
                    <a:p>
                      <a:pPr algn="l"/>
                      <a:r>
                        <a:rPr lang="en-US" sz="1900" dirty="0" smtClean="0">
                          <a:solidFill>
                            <a:schemeClr val="tx1"/>
                          </a:solidFill>
                        </a:rPr>
                        <a:t>1:16</a:t>
                      </a:r>
                      <a:endParaRPr lang="en-US" sz="1900" dirty="0">
                        <a:solidFill>
                          <a:schemeClr val="tx1"/>
                        </a:solidFill>
                      </a:endParaRPr>
                    </a:p>
                  </a:txBody>
                  <a:tcPr marL="93614" marR="93614" marT="45603" marB="45603"/>
                </a:tc>
                <a:extLst>
                  <a:ext uri="{0D108BD9-81ED-4DB2-BD59-A6C34878D82A}">
                    <a16:rowId xmlns:a16="http://schemas.microsoft.com/office/drawing/2014/main" xmlns="" val="10004"/>
                  </a:ext>
                </a:extLst>
              </a:tr>
              <a:tr h="466547">
                <a:tc>
                  <a:txBody>
                    <a:bodyPr/>
                    <a:lstStyle/>
                    <a:p>
                      <a:pPr algn="l"/>
                      <a:r>
                        <a:rPr lang="en-US" sz="1900" dirty="0" smtClean="0"/>
                        <a:t>Average Experience</a:t>
                      </a:r>
                      <a:endParaRPr lang="en-US" sz="1900" dirty="0">
                        <a:solidFill>
                          <a:srgbClr val="0070C0"/>
                        </a:solidFill>
                      </a:endParaRPr>
                    </a:p>
                  </a:txBody>
                  <a:tcPr marL="93614" marR="93614" marT="45603" marB="45603"/>
                </a:tc>
                <a:tc>
                  <a:txBody>
                    <a:bodyPr/>
                    <a:lstStyle/>
                    <a:p>
                      <a:pPr algn="l"/>
                      <a:r>
                        <a:rPr lang="en-US" sz="1900" dirty="0" smtClean="0"/>
                        <a:t>12 Years</a:t>
                      </a:r>
                      <a:endParaRPr lang="en-US" sz="1900" dirty="0">
                        <a:solidFill>
                          <a:srgbClr val="0070C0"/>
                        </a:solidFill>
                      </a:endParaRPr>
                    </a:p>
                  </a:txBody>
                  <a:tcPr marL="93614" marR="93614" marT="45603" marB="45603"/>
                </a:tc>
                <a:extLst>
                  <a:ext uri="{0D108BD9-81ED-4DB2-BD59-A6C34878D82A}">
                    <a16:rowId xmlns:a16="http://schemas.microsoft.com/office/drawing/2014/main" xmlns="" val="10005"/>
                  </a:ext>
                </a:extLst>
              </a:tr>
              <a:tr h="467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t>Ph.D Guides</a:t>
                      </a:r>
                      <a:r>
                        <a:rPr lang="en-US" sz="1900" baseline="0" dirty="0" smtClean="0"/>
                        <a:t> and Scholars</a:t>
                      </a:r>
                      <a:endParaRPr lang="en-US" sz="1900" dirty="0" smtClean="0">
                        <a:solidFill>
                          <a:srgbClr val="0070C0"/>
                        </a:solidFill>
                      </a:endParaRPr>
                    </a:p>
                  </a:txBody>
                  <a:tcPr marL="93614" marR="93614" marT="45603" marB="4560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t>04  and   VTU-04, ACU-07</a:t>
                      </a:r>
                      <a:endParaRPr lang="en-US" sz="1900" dirty="0" smtClean="0">
                        <a:solidFill>
                          <a:srgbClr val="0070C0"/>
                        </a:solidFill>
                      </a:endParaRPr>
                    </a:p>
                  </a:txBody>
                  <a:tcPr marL="93614" marR="93614" marT="45603" marB="45603"/>
                </a:tc>
                <a:extLst>
                  <a:ext uri="{0D108BD9-81ED-4DB2-BD59-A6C34878D82A}">
                    <a16:rowId xmlns:a16="http://schemas.microsoft.com/office/drawing/2014/main" xmlns="" val="10006"/>
                  </a:ext>
                </a:extLst>
              </a:tr>
              <a:tr h="467989">
                <a:tc>
                  <a:txBody>
                    <a:bodyPr/>
                    <a:lstStyle/>
                    <a:p>
                      <a:r>
                        <a:rPr lang="en-IN" sz="1900" kern="1200" baseline="0" dirty="0">
                          <a:solidFill>
                            <a:schemeClr val="dk1"/>
                          </a:solidFill>
                          <a:latin typeface="+mn-lt"/>
                          <a:ea typeface="+mn-ea"/>
                          <a:cs typeface="+mn-cs"/>
                        </a:rPr>
                        <a:t>Approved Research Centres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900" kern="1200" baseline="0" dirty="0" smtClean="0">
                          <a:solidFill>
                            <a:schemeClr val="dk1"/>
                          </a:solidFill>
                          <a:latin typeface="+mn-lt"/>
                          <a:ea typeface="+mn-ea"/>
                          <a:cs typeface="+mn-cs"/>
                        </a:rPr>
                        <a:t>BGS R&amp;D Centre</a:t>
                      </a:r>
                      <a:endParaRPr lang="en-IN" sz="1900" kern="1200" baseline="0" dirty="0">
                        <a:solidFill>
                          <a:schemeClr val="dk1"/>
                        </a:solidFill>
                        <a:latin typeface="+mn-lt"/>
                        <a:ea typeface="+mn-ea"/>
                        <a:cs typeface="+mn-cs"/>
                      </a:endParaRPr>
                    </a:p>
                  </a:txBody>
                  <a:tcPr/>
                </a:tc>
                <a:extLst>
                  <a:ext uri="{0D108BD9-81ED-4DB2-BD59-A6C34878D82A}">
                    <a16:rowId xmlns:a16="http://schemas.microsoft.com/office/drawing/2014/main" xmlns="" val="10007"/>
                  </a:ext>
                </a:extLst>
              </a:tr>
              <a:tr h="467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solidFill>
                            <a:schemeClr val="dk1"/>
                          </a:solidFill>
                          <a:latin typeface="+mn-lt"/>
                          <a:ea typeface="+mn-ea"/>
                          <a:cs typeface="+mn-cs"/>
                        </a:rPr>
                        <a:t>Competent and well qualified faculty members</a:t>
                      </a:r>
                    </a:p>
                    <a:p>
                      <a:pPr marL="0" algn="l" defTabSz="914400" rtl="0" eaLnBrk="1" latinLnBrk="0" hangingPunct="1"/>
                      <a:endParaRPr lang="en-IN" sz="19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solidFill>
                            <a:schemeClr val="dk1"/>
                          </a:solidFill>
                          <a:latin typeface="+mn-lt"/>
                          <a:ea typeface="+mn-ea"/>
                          <a:cs typeface="+mn-cs"/>
                        </a:rPr>
                        <a:t>Skilled Technical </a:t>
                      </a:r>
                      <a:r>
                        <a:rPr lang="en-US" sz="1900" kern="1200" smtClean="0">
                          <a:solidFill>
                            <a:schemeClr val="dk1"/>
                          </a:solidFill>
                          <a:latin typeface="+mn-lt"/>
                          <a:ea typeface="+mn-ea"/>
                          <a:cs typeface="+mn-cs"/>
                        </a:rPr>
                        <a:t>staff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smtClean="0">
                          <a:solidFill>
                            <a:schemeClr val="dk1"/>
                          </a:solidFill>
                          <a:latin typeface="+mn-lt"/>
                          <a:ea typeface="+mn-ea"/>
                          <a:cs typeface="+mn-cs"/>
                        </a:rPr>
                        <a:t>Adequate </a:t>
                      </a:r>
                      <a:r>
                        <a:rPr lang="en-US" sz="1900" kern="1200" dirty="0" smtClean="0">
                          <a:solidFill>
                            <a:schemeClr val="dk1"/>
                          </a:solidFill>
                          <a:latin typeface="+mn-lt"/>
                          <a:ea typeface="+mn-ea"/>
                          <a:cs typeface="+mn-cs"/>
                        </a:rPr>
                        <a:t>infrastructure ( class rooms, Internet facility</a:t>
                      </a:r>
                      <a:r>
                        <a:rPr lang="en-US" sz="1900" kern="1200" smtClean="0">
                          <a:solidFill>
                            <a:schemeClr val="dk1"/>
                          </a:solidFill>
                          <a:latin typeface="+mn-lt"/>
                          <a:ea typeface="+mn-ea"/>
                          <a:cs typeface="+mn-cs"/>
                        </a:rPr>
                        <a:t>, etc</a:t>
                      </a:r>
                      <a:r>
                        <a:rPr lang="en-US" sz="1900" kern="1200" dirty="0" smtClean="0">
                          <a:solidFill>
                            <a:schemeClr val="dk1"/>
                          </a:solidFill>
                          <a:latin typeface="+mn-lt"/>
                          <a:ea typeface="+mn-ea"/>
                          <a:cs typeface="+mn-cs"/>
                        </a:rPr>
                        <a:t>.) </a:t>
                      </a:r>
                      <a:endParaRPr lang="en-IN" sz="1900" kern="1200" dirty="0">
                        <a:solidFill>
                          <a:schemeClr val="dk1"/>
                        </a:solidFill>
                        <a:latin typeface="+mn-lt"/>
                        <a:ea typeface="+mn-ea"/>
                        <a:cs typeface="+mn-cs"/>
                      </a:endParaRPr>
                    </a:p>
                  </a:txBody>
                  <a:tcPr/>
                </a:tc>
              </a:tr>
              <a:tr h="467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solidFill>
                            <a:schemeClr val="dk1"/>
                          </a:solidFill>
                          <a:latin typeface="+mn-lt"/>
                          <a:ea typeface="+mn-ea"/>
                          <a:cs typeface="+mn-cs"/>
                        </a:rPr>
                        <a:t>Well equipped laboratories</a:t>
                      </a:r>
                    </a:p>
                    <a:p>
                      <a:pPr marL="0" algn="l" defTabSz="914400" rtl="0" eaLnBrk="1" latinLnBrk="0" hangingPunct="1"/>
                      <a:endParaRPr lang="en-IN" sz="19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900" kern="1200" dirty="0" smtClean="0">
                          <a:solidFill>
                            <a:schemeClr val="dk1"/>
                          </a:solidFill>
                          <a:latin typeface="+mn-lt"/>
                          <a:ea typeface="+mn-ea"/>
                          <a:cs typeface="+mn-cs"/>
                        </a:rPr>
                        <a:t>Conducive environment for teaching-learning and overall development of students</a:t>
                      </a:r>
                      <a:endParaRPr lang="en-IN" sz="1900" kern="1200" dirty="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xmlns="" val="1718204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p:cNvSpPr>
            <a:spLocks noGrp="1"/>
          </p:cNvSpPr>
          <p:nvPr>
            <p:ph type="title"/>
          </p:nvPr>
        </p:nvSpPr>
        <p:spPr>
          <a:xfrm>
            <a:off x="1196340" y="243840"/>
            <a:ext cx="7658100" cy="615637"/>
          </a:xfrm>
        </p:spPr>
        <p:txBody>
          <a:bodyPr>
            <a:normAutofit fontScale="90000"/>
          </a:bodyPr>
          <a:lstStyle/>
          <a:p>
            <a:pPr>
              <a:lnSpc>
                <a:spcPct val="107000"/>
              </a:lnSpc>
              <a:spcAft>
                <a:spcPts val="0"/>
              </a:spcAft>
            </a:pPr>
            <a:r>
              <a:rPr lang="en-IN" sz="2000" dirty="0" smtClean="0"/>
              <a:t/>
            </a:r>
            <a:br>
              <a:rPr lang="en-IN" sz="2000" dirty="0" smtClean="0"/>
            </a:br>
            <a:r>
              <a:rPr lang="en-US" sz="3600" b="1" dirty="0" smtClean="0">
                <a:solidFill>
                  <a:srgbClr val="C00000"/>
                </a:solidFill>
                <a:latin typeface="Lucida Sans" panose="020B0602030504020204" pitchFamily="34" charset="0"/>
                <a:cs typeface="Andalus" panose="02020603050405020304" pitchFamily="18" charset="-78"/>
              </a:rPr>
              <a:t> Faculty Details Year Wise</a:t>
            </a:r>
            <a:endParaRPr lang="en-US" sz="3600" b="1" dirty="0">
              <a:solidFill>
                <a:srgbClr val="800000"/>
              </a:solidFill>
            </a:endParaRPr>
          </a:p>
        </p:txBody>
      </p:sp>
      <p:sp>
        <p:nvSpPr>
          <p:cNvPr id="54" name="Date Placeholder 53"/>
          <p:cNvSpPr>
            <a:spLocks noGrp="1"/>
          </p:cNvSpPr>
          <p:nvPr>
            <p:ph type="dt" sz="half" idx="10"/>
          </p:nvPr>
        </p:nvSpPr>
        <p:spPr/>
        <p:txBody>
          <a:bodyPr/>
          <a:lstStyle/>
          <a:p>
            <a:fld id="{82EECEEC-299E-466C-AABA-27F15DBB7050}" type="datetime3">
              <a:rPr lang="en-US" b="1" smtClean="0">
                <a:solidFill>
                  <a:srgbClr val="FF0000"/>
                </a:solidFill>
              </a:rPr>
              <a:pPr/>
              <a:t>20 September 2021</a:t>
            </a:fld>
            <a:endParaRPr lang="en-IN" b="1" dirty="0">
              <a:solidFill>
                <a:srgbClr val="FF0000"/>
              </a:solidFill>
            </a:endParaRPr>
          </a:p>
        </p:txBody>
      </p:sp>
      <p:sp>
        <p:nvSpPr>
          <p:cNvPr id="3" name="Footer Placeholder 2"/>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2" name="Slide Number Placeholder 1"/>
          <p:cNvSpPr>
            <a:spLocks noGrp="1"/>
          </p:cNvSpPr>
          <p:nvPr>
            <p:ph type="sldNum" sz="quarter" idx="12"/>
          </p:nvPr>
        </p:nvSpPr>
        <p:spPr/>
        <p:txBody>
          <a:bodyPr/>
          <a:lstStyle/>
          <a:p>
            <a:fld id="{AD32FF36-0650-4599-8591-CB91F0F77817}" type="slidenum">
              <a:rPr lang="en-IN" b="1" smtClean="0">
                <a:solidFill>
                  <a:srgbClr val="FF0000"/>
                </a:solidFill>
              </a:rPr>
              <a:pPr/>
              <a:t>30</a:t>
            </a:fld>
            <a:endParaRPr lang="en-IN" b="1" dirty="0">
              <a:solidFill>
                <a:srgbClr val="FF0000"/>
              </a:solidFill>
            </a:endParaRPr>
          </a:p>
        </p:txBody>
      </p:sp>
      <p:graphicFrame>
        <p:nvGraphicFramePr>
          <p:cNvPr id="8" name="object 22"/>
          <p:cNvGraphicFramePr>
            <a:graphicFrameLocks noGrp="1"/>
          </p:cNvGraphicFramePr>
          <p:nvPr>
            <p:extLst>
              <p:ext uri="{D42A27DB-BD31-4B8C-83A1-F6EECF244321}">
                <p14:modId xmlns:p14="http://schemas.microsoft.com/office/powerpoint/2010/main" xmlns="" val="1873085789"/>
              </p:ext>
            </p:extLst>
          </p:nvPr>
        </p:nvGraphicFramePr>
        <p:xfrm>
          <a:off x="516667" y="986111"/>
          <a:ext cx="8407679" cy="1753459"/>
        </p:xfrm>
        <a:graphic>
          <a:graphicData uri="http://schemas.openxmlformats.org/drawingml/2006/table">
            <a:tbl>
              <a:tblPr firstRow="1" bandRow="1">
                <a:tableStyleId>{5940675A-B579-460E-94D1-54222C63F5DA}</a:tableStyleId>
              </a:tblPr>
              <a:tblGrid>
                <a:gridCol w="2957259">
                  <a:extLst>
                    <a:ext uri="{9D8B030D-6E8A-4147-A177-3AD203B41FA5}">
                      <a16:colId xmlns:a16="http://schemas.microsoft.com/office/drawing/2014/main" xmlns="" val="20000"/>
                    </a:ext>
                  </a:extLst>
                </a:gridCol>
                <a:gridCol w="1338436">
                  <a:extLst>
                    <a:ext uri="{9D8B030D-6E8A-4147-A177-3AD203B41FA5}">
                      <a16:colId xmlns:a16="http://schemas.microsoft.com/office/drawing/2014/main" xmlns="" val="20001"/>
                    </a:ext>
                  </a:extLst>
                </a:gridCol>
                <a:gridCol w="1537540">
                  <a:extLst>
                    <a:ext uri="{9D8B030D-6E8A-4147-A177-3AD203B41FA5}">
                      <a16:colId xmlns:a16="http://schemas.microsoft.com/office/drawing/2014/main" xmlns="" val="20002"/>
                    </a:ext>
                  </a:extLst>
                </a:gridCol>
                <a:gridCol w="1287224">
                  <a:extLst>
                    <a:ext uri="{9D8B030D-6E8A-4147-A177-3AD203B41FA5}">
                      <a16:colId xmlns:a16="http://schemas.microsoft.com/office/drawing/2014/main" xmlns="" val="20003"/>
                    </a:ext>
                  </a:extLst>
                </a:gridCol>
                <a:gridCol w="1287220">
                  <a:extLst>
                    <a:ext uri="{9D8B030D-6E8A-4147-A177-3AD203B41FA5}">
                      <a16:colId xmlns:a16="http://schemas.microsoft.com/office/drawing/2014/main" xmlns="" val="20004"/>
                    </a:ext>
                  </a:extLst>
                </a:gridCol>
              </a:tblGrid>
              <a:tr h="421235">
                <a:tc>
                  <a:txBody>
                    <a:bodyPr/>
                    <a:lstStyle/>
                    <a:p>
                      <a:pPr>
                        <a:lnSpc>
                          <a:spcPct val="100000"/>
                        </a:lnSpc>
                      </a:pPr>
                      <a:endParaRPr sz="1100" dirty="0">
                        <a:latin typeface="Times New Roman"/>
                        <a:cs typeface="Times New Roman"/>
                      </a:endParaRPr>
                    </a:p>
                  </a:txBody>
                  <a:tcPr marL="0" marR="0" marT="0" marB="0">
                    <a:solidFill>
                      <a:schemeClr val="accent5">
                        <a:lumMod val="60000"/>
                        <a:lumOff val="40000"/>
                      </a:schemeClr>
                    </a:solidFill>
                  </a:tcPr>
                </a:tc>
                <a:tc>
                  <a:txBody>
                    <a:bodyPr/>
                    <a:lstStyle/>
                    <a:p>
                      <a:pPr algn="ctr">
                        <a:lnSpc>
                          <a:spcPts val="1425"/>
                        </a:lnSpc>
                        <a:spcBef>
                          <a:spcPts val="275"/>
                        </a:spcBef>
                      </a:pPr>
                      <a:endParaRPr lang="en-IN" sz="1500" dirty="0" smtClean="0"/>
                    </a:p>
                    <a:p>
                      <a:pPr algn="ctr">
                        <a:lnSpc>
                          <a:spcPts val="1425"/>
                        </a:lnSpc>
                        <a:spcBef>
                          <a:spcPts val="275"/>
                        </a:spcBef>
                      </a:pPr>
                      <a:r>
                        <a:rPr lang="en-IN" sz="1500" dirty="0" smtClean="0"/>
                        <a:t>2020-21</a:t>
                      </a:r>
                      <a:endParaRPr sz="1500" b="1" dirty="0">
                        <a:solidFill>
                          <a:srgbClr val="FF0000"/>
                        </a:solidFill>
                        <a:latin typeface="Times New Roman"/>
                        <a:cs typeface="Times New Roman"/>
                      </a:endParaRPr>
                    </a:p>
                  </a:txBody>
                  <a:tcPr marL="0" marR="0" marT="34836" marB="0">
                    <a:solidFill>
                      <a:schemeClr val="accent5">
                        <a:lumMod val="60000"/>
                        <a:lumOff val="40000"/>
                      </a:schemeClr>
                    </a:solidFill>
                  </a:tcPr>
                </a:tc>
                <a:tc>
                  <a:txBody>
                    <a:bodyPr/>
                    <a:lstStyle/>
                    <a:p>
                      <a:pPr algn="ctr">
                        <a:lnSpc>
                          <a:spcPts val="1425"/>
                        </a:lnSpc>
                        <a:spcBef>
                          <a:spcPts val="275"/>
                        </a:spcBef>
                      </a:pPr>
                      <a:endParaRPr lang="en-US" sz="1500" spc="-5" dirty="0" smtClean="0"/>
                    </a:p>
                    <a:p>
                      <a:pPr algn="ctr">
                        <a:lnSpc>
                          <a:spcPts val="1425"/>
                        </a:lnSpc>
                        <a:spcBef>
                          <a:spcPts val="275"/>
                        </a:spcBef>
                      </a:pPr>
                      <a:r>
                        <a:rPr lang="en-US" sz="1500" spc="-5" dirty="0" smtClean="0"/>
                        <a:t>2019-20</a:t>
                      </a:r>
                      <a:endParaRPr sz="1500" b="1" dirty="0">
                        <a:solidFill>
                          <a:srgbClr val="FF0000"/>
                        </a:solidFill>
                        <a:latin typeface="Times New Roman"/>
                        <a:cs typeface="Times New Roman"/>
                      </a:endParaRPr>
                    </a:p>
                  </a:txBody>
                  <a:tcPr marL="0" marR="0" marT="34836" marB="0">
                    <a:solidFill>
                      <a:schemeClr val="accent5">
                        <a:lumMod val="60000"/>
                        <a:lumOff val="40000"/>
                      </a:schemeClr>
                    </a:solidFill>
                  </a:tcPr>
                </a:tc>
                <a:tc>
                  <a:txBody>
                    <a:bodyPr/>
                    <a:lstStyle/>
                    <a:p>
                      <a:pPr marL="1270" algn="ctr">
                        <a:lnSpc>
                          <a:spcPts val="1425"/>
                        </a:lnSpc>
                        <a:spcBef>
                          <a:spcPts val="275"/>
                        </a:spcBef>
                      </a:pPr>
                      <a:endParaRPr lang="en-US" sz="1500" dirty="0" smtClean="0"/>
                    </a:p>
                    <a:p>
                      <a:pPr marL="1270" algn="ctr">
                        <a:lnSpc>
                          <a:spcPts val="1425"/>
                        </a:lnSpc>
                        <a:spcBef>
                          <a:spcPts val="275"/>
                        </a:spcBef>
                      </a:pPr>
                      <a:r>
                        <a:rPr lang="en-US" sz="1500" dirty="0" smtClean="0"/>
                        <a:t>2018-19</a:t>
                      </a:r>
                      <a:endParaRPr sz="1500" b="1" dirty="0">
                        <a:solidFill>
                          <a:srgbClr val="7030A0"/>
                        </a:solidFill>
                        <a:latin typeface="Times New Roman"/>
                        <a:cs typeface="Times New Roman"/>
                      </a:endParaRPr>
                    </a:p>
                  </a:txBody>
                  <a:tcPr marL="0" marR="0" marT="34836" marB="0">
                    <a:solidFill>
                      <a:schemeClr val="accent5">
                        <a:lumMod val="60000"/>
                        <a:lumOff val="40000"/>
                      </a:schemeClr>
                    </a:solidFill>
                  </a:tcPr>
                </a:tc>
                <a:tc>
                  <a:txBody>
                    <a:bodyPr/>
                    <a:lstStyle/>
                    <a:p>
                      <a:pPr marL="1270" algn="ctr">
                        <a:lnSpc>
                          <a:spcPts val="1425"/>
                        </a:lnSpc>
                        <a:spcBef>
                          <a:spcPts val="275"/>
                        </a:spcBef>
                      </a:pPr>
                      <a:endParaRPr lang="en-US" sz="1500" spc="-5" dirty="0" smtClean="0"/>
                    </a:p>
                    <a:p>
                      <a:pPr marL="1270" algn="ctr">
                        <a:lnSpc>
                          <a:spcPts val="1425"/>
                        </a:lnSpc>
                        <a:spcBef>
                          <a:spcPts val="275"/>
                        </a:spcBef>
                      </a:pPr>
                      <a:r>
                        <a:rPr sz="1500" spc="-5" smtClean="0"/>
                        <a:t>2017-18</a:t>
                      </a:r>
                      <a:endParaRPr sz="1500" b="1" dirty="0">
                        <a:solidFill>
                          <a:srgbClr val="00B050"/>
                        </a:solidFill>
                        <a:latin typeface="Times New Roman"/>
                        <a:cs typeface="Times New Roman"/>
                      </a:endParaRPr>
                    </a:p>
                  </a:txBody>
                  <a:tcPr marL="0" marR="0" marT="34836" marB="0">
                    <a:solidFill>
                      <a:schemeClr val="accent5">
                        <a:lumMod val="60000"/>
                        <a:lumOff val="40000"/>
                      </a:schemeClr>
                    </a:solidFill>
                  </a:tcPr>
                </a:tc>
                <a:extLst>
                  <a:ext uri="{0D108BD9-81ED-4DB2-BD59-A6C34878D82A}">
                    <a16:rowId xmlns:a16="http://schemas.microsoft.com/office/drawing/2014/main" xmlns="" val="10000"/>
                  </a:ext>
                </a:extLst>
              </a:tr>
              <a:tr h="209013">
                <a:tc>
                  <a:txBody>
                    <a:bodyPr/>
                    <a:lstStyle/>
                    <a:p>
                      <a:pPr marL="45720">
                        <a:lnSpc>
                          <a:spcPts val="1425"/>
                        </a:lnSpc>
                        <a:spcBef>
                          <a:spcPts val="275"/>
                        </a:spcBef>
                      </a:pPr>
                      <a:r>
                        <a:rPr lang="en-US" sz="1500" dirty="0" smtClean="0"/>
                        <a:t>No. of Faculty</a:t>
                      </a:r>
                      <a:endParaRPr lang="en-US" sz="1500" b="1" dirty="0">
                        <a:solidFill>
                          <a:schemeClr val="tx1"/>
                        </a:solidFill>
                        <a:latin typeface="+mn-lt"/>
                        <a:ea typeface="+mn-ea"/>
                        <a:cs typeface="+mn-cs"/>
                      </a:endParaRPr>
                    </a:p>
                  </a:txBody>
                  <a:tcPr marL="0" marR="0" marT="34836" marB="0">
                    <a:solidFill>
                      <a:schemeClr val="accent5">
                        <a:lumMod val="20000"/>
                        <a:lumOff val="80000"/>
                      </a:schemeClr>
                    </a:solidFill>
                  </a:tcPr>
                </a:tc>
                <a:tc>
                  <a:txBody>
                    <a:bodyPr/>
                    <a:lstStyle/>
                    <a:p>
                      <a:pPr marL="635" algn="ctr">
                        <a:lnSpc>
                          <a:spcPts val="1425"/>
                        </a:lnSpc>
                        <a:spcBef>
                          <a:spcPts val="275"/>
                        </a:spcBef>
                      </a:pPr>
                      <a:r>
                        <a:rPr lang="en-IN" sz="1500" dirty="0" smtClean="0"/>
                        <a:t>15</a:t>
                      </a:r>
                      <a:endParaRPr lang="en-US" sz="1500" b="1" dirty="0">
                        <a:solidFill>
                          <a:schemeClr val="tx1"/>
                        </a:solidFill>
                        <a:latin typeface="+mn-lt"/>
                        <a:ea typeface="+mn-ea"/>
                        <a:cs typeface="+mn-cs"/>
                      </a:endParaRPr>
                    </a:p>
                  </a:txBody>
                  <a:tcPr marL="0" marR="0" marT="34836" marB="0">
                    <a:solidFill>
                      <a:schemeClr val="accent5">
                        <a:lumMod val="20000"/>
                        <a:lumOff val="80000"/>
                      </a:schemeClr>
                    </a:solidFill>
                  </a:tcPr>
                </a:tc>
                <a:tc>
                  <a:txBody>
                    <a:bodyPr/>
                    <a:lstStyle/>
                    <a:p>
                      <a:pPr marL="635" algn="ctr">
                        <a:lnSpc>
                          <a:spcPts val="1425"/>
                        </a:lnSpc>
                        <a:spcBef>
                          <a:spcPts val="275"/>
                        </a:spcBef>
                      </a:pPr>
                      <a:r>
                        <a:rPr lang="en-US" sz="1500" dirty="0" smtClean="0"/>
                        <a:t>16</a:t>
                      </a:r>
                      <a:endParaRPr lang="en-US" sz="1500" b="1" dirty="0">
                        <a:solidFill>
                          <a:schemeClr val="tx1"/>
                        </a:solidFill>
                        <a:latin typeface="+mn-lt"/>
                        <a:ea typeface="+mn-ea"/>
                        <a:cs typeface="+mn-cs"/>
                      </a:endParaRPr>
                    </a:p>
                  </a:txBody>
                  <a:tcPr marL="0" marR="0" marT="34836" marB="0">
                    <a:solidFill>
                      <a:schemeClr val="accent5">
                        <a:lumMod val="20000"/>
                        <a:lumOff val="80000"/>
                      </a:schemeClr>
                    </a:solidFill>
                  </a:tcPr>
                </a:tc>
                <a:tc>
                  <a:txBody>
                    <a:bodyPr/>
                    <a:lstStyle/>
                    <a:p>
                      <a:pPr algn="ctr">
                        <a:lnSpc>
                          <a:spcPts val="1425"/>
                        </a:lnSpc>
                        <a:spcBef>
                          <a:spcPts val="275"/>
                        </a:spcBef>
                      </a:pPr>
                      <a:r>
                        <a:rPr lang="en-US" sz="1500" dirty="0" smtClean="0"/>
                        <a:t>14</a:t>
                      </a:r>
                      <a:endParaRPr lang="en-US" sz="1500" b="1" dirty="0">
                        <a:solidFill>
                          <a:schemeClr val="tx1"/>
                        </a:solidFill>
                        <a:latin typeface="+mn-lt"/>
                        <a:ea typeface="+mn-ea"/>
                        <a:cs typeface="+mn-cs"/>
                      </a:endParaRPr>
                    </a:p>
                  </a:txBody>
                  <a:tcPr marL="0" marR="0" marT="34836" marB="0">
                    <a:solidFill>
                      <a:schemeClr val="accent5">
                        <a:lumMod val="20000"/>
                        <a:lumOff val="80000"/>
                      </a:schemeClr>
                    </a:solidFill>
                  </a:tcPr>
                </a:tc>
                <a:tc>
                  <a:txBody>
                    <a:bodyPr/>
                    <a:lstStyle/>
                    <a:p>
                      <a:pPr algn="ctr">
                        <a:lnSpc>
                          <a:spcPts val="1425"/>
                        </a:lnSpc>
                        <a:spcBef>
                          <a:spcPts val="275"/>
                        </a:spcBef>
                      </a:pPr>
                      <a:r>
                        <a:rPr lang="en-US" sz="1500" dirty="0" smtClean="0"/>
                        <a:t>13</a:t>
                      </a:r>
                      <a:endParaRPr lang="en-US" sz="1500" b="1" dirty="0">
                        <a:solidFill>
                          <a:schemeClr val="tx1"/>
                        </a:solidFill>
                        <a:latin typeface="+mn-lt"/>
                        <a:ea typeface="+mn-ea"/>
                        <a:cs typeface="+mn-cs"/>
                      </a:endParaRPr>
                    </a:p>
                  </a:txBody>
                  <a:tcPr marL="0" marR="0" marT="34836" marB="0">
                    <a:solidFill>
                      <a:schemeClr val="accent5">
                        <a:lumMod val="20000"/>
                        <a:lumOff val="80000"/>
                      </a:schemeClr>
                    </a:solidFill>
                  </a:tcPr>
                </a:tc>
                <a:extLst>
                  <a:ext uri="{0D108BD9-81ED-4DB2-BD59-A6C34878D82A}">
                    <a16:rowId xmlns:a16="http://schemas.microsoft.com/office/drawing/2014/main" xmlns="" val="10001"/>
                  </a:ext>
                </a:extLst>
              </a:tr>
              <a:tr h="209636">
                <a:tc>
                  <a:txBody>
                    <a:bodyPr/>
                    <a:lstStyle/>
                    <a:p>
                      <a:pPr marL="45720">
                        <a:lnSpc>
                          <a:spcPts val="1420"/>
                        </a:lnSpc>
                        <a:spcBef>
                          <a:spcPts val="280"/>
                        </a:spcBef>
                      </a:pPr>
                      <a:r>
                        <a:rPr lang="en-US" sz="1500" dirty="0" smtClean="0"/>
                        <a:t>No. of Professors</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IN" sz="1500" dirty="0" smtClean="0"/>
                        <a:t>02</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US" sz="1500" dirty="0" smtClean="0"/>
                        <a:t>02</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US" sz="1500" dirty="0" smtClean="0"/>
                        <a:t>00</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algn="ctr">
                        <a:lnSpc>
                          <a:spcPts val="1420"/>
                        </a:lnSpc>
                        <a:spcBef>
                          <a:spcPts val="280"/>
                        </a:spcBef>
                      </a:pPr>
                      <a:r>
                        <a:rPr lang="en-US" sz="1500" dirty="0" smtClean="0"/>
                        <a:t>00</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extLst>
                  <a:ext uri="{0D108BD9-81ED-4DB2-BD59-A6C34878D82A}">
                    <a16:rowId xmlns:a16="http://schemas.microsoft.com/office/drawing/2014/main" xmlns="" val="10002"/>
                  </a:ext>
                </a:extLst>
              </a:tr>
              <a:tr h="259207">
                <a:tc>
                  <a:txBody>
                    <a:bodyPr/>
                    <a:lstStyle/>
                    <a:p>
                      <a:pPr marL="45720">
                        <a:lnSpc>
                          <a:spcPts val="1420"/>
                        </a:lnSpc>
                        <a:spcBef>
                          <a:spcPts val="280"/>
                        </a:spcBef>
                      </a:pPr>
                      <a:r>
                        <a:rPr lang="en-US" sz="1500" dirty="0" smtClean="0"/>
                        <a:t>No. of Assoc. Professors</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IN" sz="1500" dirty="0" smtClean="0"/>
                        <a:t>02</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US" sz="1500" dirty="0" smtClean="0"/>
                        <a:t>02</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US" sz="1500" dirty="0" smtClean="0"/>
                        <a:t>02</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algn="ctr">
                        <a:lnSpc>
                          <a:spcPts val="1420"/>
                        </a:lnSpc>
                        <a:spcBef>
                          <a:spcPts val="280"/>
                        </a:spcBef>
                      </a:pPr>
                      <a:r>
                        <a:rPr lang="en-US" sz="1500" dirty="0" smtClean="0"/>
                        <a:t>01</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extLst>
                  <a:ext uri="{0D108BD9-81ED-4DB2-BD59-A6C34878D82A}">
                    <a16:rowId xmlns:a16="http://schemas.microsoft.com/office/drawing/2014/main" xmlns="" val="10003"/>
                  </a:ext>
                </a:extLst>
              </a:tr>
              <a:tr h="209636">
                <a:tc>
                  <a:txBody>
                    <a:bodyPr/>
                    <a:lstStyle/>
                    <a:p>
                      <a:pPr marL="45720">
                        <a:lnSpc>
                          <a:spcPts val="1420"/>
                        </a:lnSpc>
                        <a:spcBef>
                          <a:spcPts val="280"/>
                        </a:spcBef>
                      </a:pPr>
                      <a:r>
                        <a:rPr lang="en-US" sz="1500" dirty="0" smtClean="0"/>
                        <a:t>No. of Assistant Professors</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IN" sz="1500" dirty="0" smtClean="0"/>
                        <a:t>11</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US" sz="1500" dirty="0" smtClean="0"/>
                        <a:t>12</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US" sz="1500" dirty="0" smtClean="0"/>
                        <a:t>12</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algn="ctr">
                        <a:lnSpc>
                          <a:spcPts val="1420"/>
                        </a:lnSpc>
                        <a:spcBef>
                          <a:spcPts val="280"/>
                        </a:spcBef>
                      </a:pPr>
                      <a:r>
                        <a:rPr lang="en-US" sz="1500" dirty="0" smtClean="0"/>
                        <a:t>12</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extLst>
                  <a:ext uri="{0D108BD9-81ED-4DB2-BD59-A6C34878D82A}">
                    <a16:rowId xmlns:a16="http://schemas.microsoft.com/office/drawing/2014/main" xmlns="" val="10004"/>
                  </a:ext>
                </a:extLst>
              </a:tr>
              <a:tr h="209636">
                <a:tc>
                  <a:txBody>
                    <a:bodyPr/>
                    <a:lstStyle/>
                    <a:p>
                      <a:pPr marL="45720">
                        <a:lnSpc>
                          <a:spcPts val="1420"/>
                        </a:lnSpc>
                        <a:spcBef>
                          <a:spcPts val="280"/>
                        </a:spcBef>
                      </a:pPr>
                      <a:r>
                        <a:rPr lang="en-US" sz="1500" dirty="0" smtClean="0"/>
                        <a:t>No. of Ph.D. holders</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IN" sz="1500" dirty="0" smtClean="0"/>
                        <a:t>04</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US" sz="1500" dirty="0" smtClean="0"/>
                        <a:t>04</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a:lnSpc>
                          <a:spcPts val="1420"/>
                        </a:lnSpc>
                        <a:spcBef>
                          <a:spcPts val="280"/>
                        </a:spcBef>
                      </a:pPr>
                      <a:r>
                        <a:rPr lang="en-US" sz="1500" dirty="0" smtClean="0"/>
                        <a:t>02</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algn="ctr">
                        <a:lnSpc>
                          <a:spcPts val="1420"/>
                        </a:lnSpc>
                        <a:spcBef>
                          <a:spcPts val="280"/>
                        </a:spcBef>
                      </a:pPr>
                      <a:r>
                        <a:rPr lang="en-US" sz="1500" dirty="0" smtClean="0"/>
                        <a:t>01</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extLst>
                  <a:ext uri="{0D108BD9-81ED-4DB2-BD59-A6C34878D82A}">
                    <a16:rowId xmlns:a16="http://schemas.microsoft.com/office/drawing/2014/main" xmlns="" val="10005"/>
                  </a:ext>
                </a:extLst>
              </a:tr>
              <a:tr h="209636">
                <a:tc>
                  <a:txBody>
                    <a:bodyPr/>
                    <a:lstStyle/>
                    <a:p>
                      <a:pPr marL="45720">
                        <a:lnSpc>
                          <a:spcPts val="1420"/>
                        </a:lnSpc>
                        <a:spcBef>
                          <a:spcPts val="280"/>
                        </a:spcBef>
                      </a:pPr>
                      <a:r>
                        <a:rPr lang="en-US" sz="1500" dirty="0" smtClean="0"/>
                        <a:t>Faculty Pursuing Ph.D.</a:t>
                      </a:r>
                      <a:endParaRPr lang="en-US"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defTabSz="914400" rtl="0" eaLnBrk="1" latinLnBrk="0" hangingPunct="1">
                        <a:lnSpc>
                          <a:spcPts val="1420"/>
                        </a:lnSpc>
                        <a:spcBef>
                          <a:spcPts val="280"/>
                        </a:spcBef>
                      </a:pPr>
                      <a:r>
                        <a:rPr lang="en-US" sz="1500" dirty="0" smtClean="0"/>
                        <a:t>05</a:t>
                      </a:r>
                      <a:endParaRPr lang="en-IN"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defTabSz="914400" rtl="0" eaLnBrk="1" latinLnBrk="0" hangingPunct="1">
                        <a:lnSpc>
                          <a:spcPts val="1420"/>
                        </a:lnSpc>
                        <a:spcBef>
                          <a:spcPts val="280"/>
                        </a:spcBef>
                      </a:pPr>
                      <a:r>
                        <a:rPr lang="en-US" sz="1500" dirty="0" smtClean="0"/>
                        <a:t>05</a:t>
                      </a:r>
                      <a:endParaRPr lang="en-IN"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defTabSz="914400" rtl="0" eaLnBrk="1" latinLnBrk="0" hangingPunct="1">
                        <a:lnSpc>
                          <a:spcPts val="1420"/>
                        </a:lnSpc>
                        <a:spcBef>
                          <a:spcPts val="280"/>
                        </a:spcBef>
                      </a:pPr>
                      <a:r>
                        <a:rPr lang="en-US" sz="1500" dirty="0" smtClean="0"/>
                        <a:t>05</a:t>
                      </a:r>
                      <a:endParaRPr lang="en-IN" sz="1500" b="1" dirty="0">
                        <a:solidFill>
                          <a:schemeClr val="tx1"/>
                        </a:solidFill>
                        <a:latin typeface="+mn-lt"/>
                        <a:ea typeface="+mn-ea"/>
                        <a:cs typeface="+mn-cs"/>
                      </a:endParaRPr>
                    </a:p>
                  </a:txBody>
                  <a:tcPr marL="0" marR="0" marT="35470" marB="0">
                    <a:solidFill>
                      <a:schemeClr val="accent5">
                        <a:lumMod val="20000"/>
                        <a:lumOff val="80000"/>
                      </a:schemeClr>
                    </a:solidFill>
                  </a:tcPr>
                </a:tc>
                <a:tc>
                  <a:txBody>
                    <a:bodyPr/>
                    <a:lstStyle/>
                    <a:p>
                      <a:pPr marL="635" algn="ctr" defTabSz="914400" rtl="0" eaLnBrk="1" latinLnBrk="0" hangingPunct="1">
                        <a:lnSpc>
                          <a:spcPts val="1420"/>
                        </a:lnSpc>
                        <a:spcBef>
                          <a:spcPts val="280"/>
                        </a:spcBef>
                      </a:pPr>
                      <a:r>
                        <a:rPr lang="en-US" sz="1500" dirty="0" smtClean="0"/>
                        <a:t>03</a:t>
                      </a:r>
                      <a:endParaRPr lang="en-IN" sz="1500" b="1" dirty="0">
                        <a:solidFill>
                          <a:schemeClr val="tx1"/>
                        </a:solidFill>
                        <a:latin typeface="+mn-lt"/>
                        <a:ea typeface="+mn-ea"/>
                        <a:cs typeface="+mn-cs"/>
                      </a:endParaRPr>
                    </a:p>
                  </a:txBody>
                  <a:tcPr marL="0" marR="0" marT="35470" marB="0">
                    <a:solidFill>
                      <a:schemeClr val="accent5">
                        <a:lumMod val="20000"/>
                        <a:lumOff val="80000"/>
                      </a:schemeClr>
                    </a:solidFill>
                  </a:tcPr>
                </a:tc>
                <a:extLst>
                  <a:ext uri="{0D108BD9-81ED-4DB2-BD59-A6C34878D82A}">
                    <a16:rowId xmlns:a16="http://schemas.microsoft.com/office/drawing/2014/main" xmlns="" val="10006"/>
                  </a:ext>
                </a:extLst>
              </a:tr>
            </a:tbl>
          </a:graphicData>
        </a:graphic>
      </p:graphicFrame>
      <p:graphicFrame>
        <p:nvGraphicFramePr>
          <p:cNvPr id="9" name="object 20"/>
          <p:cNvGraphicFramePr>
            <a:graphicFrameLocks noGrp="1"/>
          </p:cNvGraphicFramePr>
          <p:nvPr/>
        </p:nvGraphicFramePr>
        <p:xfrm>
          <a:off x="501198" y="2800749"/>
          <a:ext cx="8394135" cy="1391113"/>
        </p:xfrm>
        <a:graphic>
          <a:graphicData uri="http://schemas.openxmlformats.org/drawingml/2006/table">
            <a:tbl>
              <a:tblPr firstRow="1" bandRow="1">
                <a:tableStyleId>{5940675A-B579-460E-94D1-54222C63F5DA}</a:tableStyleId>
              </a:tblPr>
              <a:tblGrid>
                <a:gridCol w="2727433">
                  <a:extLst>
                    <a:ext uri="{9D8B030D-6E8A-4147-A177-3AD203B41FA5}">
                      <a16:colId xmlns:a16="http://schemas.microsoft.com/office/drawing/2014/main" xmlns="" val="20000"/>
                    </a:ext>
                  </a:extLst>
                </a:gridCol>
                <a:gridCol w="3536846">
                  <a:extLst>
                    <a:ext uri="{9D8B030D-6E8A-4147-A177-3AD203B41FA5}">
                      <a16:colId xmlns:a16="http://schemas.microsoft.com/office/drawing/2014/main" xmlns="" val="20001"/>
                    </a:ext>
                  </a:extLst>
                </a:gridCol>
                <a:gridCol w="2129856">
                  <a:extLst>
                    <a:ext uri="{9D8B030D-6E8A-4147-A177-3AD203B41FA5}">
                      <a16:colId xmlns:a16="http://schemas.microsoft.com/office/drawing/2014/main" xmlns="" val="20002"/>
                    </a:ext>
                  </a:extLst>
                </a:gridCol>
              </a:tblGrid>
              <a:tr h="462581">
                <a:tc gridSpan="3">
                  <a:txBody>
                    <a:bodyPr/>
                    <a:lstStyle/>
                    <a:p>
                      <a:pPr marL="635" algn="ctr" defTabSz="914400" rtl="0" eaLnBrk="1" latinLnBrk="0" hangingPunct="1">
                        <a:lnSpc>
                          <a:spcPts val="1420"/>
                        </a:lnSpc>
                        <a:spcBef>
                          <a:spcPts val="280"/>
                        </a:spcBef>
                      </a:pPr>
                      <a:endParaRPr lang="en-US" sz="1500" kern="1200" dirty="0" smtClean="0"/>
                    </a:p>
                    <a:p>
                      <a:pPr marL="635" algn="ctr" defTabSz="914400" rtl="0" eaLnBrk="1" latinLnBrk="0" hangingPunct="1">
                        <a:lnSpc>
                          <a:spcPts val="1420"/>
                        </a:lnSpc>
                        <a:spcBef>
                          <a:spcPts val="280"/>
                        </a:spcBef>
                      </a:pPr>
                      <a:r>
                        <a:rPr lang="en-US" sz="2400" kern="1200" dirty="0" smtClean="0"/>
                        <a:t>Research &amp; Development</a:t>
                      </a:r>
                      <a:endParaRPr lang="en-US" sz="2400" b="1" kern="1200" dirty="0">
                        <a:solidFill>
                          <a:srgbClr val="C00000"/>
                        </a:solidFill>
                        <a:latin typeface="Lucida Sans" panose="020B0602030504020204" pitchFamily="34" charset="0"/>
                        <a:ea typeface="+mj-ea"/>
                        <a:cs typeface="Andalus" panose="02020603050405020304" pitchFamily="18" charset="-78"/>
                      </a:endParaRPr>
                    </a:p>
                  </a:txBody>
                  <a:tcPr marL="0" marR="0" marT="27257" marB="0">
                    <a:solidFill>
                      <a:schemeClr val="accent6">
                        <a:lumMod val="60000"/>
                        <a:lumOff val="40000"/>
                      </a:schemeClr>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0"/>
                  </a:ext>
                </a:extLst>
              </a:tr>
              <a:tr h="483497">
                <a:tc>
                  <a:txBody>
                    <a:bodyPr/>
                    <a:lstStyle/>
                    <a:p>
                      <a:pPr marL="635" algn="ctr" defTabSz="914400" rtl="0" eaLnBrk="1" latinLnBrk="0" hangingPunct="1">
                        <a:lnSpc>
                          <a:spcPts val="1420"/>
                        </a:lnSpc>
                        <a:spcBef>
                          <a:spcPts val="280"/>
                        </a:spcBef>
                      </a:pPr>
                      <a:r>
                        <a:rPr lang="en-US" sz="1500" kern="1200" dirty="0" smtClean="0"/>
                        <a:t>Supervisors</a:t>
                      </a:r>
                      <a:endParaRPr lang="en-US" sz="1500" b="1" kern="1200" dirty="0">
                        <a:solidFill>
                          <a:schemeClr val="tx1"/>
                        </a:solidFill>
                        <a:latin typeface="+mn-lt"/>
                        <a:ea typeface="+mn-ea"/>
                        <a:cs typeface="+mn-cs"/>
                      </a:endParaRPr>
                    </a:p>
                  </a:txBody>
                  <a:tcPr marL="0" marR="0" marT="68458" marB="0">
                    <a:solidFill>
                      <a:schemeClr val="accent6">
                        <a:lumMod val="20000"/>
                        <a:lumOff val="80000"/>
                      </a:schemeClr>
                    </a:solidFill>
                  </a:tcPr>
                </a:tc>
                <a:tc>
                  <a:txBody>
                    <a:bodyPr/>
                    <a:lstStyle/>
                    <a:p>
                      <a:pPr marL="635" algn="ctr" defTabSz="914400" rtl="0" eaLnBrk="1" latinLnBrk="0" hangingPunct="1">
                        <a:lnSpc>
                          <a:spcPts val="1420"/>
                        </a:lnSpc>
                        <a:spcBef>
                          <a:spcPts val="280"/>
                        </a:spcBef>
                      </a:pPr>
                      <a:r>
                        <a:rPr lang="en-US" sz="1500" kern="1200" dirty="0" smtClean="0"/>
                        <a:t>Registered</a:t>
                      </a:r>
                      <a:endParaRPr lang="en-US" sz="1500" b="1" kern="1200" dirty="0">
                        <a:solidFill>
                          <a:schemeClr val="tx1"/>
                        </a:solidFill>
                        <a:latin typeface="+mn-lt"/>
                        <a:ea typeface="+mn-ea"/>
                        <a:cs typeface="+mn-cs"/>
                      </a:endParaRPr>
                    </a:p>
                  </a:txBody>
                  <a:tcPr marL="0" marR="0" marT="79234" marB="0">
                    <a:solidFill>
                      <a:schemeClr val="accent6">
                        <a:lumMod val="20000"/>
                        <a:lumOff val="80000"/>
                      </a:schemeClr>
                    </a:solidFill>
                  </a:tcPr>
                </a:tc>
                <a:tc>
                  <a:txBody>
                    <a:bodyPr/>
                    <a:lstStyle/>
                    <a:p>
                      <a:pPr marL="635" marR="0" indent="0" algn="ctr" defTabSz="914400" rtl="0" eaLnBrk="1" fontAlgn="auto" latinLnBrk="0" hangingPunct="1">
                        <a:lnSpc>
                          <a:spcPts val="1420"/>
                        </a:lnSpc>
                        <a:spcBef>
                          <a:spcPts val="280"/>
                        </a:spcBef>
                        <a:spcAft>
                          <a:spcPts val="0"/>
                        </a:spcAft>
                        <a:buClrTx/>
                        <a:buSzTx/>
                        <a:buFontTx/>
                        <a:buNone/>
                        <a:tabLst/>
                        <a:defRPr/>
                      </a:pPr>
                      <a:r>
                        <a:rPr lang="en-US" sz="1500" kern="1200" dirty="0"/>
                        <a:t>Completed</a:t>
                      </a:r>
                    </a:p>
                    <a:p>
                      <a:pPr marL="635" algn="ctr" defTabSz="914400" rtl="0" eaLnBrk="1" latinLnBrk="0" hangingPunct="1">
                        <a:lnSpc>
                          <a:spcPts val="1420"/>
                        </a:lnSpc>
                        <a:spcBef>
                          <a:spcPts val="280"/>
                        </a:spcBef>
                      </a:pPr>
                      <a:endParaRPr lang="en-US" sz="1500" b="1" kern="1200" dirty="0">
                        <a:solidFill>
                          <a:schemeClr val="tx1"/>
                        </a:solidFill>
                        <a:latin typeface="+mn-lt"/>
                        <a:ea typeface="+mn-ea"/>
                        <a:cs typeface="+mn-cs"/>
                      </a:endParaRPr>
                    </a:p>
                  </a:txBody>
                  <a:tcPr marL="0" marR="0" marT="68458" marB="0">
                    <a:solidFill>
                      <a:schemeClr val="accent6">
                        <a:lumMod val="20000"/>
                        <a:lumOff val="80000"/>
                      </a:schemeClr>
                    </a:solidFill>
                  </a:tcPr>
                </a:tc>
                <a:extLst>
                  <a:ext uri="{0D108BD9-81ED-4DB2-BD59-A6C34878D82A}">
                    <a16:rowId xmlns:a16="http://schemas.microsoft.com/office/drawing/2014/main" xmlns="" val="10001"/>
                  </a:ext>
                </a:extLst>
              </a:tr>
              <a:tr h="445035">
                <a:tc>
                  <a:txBody>
                    <a:bodyPr/>
                    <a:lstStyle/>
                    <a:p>
                      <a:pPr marL="635" algn="ctr" defTabSz="914400" rtl="0" eaLnBrk="1" latinLnBrk="0" hangingPunct="1">
                        <a:lnSpc>
                          <a:spcPts val="1420"/>
                        </a:lnSpc>
                        <a:spcBef>
                          <a:spcPts val="280"/>
                        </a:spcBef>
                      </a:pPr>
                      <a:r>
                        <a:rPr lang="en-US" sz="1500" kern="1200" dirty="0" smtClean="0"/>
                        <a:t>04</a:t>
                      </a:r>
                      <a:endParaRPr lang="en-US" sz="1500" b="1" kern="1200" dirty="0">
                        <a:solidFill>
                          <a:schemeClr val="tx1"/>
                        </a:solidFill>
                        <a:latin typeface="+mn-lt"/>
                        <a:ea typeface="+mn-ea"/>
                        <a:cs typeface="+mn-cs"/>
                      </a:endParaRPr>
                    </a:p>
                  </a:txBody>
                  <a:tcPr marL="0" marR="0" marT="31694" marB="0">
                    <a:solidFill>
                      <a:schemeClr val="accent6">
                        <a:lumMod val="20000"/>
                        <a:lumOff val="80000"/>
                      </a:schemeClr>
                    </a:solidFill>
                  </a:tcPr>
                </a:tc>
                <a:tc>
                  <a:txBody>
                    <a:bodyPr/>
                    <a:lstStyle/>
                    <a:p>
                      <a:pPr marL="635" algn="ctr" defTabSz="914400" rtl="0" eaLnBrk="1" latinLnBrk="0" hangingPunct="1">
                        <a:lnSpc>
                          <a:spcPts val="1420"/>
                        </a:lnSpc>
                        <a:spcBef>
                          <a:spcPts val="280"/>
                        </a:spcBef>
                      </a:pPr>
                      <a:r>
                        <a:rPr lang="en-US" sz="1500" kern="1200" dirty="0" smtClean="0"/>
                        <a:t>VTU-04  </a:t>
                      </a:r>
                    </a:p>
                    <a:p>
                      <a:pPr marL="635" algn="ctr" defTabSz="914400" rtl="0" eaLnBrk="1" latinLnBrk="0" hangingPunct="1">
                        <a:lnSpc>
                          <a:spcPts val="1420"/>
                        </a:lnSpc>
                        <a:spcBef>
                          <a:spcPts val="280"/>
                        </a:spcBef>
                      </a:pPr>
                      <a:r>
                        <a:rPr lang="en-US" sz="1500" kern="1200" dirty="0" smtClean="0"/>
                        <a:t> ACU-07</a:t>
                      </a:r>
                      <a:endParaRPr lang="en-US" sz="1500" b="1" kern="1200" dirty="0">
                        <a:solidFill>
                          <a:schemeClr val="tx1"/>
                        </a:solidFill>
                        <a:latin typeface="+mn-lt"/>
                        <a:ea typeface="+mn-ea"/>
                        <a:cs typeface="+mn-cs"/>
                      </a:endParaRPr>
                    </a:p>
                  </a:txBody>
                  <a:tcPr marL="0" marR="0" marT="31694" marB="0">
                    <a:solidFill>
                      <a:schemeClr val="accent6">
                        <a:lumMod val="20000"/>
                        <a:lumOff val="80000"/>
                      </a:schemeClr>
                    </a:solidFill>
                  </a:tcPr>
                </a:tc>
                <a:tc>
                  <a:txBody>
                    <a:bodyPr/>
                    <a:lstStyle/>
                    <a:p>
                      <a:pPr marL="635" algn="ctr" defTabSz="914400" rtl="0" eaLnBrk="1" latinLnBrk="0" hangingPunct="1">
                        <a:lnSpc>
                          <a:spcPts val="1420"/>
                        </a:lnSpc>
                        <a:spcBef>
                          <a:spcPts val="280"/>
                        </a:spcBef>
                      </a:pPr>
                      <a:r>
                        <a:rPr lang="en-US" sz="1500" kern="1200" dirty="0" smtClean="0"/>
                        <a:t>VTU-02</a:t>
                      </a:r>
                      <a:endParaRPr lang="en-US" sz="1500" b="1" kern="1200" dirty="0" smtClean="0">
                        <a:solidFill>
                          <a:schemeClr val="tx1"/>
                        </a:solidFill>
                        <a:latin typeface="+mn-lt"/>
                        <a:ea typeface="+mn-ea"/>
                        <a:cs typeface="+mn-cs"/>
                      </a:endParaRPr>
                    </a:p>
                  </a:txBody>
                  <a:tcPr marL="0" marR="0" marT="31694" marB="0">
                    <a:solidFill>
                      <a:schemeClr val="accent6">
                        <a:lumMod val="20000"/>
                        <a:lumOff val="80000"/>
                      </a:schemeClr>
                    </a:solidFill>
                  </a:tcPr>
                </a:tc>
                <a:extLst>
                  <a:ext uri="{0D108BD9-81ED-4DB2-BD59-A6C34878D82A}">
                    <a16:rowId xmlns:a16="http://schemas.microsoft.com/office/drawing/2014/main" xmlns="" val="1000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xmlns="" val="3123018493"/>
              </p:ext>
            </p:extLst>
          </p:nvPr>
        </p:nvGraphicFramePr>
        <p:xfrm>
          <a:off x="491706" y="4339087"/>
          <a:ext cx="8410753" cy="1838876"/>
        </p:xfrm>
        <a:graphic>
          <a:graphicData uri="http://schemas.openxmlformats.org/drawingml/2006/table">
            <a:tbl>
              <a:tblPr firstRow="1" bandRow="1">
                <a:tableStyleId>{5940675A-B579-460E-94D1-54222C63F5DA}</a:tableStyleId>
              </a:tblPr>
              <a:tblGrid>
                <a:gridCol w="1504198">
                  <a:extLst>
                    <a:ext uri="{9D8B030D-6E8A-4147-A177-3AD203B41FA5}">
                      <a16:colId xmlns="" xmlns:a16="http://schemas.microsoft.com/office/drawing/2014/main" val="20000"/>
                    </a:ext>
                  </a:extLst>
                </a:gridCol>
                <a:gridCol w="5683655">
                  <a:extLst>
                    <a:ext uri="{9D8B030D-6E8A-4147-A177-3AD203B41FA5}">
                      <a16:colId xmlns="" xmlns:a16="http://schemas.microsoft.com/office/drawing/2014/main" val="20001"/>
                    </a:ext>
                  </a:extLst>
                </a:gridCol>
                <a:gridCol w="1222900">
                  <a:extLst>
                    <a:ext uri="{9D8B030D-6E8A-4147-A177-3AD203B41FA5}">
                      <a16:colId xmlns="" xmlns:a16="http://schemas.microsoft.com/office/drawing/2014/main" val="20002"/>
                    </a:ext>
                  </a:extLst>
                </a:gridCol>
              </a:tblGrid>
              <a:tr h="564245">
                <a:tc>
                  <a:txBody>
                    <a:bodyPr/>
                    <a:lstStyle/>
                    <a:p>
                      <a:r>
                        <a:rPr lang="en-US" b="1" dirty="0"/>
                        <a:t>Sl.No</a:t>
                      </a:r>
                      <a:endParaRPr lang="en-IN" b="1" dirty="0"/>
                    </a:p>
                  </a:txBody>
                  <a:tcPr>
                    <a:solidFill>
                      <a:schemeClr val="accent3">
                        <a:lumMod val="20000"/>
                        <a:lumOff val="80000"/>
                      </a:schemeClr>
                    </a:solidFill>
                  </a:tcPr>
                </a:tc>
                <a:tc>
                  <a:txBody>
                    <a:bodyPr/>
                    <a:lstStyle/>
                    <a:p>
                      <a:pPr algn="ctr"/>
                      <a:r>
                        <a:rPr lang="en-US" b="1" dirty="0"/>
                        <a:t>Particular</a:t>
                      </a:r>
                      <a:endParaRPr lang="en-IN" b="1" dirty="0"/>
                    </a:p>
                  </a:txBody>
                  <a:tcPr>
                    <a:solidFill>
                      <a:schemeClr val="accent3">
                        <a:lumMod val="20000"/>
                        <a:lumOff val="80000"/>
                      </a:schemeClr>
                    </a:solidFill>
                  </a:tcPr>
                </a:tc>
                <a:tc>
                  <a:txBody>
                    <a:bodyPr/>
                    <a:lstStyle/>
                    <a:p>
                      <a:r>
                        <a:rPr lang="en-US" b="1" dirty="0"/>
                        <a:t>No.</a:t>
                      </a:r>
                      <a:endParaRPr lang="en-IN" b="1" dirty="0"/>
                    </a:p>
                  </a:txBody>
                  <a:tcPr>
                    <a:solidFill>
                      <a:schemeClr val="accent3">
                        <a:lumMod val="20000"/>
                        <a:lumOff val="80000"/>
                      </a:schemeClr>
                    </a:solidFill>
                  </a:tcPr>
                </a:tc>
                <a:extLst>
                  <a:ext uri="{0D108BD9-81ED-4DB2-BD59-A6C34878D82A}">
                    <a16:rowId xmlns="" xmlns:a16="http://schemas.microsoft.com/office/drawing/2014/main" val="10000"/>
                  </a:ext>
                </a:extLst>
              </a:tr>
              <a:tr h="543111">
                <a:tc>
                  <a:txBody>
                    <a:bodyPr/>
                    <a:lstStyle/>
                    <a:p>
                      <a:pPr algn="ctr"/>
                      <a:r>
                        <a:rPr lang="en-US" dirty="0"/>
                        <a:t>1</a:t>
                      </a:r>
                      <a:endParaRPr lang="en-IN" dirty="0"/>
                    </a:p>
                  </a:txBody>
                  <a:tcPr>
                    <a:solidFill>
                      <a:schemeClr val="accent4">
                        <a:lumMod val="20000"/>
                        <a:lumOff val="80000"/>
                      </a:schemeClr>
                    </a:solidFill>
                  </a:tcPr>
                </a:tc>
                <a:tc>
                  <a:txBody>
                    <a:bodyPr/>
                    <a:lstStyle/>
                    <a:p>
                      <a:r>
                        <a:rPr lang="en-US" sz="1800" dirty="0"/>
                        <a:t>Reputed </a:t>
                      </a:r>
                      <a:r>
                        <a:rPr lang="en-US" sz="1800" dirty="0" smtClean="0"/>
                        <a:t>Journals  (</a:t>
                      </a:r>
                      <a:r>
                        <a:rPr lang="en-US" sz="1600" dirty="0" smtClean="0"/>
                        <a:t>Scopus Indexed,</a:t>
                      </a:r>
                      <a:r>
                        <a:rPr lang="en-US" sz="1600" baseline="0" dirty="0" smtClean="0"/>
                        <a:t> etc.,</a:t>
                      </a:r>
                      <a:r>
                        <a:rPr lang="en-US" sz="1600" dirty="0" smtClean="0"/>
                        <a:t>)</a:t>
                      </a:r>
                      <a:endParaRPr lang="en-IN" sz="1600" dirty="0"/>
                    </a:p>
                  </a:txBody>
                  <a:tcPr>
                    <a:solidFill>
                      <a:schemeClr val="accent4">
                        <a:lumMod val="20000"/>
                        <a:lumOff val="80000"/>
                      </a:schemeClr>
                    </a:solidFill>
                  </a:tcPr>
                </a:tc>
                <a:tc>
                  <a:txBody>
                    <a:bodyPr/>
                    <a:lstStyle/>
                    <a:p>
                      <a:r>
                        <a:rPr lang="en-US" dirty="0" smtClean="0"/>
                        <a:t>24</a:t>
                      </a:r>
                      <a:endParaRPr lang="en-IN" dirty="0"/>
                    </a:p>
                  </a:txBody>
                  <a:tcPr>
                    <a:solidFill>
                      <a:schemeClr val="accent4">
                        <a:lumMod val="20000"/>
                        <a:lumOff val="80000"/>
                      </a:schemeClr>
                    </a:solidFill>
                  </a:tcPr>
                </a:tc>
                <a:extLst>
                  <a:ext uri="{0D108BD9-81ED-4DB2-BD59-A6C34878D82A}">
                    <a16:rowId xmlns="" xmlns:a16="http://schemas.microsoft.com/office/drawing/2014/main" val="10001"/>
                  </a:ext>
                </a:extLst>
              </a:tr>
              <a:tr h="362113">
                <a:tc>
                  <a:txBody>
                    <a:bodyPr/>
                    <a:lstStyle/>
                    <a:p>
                      <a:pPr algn="ctr"/>
                      <a:r>
                        <a:rPr lang="en-US" dirty="0"/>
                        <a:t>2</a:t>
                      </a:r>
                      <a:endParaRPr lang="en-IN" dirty="0"/>
                    </a:p>
                  </a:txBody>
                  <a:tcPr>
                    <a:solidFill>
                      <a:schemeClr val="accent4">
                        <a:lumMod val="20000"/>
                        <a:lumOff val="80000"/>
                      </a:schemeClr>
                    </a:solidFill>
                  </a:tcPr>
                </a:tc>
                <a:tc>
                  <a:txBody>
                    <a:bodyPr/>
                    <a:lstStyle/>
                    <a:p>
                      <a:r>
                        <a:rPr lang="en-US" dirty="0"/>
                        <a:t>Other Journals </a:t>
                      </a:r>
                      <a:r>
                        <a:rPr lang="en-US" dirty="0" smtClean="0"/>
                        <a:t>  </a:t>
                      </a:r>
                      <a:r>
                        <a:rPr lang="en-US" sz="1400" dirty="0" smtClean="0"/>
                        <a:t>(</a:t>
                      </a:r>
                      <a:r>
                        <a:rPr lang="en-US" sz="1400" dirty="0"/>
                        <a:t>IRJET</a:t>
                      </a:r>
                      <a:r>
                        <a:rPr lang="en-US" sz="1400" dirty="0" smtClean="0"/>
                        <a:t>, JAERD,IRJMET </a:t>
                      </a:r>
                      <a:r>
                        <a:rPr lang="en-US" sz="1400" dirty="0"/>
                        <a:t>&amp; </a:t>
                      </a:r>
                      <a:r>
                        <a:rPr lang="en-US" sz="1400" dirty="0" smtClean="0"/>
                        <a:t>IRJEMET etc.,)</a:t>
                      </a:r>
                      <a:endParaRPr lang="en-IN" sz="1400" dirty="0"/>
                    </a:p>
                  </a:txBody>
                  <a:tcPr>
                    <a:solidFill>
                      <a:schemeClr val="accent4">
                        <a:lumMod val="20000"/>
                        <a:lumOff val="80000"/>
                      </a:schemeClr>
                    </a:solidFill>
                  </a:tcPr>
                </a:tc>
                <a:tc>
                  <a:txBody>
                    <a:bodyPr/>
                    <a:lstStyle/>
                    <a:p>
                      <a:r>
                        <a:rPr lang="en-US" dirty="0" smtClean="0"/>
                        <a:t>35</a:t>
                      </a:r>
                      <a:endParaRPr lang="en-IN" dirty="0"/>
                    </a:p>
                  </a:txBody>
                  <a:tcPr>
                    <a:solidFill>
                      <a:schemeClr val="accent4">
                        <a:lumMod val="20000"/>
                        <a:lumOff val="80000"/>
                      </a:schemeClr>
                    </a:solidFill>
                  </a:tcPr>
                </a:tc>
                <a:extLst>
                  <a:ext uri="{0D108BD9-81ED-4DB2-BD59-A6C34878D82A}">
                    <a16:rowId xmlns="" xmlns:a16="http://schemas.microsoft.com/office/drawing/2014/main" val="10002"/>
                  </a:ext>
                </a:extLst>
              </a:tr>
              <a:tr h="254847">
                <a:tc>
                  <a:txBody>
                    <a:bodyPr/>
                    <a:lstStyle/>
                    <a:p>
                      <a:pPr algn="ctr"/>
                      <a:r>
                        <a:rPr lang="en-US" dirty="0"/>
                        <a:t>3</a:t>
                      </a:r>
                      <a:endParaRPr lang="en-IN" dirty="0"/>
                    </a:p>
                  </a:txBody>
                  <a:tcPr>
                    <a:solidFill>
                      <a:schemeClr val="accent4">
                        <a:lumMod val="20000"/>
                        <a:lumOff val="80000"/>
                      </a:schemeClr>
                    </a:solidFill>
                  </a:tcPr>
                </a:tc>
                <a:tc>
                  <a:txBody>
                    <a:bodyPr/>
                    <a:lstStyle/>
                    <a:p>
                      <a:r>
                        <a:rPr lang="en-US" dirty="0"/>
                        <a:t>Conference</a:t>
                      </a:r>
                      <a:endParaRPr lang="en-IN" dirty="0"/>
                    </a:p>
                  </a:txBody>
                  <a:tcPr>
                    <a:solidFill>
                      <a:schemeClr val="accent4">
                        <a:lumMod val="20000"/>
                        <a:lumOff val="80000"/>
                      </a:schemeClr>
                    </a:solidFill>
                  </a:tcPr>
                </a:tc>
                <a:tc>
                  <a:txBody>
                    <a:bodyPr/>
                    <a:lstStyle/>
                    <a:p>
                      <a:r>
                        <a:rPr lang="en-US" dirty="0" smtClean="0"/>
                        <a:t>27</a:t>
                      </a:r>
                      <a:endParaRPr lang="en-IN" dirty="0"/>
                    </a:p>
                  </a:txBody>
                  <a:tcPr>
                    <a:solidFill>
                      <a:schemeClr val="accent4">
                        <a:lumMod val="20000"/>
                        <a:lumOff val="80000"/>
                      </a:scheme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xmlns="" val="107901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lide(fromBottom)">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31</a:t>
            </a:fld>
            <a:endParaRPr lang="en-IN" b="1" dirty="0">
              <a:solidFill>
                <a:srgbClr val="FF0000"/>
              </a:solidFill>
            </a:endParaRPr>
          </a:p>
        </p:txBody>
      </p:sp>
      <p:sp>
        <p:nvSpPr>
          <p:cNvPr id="6" name="Rectangle 5"/>
          <p:cNvSpPr/>
          <p:nvPr/>
        </p:nvSpPr>
        <p:spPr>
          <a:xfrm>
            <a:off x="665019" y="126814"/>
            <a:ext cx="7952508" cy="461665"/>
          </a:xfrm>
          <a:prstGeom prst="rect">
            <a:avLst/>
          </a:prstGeom>
        </p:spPr>
        <p:txBody>
          <a:bodyPr wrap="square">
            <a:spAutoFit/>
          </a:bodyPr>
          <a:lstStyle/>
          <a:p>
            <a:pPr algn="ctr"/>
            <a:r>
              <a:rPr lang="en-US" sz="2400" b="1" dirty="0" smtClean="0">
                <a:solidFill>
                  <a:srgbClr val="C00000"/>
                </a:solidFill>
                <a:latin typeface="Lucida Sans" panose="020B0602030504020204" pitchFamily="34" charset="0"/>
              </a:rPr>
              <a:t>Criteria-6 Facilities and Technical Support</a:t>
            </a:r>
            <a:endParaRPr lang="en-US" sz="2400" b="1" dirty="0">
              <a:solidFill>
                <a:srgbClr val="C00000"/>
              </a:solidFill>
              <a:latin typeface="Lucida Sans" panose="020B0602030504020204" pitchFamily="34" charset="0"/>
            </a:endParaRPr>
          </a:p>
        </p:txBody>
      </p:sp>
      <p:graphicFrame>
        <p:nvGraphicFramePr>
          <p:cNvPr id="14" name="Table 13"/>
          <p:cNvGraphicFramePr>
            <a:graphicFrameLocks noGrp="1"/>
          </p:cNvGraphicFramePr>
          <p:nvPr/>
        </p:nvGraphicFramePr>
        <p:xfrm>
          <a:off x="318563" y="705791"/>
          <a:ext cx="3666541" cy="5384797"/>
        </p:xfrm>
        <a:graphic>
          <a:graphicData uri="http://schemas.openxmlformats.org/drawingml/2006/table">
            <a:tbl>
              <a:tblPr firstRow="1" bandRow="1">
                <a:tableStyleId>{93296810-A885-4BE3-A3E7-6D5BEEA58F35}</a:tableStyleId>
              </a:tblPr>
              <a:tblGrid>
                <a:gridCol w="601013">
                  <a:extLst>
                    <a:ext uri="{9D8B030D-6E8A-4147-A177-3AD203B41FA5}">
                      <a16:colId xmlns:a16="http://schemas.microsoft.com/office/drawing/2014/main" xmlns="" val="20000"/>
                    </a:ext>
                  </a:extLst>
                </a:gridCol>
                <a:gridCol w="2034540">
                  <a:extLst>
                    <a:ext uri="{9D8B030D-6E8A-4147-A177-3AD203B41FA5}">
                      <a16:colId xmlns:a16="http://schemas.microsoft.com/office/drawing/2014/main" xmlns="" val="20001"/>
                    </a:ext>
                  </a:extLst>
                </a:gridCol>
                <a:gridCol w="1030988">
                  <a:extLst>
                    <a:ext uri="{9D8B030D-6E8A-4147-A177-3AD203B41FA5}">
                      <a16:colId xmlns:a16="http://schemas.microsoft.com/office/drawing/2014/main" xmlns="" val="20002"/>
                    </a:ext>
                  </a:extLst>
                </a:gridCol>
              </a:tblGrid>
              <a:tr h="647355">
                <a:tc>
                  <a:txBody>
                    <a:bodyPr/>
                    <a:lstStyle/>
                    <a:p>
                      <a:pPr marL="0" marR="0" algn="ctr">
                        <a:lnSpc>
                          <a:spcPct val="100000"/>
                        </a:lnSpc>
                        <a:spcBef>
                          <a:spcPts val="0"/>
                        </a:spcBef>
                        <a:spcAft>
                          <a:spcPts val="0"/>
                        </a:spcAft>
                      </a:pPr>
                      <a:r>
                        <a:rPr lang="en-US" sz="1900" dirty="0" smtClean="0"/>
                        <a:t>Sl.</a:t>
                      </a:r>
                    </a:p>
                    <a:p>
                      <a:pPr marL="0" marR="0" algn="ctr">
                        <a:lnSpc>
                          <a:spcPct val="100000"/>
                        </a:lnSpc>
                        <a:spcBef>
                          <a:spcPts val="0"/>
                        </a:spcBef>
                        <a:spcAft>
                          <a:spcPts val="0"/>
                        </a:spcAft>
                      </a:pPr>
                      <a:r>
                        <a:rPr lang="en-US" sz="1900" dirty="0" smtClean="0"/>
                        <a:t>No.</a:t>
                      </a:r>
                      <a:endParaRPr lang="en-US" sz="1900" b="1" dirty="0">
                        <a:solidFill>
                          <a:srgbClr val="C00000"/>
                        </a:solidFill>
                        <a:latin typeface="Lucida Sans" panose="020B0602030504020204" pitchFamily="34" charset="0"/>
                        <a:ea typeface="Times New Roman"/>
                        <a:cs typeface="Times New Roman" pitchFamily="18" charset="0"/>
                      </a:endParaRPr>
                    </a:p>
                  </a:txBody>
                  <a:tcPr marL="49279" marR="49279" marT="0" marB="0" anchor="ctr"/>
                </a:tc>
                <a:tc>
                  <a:txBody>
                    <a:bodyPr/>
                    <a:lstStyle/>
                    <a:p>
                      <a:pPr marL="0" marR="0" algn="ctr">
                        <a:lnSpc>
                          <a:spcPct val="100000"/>
                        </a:lnSpc>
                        <a:spcBef>
                          <a:spcPts val="0"/>
                        </a:spcBef>
                        <a:spcAft>
                          <a:spcPts val="0"/>
                        </a:spcAft>
                      </a:pPr>
                      <a:r>
                        <a:rPr lang="en-US" sz="1900" dirty="0" smtClean="0"/>
                        <a:t>Description</a:t>
                      </a:r>
                      <a:endParaRPr lang="en-US" sz="1900" b="1" dirty="0">
                        <a:solidFill>
                          <a:srgbClr val="C00000"/>
                        </a:solidFill>
                        <a:latin typeface="Lucida Sans" panose="020B0602030504020204" pitchFamily="34" charset="0"/>
                        <a:ea typeface="Times New Roman"/>
                        <a:cs typeface="Times New Roman" pitchFamily="18" charset="0"/>
                      </a:endParaRPr>
                    </a:p>
                  </a:txBody>
                  <a:tcPr marL="49279" marR="49279" marT="0" marB="0" anchor="ctr"/>
                </a:tc>
                <a:tc>
                  <a:txBody>
                    <a:bodyPr/>
                    <a:lstStyle/>
                    <a:p>
                      <a:pPr marL="0" marR="0" algn="ctr">
                        <a:lnSpc>
                          <a:spcPct val="100000"/>
                        </a:lnSpc>
                        <a:spcBef>
                          <a:spcPts val="0"/>
                        </a:spcBef>
                        <a:spcAft>
                          <a:spcPts val="0"/>
                        </a:spcAft>
                      </a:pPr>
                      <a:r>
                        <a:rPr lang="en-US" sz="1900" kern="1200" dirty="0" smtClean="0"/>
                        <a:t>No.</a:t>
                      </a:r>
                      <a:endParaRPr lang="en-US" sz="1900" b="1" kern="1200" dirty="0">
                        <a:solidFill>
                          <a:srgbClr val="C00000"/>
                        </a:solidFill>
                        <a:latin typeface="Lucida Sans" panose="020B0602030504020204" pitchFamily="34" charset="0"/>
                        <a:ea typeface="Times New Roman"/>
                        <a:cs typeface="Times New Roman" pitchFamily="18" charset="0"/>
                      </a:endParaRPr>
                    </a:p>
                  </a:txBody>
                  <a:tcPr marL="49279" marR="49279" marT="0" marB="0" anchor="ctr"/>
                </a:tc>
                <a:extLst>
                  <a:ext uri="{0D108BD9-81ED-4DB2-BD59-A6C34878D82A}">
                    <a16:rowId xmlns:a16="http://schemas.microsoft.com/office/drawing/2014/main" xmlns="" val="10000"/>
                  </a:ext>
                </a:extLst>
              </a:tr>
              <a:tr h="499535">
                <a:tc>
                  <a:txBody>
                    <a:bodyPr/>
                    <a:lstStyle/>
                    <a:p>
                      <a:pPr marL="0" marR="0" algn="ctr">
                        <a:lnSpc>
                          <a:spcPct val="100000"/>
                        </a:lnSpc>
                        <a:spcBef>
                          <a:spcPts val="0"/>
                        </a:spcBef>
                        <a:spcAft>
                          <a:spcPts val="0"/>
                        </a:spcAft>
                      </a:pPr>
                      <a:r>
                        <a:rPr lang="en-US" sz="1900" dirty="0"/>
                        <a:t>1.</a:t>
                      </a:r>
                      <a:endParaRPr lang="en-US" sz="1900" b="1" dirty="0">
                        <a:solidFill>
                          <a:srgbClr val="7030A0"/>
                        </a:solidFill>
                        <a:latin typeface="Lucida Sans" panose="020B0602030504020204" pitchFamily="34" charset="0"/>
                        <a:ea typeface="Times New Roman"/>
                        <a:cs typeface="Times New Roman" pitchFamily="18" charset="0"/>
                      </a:endParaRPr>
                    </a:p>
                  </a:txBody>
                  <a:tcPr marL="49279" marR="49279" marT="0" marB="0" anchor="ctr"/>
                </a:tc>
                <a:tc>
                  <a:txBody>
                    <a:bodyPr/>
                    <a:lstStyle/>
                    <a:p>
                      <a:r>
                        <a:rPr lang="en-US" sz="1900" kern="1200" dirty="0" smtClean="0"/>
                        <a:t>Class Rooms</a:t>
                      </a:r>
                      <a:endParaRPr lang="en-US" sz="1900" b="1" kern="1200" dirty="0">
                        <a:solidFill>
                          <a:srgbClr val="7030A0"/>
                        </a:solidFill>
                        <a:latin typeface="Lucida Sans" panose="020B0602030504020204" pitchFamily="34" charset="0"/>
                        <a:ea typeface="Times New Roman"/>
                        <a:cs typeface="Times New Roman" pitchFamily="18" charset="0"/>
                      </a:endParaRPr>
                    </a:p>
                  </a:txBody>
                  <a:tcPr marL="93614" marR="93614" marT="45603" marB="45603" anchor="ctr"/>
                </a:tc>
                <a:tc>
                  <a:txBody>
                    <a:bodyPr/>
                    <a:lstStyle/>
                    <a:p>
                      <a:pPr marL="0" marR="0" algn="ctr">
                        <a:lnSpc>
                          <a:spcPct val="115000"/>
                        </a:lnSpc>
                        <a:spcBef>
                          <a:spcPts val="0"/>
                        </a:spcBef>
                        <a:spcAft>
                          <a:spcPts val="1000"/>
                        </a:spcAft>
                      </a:pPr>
                      <a:r>
                        <a:rPr lang="en-US" sz="1900" dirty="0" smtClean="0"/>
                        <a:t>04</a:t>
                      </a:r>
                      <a:endParaRPr lang="en-US" sz="1900" b="1" dirty="0">
                        <a:solidFill>
                          <a:srgbClr val="7030A0"/>
                        </a:solidFill>
                        <a:latin typeface="Lucida Sans" panose="020B0602030504020204" pitchFamily="34" charset="0"/>
                        <a:ea typeface="Calibri"/>
                        <a:cs typeface="Times New Roman"/>
                      </a:endParaRPr>
                    </a:p>
                  </a:txBody>
                  <a:tcPr marL="49408" marR="49408" marT="9500" marB="0" anchor="ctr"/>
                </a:tc>
                <a:extLst>
                  <a:ext uri="{0D108BD9-81ED-4DB2-BD59-A6C34878D82A}">
                    <a16:rowId xmlns:a16="http://schemas.microsoft.com/office/drawing/2014/main" xmlns="" val="10001"/>
                  </a:ext>
                </a:extLst>
              </a:tr>
              <a:tr h="377559">
                <a:tc>
                  <a:txBody>
                    <a:bodyPr/>
                    <a:lstStyle/>
                    <a:p>
                      <a:pPr marL="0" marR="0" algn="ctr">
                        <a:lnSpc>
                          <a:spcPct val="100000"/>
                        </a:lnSpc>
                        <a:spcBef>
                          <a:spcPts val="0"/>
                        </a:spcBef>
                        <a:spcAft>
                          <a:spcPts val="0"/>
                        </a:spcAft>
                      </a:pPr>
                      <a:r>
                        <a:rPr lang="en-US" sz="1900" dirty="0"/>
                        <a:t>2.</a:t>
                      </a:r>
                      <a:endParaRPr lang="en-US" sz="1900" b="1" dirty="0">
                        <a:solidFill>
                          <a:srgbClr val="7030A0"/>
                        </a:solidFill>
                        <a:latin typeface="Lucida Sans" panose="020B0602030504020204" pitchFamily="34" charset="0"/>
                        <a:ea typeface="Times New Roman"/>
                        <a:cs typeface="Times New Roman" pitchFamily="18" charset="0"/>
                      </a:endParaRPr>
                    </a:p>
                  </a:txBody>
                  <a:tcPr marL="49279" marR="49279" marT="0" marB="0" anchor="ctr"/>
                </a:tc>
                <a:tc>
                  <a:txBody>
                    <a:bodyPr/>
                    <a:lstStyle/>
                    <a:p>
                      <a:r>
                        <a:rPr lang="en-US" sz="1900" kern="1200" dirty="0" smtClean="0"/>
                        <a:t>Board Room</a:t>
                      </a:r>
                      <a:endParaRPr lang="en-US" sz="1900" b="1" kern="1200" dirty="0">
                        <a:solidFill>
                          <a:srgbClr val="7030A0"/>
                        </a:solidFill>
                        <a:latin typeface="Lucida Sans" panose="020B0602030504020204" pitchFamily="34" charset="0"/>
                        <a:ea typeface="Times New Roman"/>
                        <a:cs typeface="Times New Roman" pitchFamily="18" charset="0"/>
                      </a:endParaRPr>
                    </a:p>
                  </a:txBody>
                  <a:tcPr marL="93614" marR="93614" marT="45603" marB="45603" anchor="ctr"/>
                </a:tc>
                <a:tc>
                  <a:txBody>
                    <a:bodyPr/>
                    <a:lstStyle/>
                    <a:p>
                      <a:pPr marL="0" marR="0" algn="ctr">
                        <a:lnSpc>
                          <a:spcPct val="115000"/>
                        </a:lnSpc>
                        <a:spcBef>
                          <a:spcPts val="0"/>
                        </a:spcBef>
                        <a:spcAft>
                          <a:spcPts val="1000"/>
                        </a:spcAft>
                      </a:pPr>
                      <a:r>
                        <a:rPr lang="en-US" sz="1900" dirty="0" smtClean="0"/>
                        <a:t>01</a:t>
                      </a:r>
                      <a:endParaRPr lang="en-US" sz="1900" b="1" dirty="0">
                        <a:solidFill>
                          <a:srgbClr val="7030A0"/>
                        </a:solidFill>
                        <a:latin typeface="Lucida Sans" panose="020B0602030504020204" pitchFamily="34" charset="0"/>
                        <a:ea typeface="Calibri"/>
                        <a:cs typeface="Times New Roman"/>
                      </a:endParaRPr>
                    </a:p>
                  </a:txBody>
                  <a:tcPr marL="49408" marR="49408" marT="9500" marB="0" anchor="ctr"/>
                </a:tc>
                <a:extLst>
                  <a:ext uri="{0D108BD9-81ED-4DB2-BD59-A6C34878D82A}">
                    <a16:rowId xmlns:a16="http://schemas.microsoft.com/office/drawing/2014/main" xmlns="" val="10002"/>
                  </a:ext>
                </a:extLst>
              </a:tr>
              <a:tr h="499535">
                <a:tc>
                  <a:txBody>
                    <a:bodyPr/>
                    <a:lstStyle/>
                    <a:p>
                      <a:pPr marL="0" marR="0" algn="ctr">
                        <a:lnSpc>
                          <a:spcPct val="100000"/>
                        </a:lnSpc>
                        <a:spcBef>
                          <a:spcPts val="0"/>
                        </a:spcBef>
                        <a:spcAft>
                          <a:spcPts val="0"/>
                        </a:spcAft>
                      </a:pPr>
                      <a:r>
                        <a:rPr lang="en-US" sz="1900" dirty="0"/>
                        <a:t>3.</a:t>
                      </a:r>
                      <a:endParaRPr lang="en-US" sz="1900" b="1" dirty="0">
                        <a:solidFill>
                          <a:srgbClr val="7030A0"/>
                        </a:solidFill>
                        <a:latin typeface="Lucida Sans" panose="020B0602030504020204" pitchFamily="34" charset="0"/>
                        <a:ea typeface="Times New Roman"/>
                        <a:cs typeface="Times New Roman" pitchFamily="18" charset="0"/>
                      </a:endParaRPr>
                    </a:p>
                  </a:txBody>
                  <a:tcPr marL="49279" marR="49279" marT="0" marB="0" anchor="ctr"/>
                </a:tc>
                <a:tc>
                  <a:txBody>
                    <a:bodyPr/>
                    <a:lstStyle/>
                    <a:p>
                      <a:r>
                        <a:rPr lang="en-US" sz="1900" kern="1200" dirty="0" smtClean="0"/>
                        <a:t>Seminar hall</a:t>
                      </a:r>
                      <a:endParaRPr lang="en-US" sz="1900" b="1" kern="1200" dirty="0">
                        <a:solidFill>
                          <a:srgbClr val="7030A0"/>
                        </a:solidFill>
                        <a:latin typeface="Lucida Sans" panose="020B0602030504020204" pitchFamily="34" charset="0"/>
                        <a:ea typeface="Times New Roman"/>
                        <a:cs typeface="Times New Roman" pitchFamily="18" charset="0"/>
                      </a:endParaRPr>
                    </a:p>
                  </a:txBody>
                  <a:tcPr marL="93614" marR="93614" marT="45603" marB="45603" anchor="ctr"/>
                </a:tc>
                <a:tc>
                  <a:txBody>
                    <a:bodyPr/>
                    <a:lstStyle/>
                    <a:p>
                      <a:pPr marL="0" marR="0" algn="ctr">
                        <a:lnSpc>
                          <a:spcPct val="115000"/>
                        </a:lnSpc>
                        <a:spcBef>
                          <a:spcPts val="0"/>
                        </a:spcBef>
                        <a:spcAft>
                          <a:spcPts val="1000"/>
                        </a:spcAft>
                      </a:pPr>
                      <a:r>
                        <a:rPr lang="en-US" sz="1900" dirty="0" smtClean="0"/>
                        <a:t>01</a:t>
                      </a:r>
                      <a:endParaRPr lang="en-US" sz="1900" b="1" dirty="0">
                        <a:solidFill>
                          <a:srgbClr val="7030A0"/>
                        </a:solidFill>
                        <a:latin typeface="Lucida Sans" panose="020B0602030504020204" pitchFamily="34" charset="0"/>
                        <a:ea typeface="Calibri"/>
                        <a:cs typeface="Times New Roman"/>
                      </a:endParaRPr>
                    </a:p>
                  </a:txBody>
                  <a:tcPr marL="49408" marR="49408" marT="9500" marB="0" anchor="ctr"/>
                </a:tc>
                <a:extLst>
                  <a:ext uri="{0D108BD9-81ED-4DB2-BD59-A6C34878D82A}">
                    <a16:rowId xmlns:a16="http://schemas.microsoft.com/office/drawing/2014/main" xmlns="" val="10003"/>
                  </a:ext>
                </a:extLst>
              </a:tr>
              <a:tr h="377559">
                <a:tc>
                  <a:txBody>
                    <a:bodyPr/>
                    <a:lstStyle/>
                    <a:p>
                      <a:pPr marL="0" marR="0" algn="ctr">
                        <a:lnSpc>
                          <a:spcPct val="100000"/>
                        </a:lnSpc>
                        <a:spcBef>
                          <a:spcPts val="0"/>
                        </a:spcBef>
                        <a:spcAft>
                          <a:spcPts val="0"/>
                        </a:spcAft>
                      </a:pPr>
                      <a:r>
                        <a:rPr lang="en-US" sz="1900" dirty="0"/>
                        <a:t>4.</a:t>
                      </a:r>
                      <a:endParaRPr lang="en-US" sz="1900" b="1" dirty="0">
                        <a:solidFill>
                          <a:srgbClr val="7030A0"/>
                        </a:solidFill>
                        <a:latin typeface="Lucida Sans" panose="020B0602030504020204" pitchFamily="34" charset="0"/>
                        <a:ea typeface="Times New Roman"/>
                        <a:cs typeface="Times New Roman" pitchFamily="18" charset="0"/>
                      </a:endParaRPr>
                    </a:p>
                  </a:txBody>
                  <a:tcPr marL="49279" marR="49279" marT="0" marB="0" anchor="ctr"/>
                </a:tc>
                <a:tc>
                  <a:txBody>
                    <a:bodyPr/>
                    <a:lstStyle/>
                    <a:p>
                      <a:r>
                        <a:rPr lang="en-US" sz="1900" kern="1200" dirty="0" smtClean="0"/>
                        <a:t>HoD Room </a:t>
                      </a:r>
                      <a:endParaRPr lang="en-US" sz="1900" b="1" kern="1200" dirty="0">
                        <a:solidFill>
                          <a:srgbClr val="7030A0"/>
                        </a:solidFill>
                        <a:latin typeface="Lucida Sans" panose="020B0602030504020204" pitchFamily="34" charset="0"/>
                        <a:ea typeface="Times New Roman"/>
                        <a:cs typeface="Times New Roman" pitchFamily="18" charset="0"/>
                      </a:endParaRPr>
                    </a:p>
                  </a:txBody>
                  <a:tcPr marL="93614" marR="93614" marT="45603" marB="45603" anchor="ctr"/>
                </a:tc>
                <a:tc>
                  <a:txBody>
                    <a:bodyPr/>
                    <a:lstStyle/>
                    <a:p>
                      <a:pPr marL="0" marR="0" algn="ctr">
                        <a:lnSpc>
                          <a:spcPct val="115000"/>
                        </a:lnSpc>
                        <a:spcBef>
                          <a:spcPts val="0"/>
                        </a:spcBef>
                        <a:spcAft>
                          <a:spcPts val="1000"/>
                        </a:spcAft>
                      </a:pPr>
                      <a:r>
                        <a:rPr lang="en-US" sz="1900" dirty="0" smtClean="0"/>
                        <a:t>01</a:t>
                      </a:r>
                      <a:endParaRPr lang="en-US" sz="1900" b="1" dirty="0">
                        <a:solidFill>
                          <a:srgbClr val="7030A0"/>
                        </a:solidFill>
                        <a:latin typeface="Lucida Sans" panose="020B0602030504020204" pitchFamily="34" charset="0"/>
                        <a:ea typeface="Calibri"/>
                        <a:cs typeface="Times New Roman"/>
                      </a:endParaRPr>
                    </a:p>
                  </a:txBody>
                  <a:tcPr marL="49408" marR="49408" marT="9500" marB="0" anchor="ctr"/>
                </a:tc>
                <a:extLst>
                  <a:ext uri="{0D108BD9-81ED-4DB2-BD59-A6C34878D82A}">
                    <a16:rowId xmlns:a16="http://schemas.microsoft.com/office/drawing/2014/main" xmlns="" val="10004"/>
                  </a:ext>
                </a:extLst>
              </a:tr>
              <a:tr h="664681">
                <a:tc>
                  <a:txBody>
                    <a:bodyPr/>
                    <a:lstStyle/>
                    <a:p>
                      <a:pPr marL="0" marR="0" algn="ctr">
                        <a:lnSpc>
                          <a:spcPct val="100000"/>
                        </a:lnSpc>
                        <a:spcBef>
                          <a:spcPts val="0"/>
                        </a:spcBef>
                        <a:spcAft>
                          <a:spcPts val="0"/>
                        </a:spcAft>
                      </a:pPr>
                      <a:r>
                        <a:rPr lang="en-US" sz="1900" dirty="0"/>
                        <a:t>5.</a:t>
                      </a:r>
                      <a:endParaRPr lang="en-US" sz="1900" b="1" dirty="0">
                        <a:solidFill>
                          <a:srgbClr val="7030A0"/>
                        </a:solidFill>
                        <a:latin typeface="Lucida Sans" panose="020B0602030504020204" pitchFamily="34" charset="0"/>
                        <a:ea typeface="Times New Roman"/>
                        <a:cs typeface="Times New Roman" pitchFamily="18" charset="0"/>
                      </a:endParaRPr>
                    </a:p>
                  </a:txBody>
                  <a:tcPr marL="49279" marR="49279" marT="0" marB="0" anchor="ctr"/>
                </a:tc>
                <a:tc>
                  <a:txBody>
                    <a:bodyPr/>
                    <a:lstStyle/>
                    <a:p>
                      <a:r>
                        <a:rPr lang="en-US" sz="1900" kern="1200" dirty="0" smtClean="0"/>
                        <a:t>Professor Rooms</a:t>
                      </a:r>
                      <a:endParaRPr lang="en-US" sz="1900" b="1" kern="1200" dirty="0">
                        <a:solidFill>
                          <a:srgbClr val="7030A0"/>
                        </a:solidFill>
                        <a:latin typeface="Lucida Sans" panose="020B0602030504020204" pitchFamily="34" charset="0"/>
                        <a:ea typeface="Times New Roman"/>
                        <a:cs typeface="Times New Roman" pitchFamily="18" charset="0"/>
                      </a:endParaRPr>
                    </a:p>
                  </a:txBody>
                  <a:tcPr marL="93614" marR="93614" marT="45603" marB="45603" anchor="ctr"/>
                </a:tc>
                <a:tc>
                  <a:txBody>
                    <a:bodyPr/>
                    <a:lstStyle/>
                    <a:p>
                      <a:pPr marL="0" marR="0" algn="ctr">
                        <a:lnSpc>
                          <a:spcPct val="115000"/>
                        </a:lnSpc>
                        <a:spcBef>
                          <a:spcPts val="0"/>
                        </a:spcBef>
                        <a:spcAft>
                          <a:spcPts val="1000"/>
                        </a:spcAft>
                      </a:pPr>
                      <a:r>
                        <a:rPr lang="en-US" sz="1900" dirty="0" smtClean="0"/>
                        <a:t>03</a:t>
                      </a:r>
                      <a:endParaRPr lang="en-US" sz="1900" b="1" dirty="0">
                        <a:solidFill>
                          <a:srgbClr val="7030A0"/>
                        </a:solidFill>
                        <a:latin typeface="Lucida Sans" panose="020B0602030504020204" pitchFamily="34" charset="0"/>
                        <a:ea typeface="Calibri"/>
                        <a:cs typeface="Times New Roman"/>
                      </a:endParaRPr>
                    </a:p>
                  </a:txBody>
                  <a:tcPr marL="49408" marR="49408" marT="9500" marB="0" anchor="ctr"/>
                </a:tc>
                <a:extLst>
                  <a:ext uri="{0D108BD9-81ED-4DB2-BD59-A6C34878D82A}">
                    <a16:rowId xmlns:a16="http://schemas.microsoft.com/office/drawing/2014/main" xmlns="" val="10005"/>
                  </a:ext>
                </a:extLst>
              </a:tr>
              <a:tr h="499535">
                <a:tc>
                  <a:txBody>
                    <a:bodyPr/>
                    <a:lstStyle/>
                    <a:p>
                      <a:pPr marL="0" marR="0" algn="ctr">
                        <a:lnSpc>
                          <a:spcPct val="100000"/>
                        </a:lnSpc>
                        <a:spcBef>
                          <a:spcPts val="0"/>
                        </a:spcBef>
                        <a:spcAft>
                          <a:spcPts val="0"/>
                        </a:spcAft>
                      </a:pPr>
                      <a:r>
                        <a:rPr lang="en-US" sz="1900" dirty="0"/>
                        <a:t>6.</a:t>
                      </a:r>
                      <a:endParaRPr lang="en-US" sz="1900" b="1" dirty="0">
                        <a:solidFill>
                          <a:srgbClr val="7030A0"/>
                        </a:solidFill>
                        <a:latin typeface="Lucida Sans" panose="020B0602030504020204" pitchFamily="34" charset="0"/>
                        <a:ea typeface="Times New Roman"/>
                        <a:cs typeface="Times New Roman" pitchFamily="18" charset="0"/>
                      </a:endParaRPr>
                    </a:p>
                  </a:txBody>
                  <a:tcPr marL="49279" marR="49279" marT="0" marB="0" anchor="ctr"/>
                </a:tc>
                <a:tc>
                  <a:txBody>
                    <a:bodyPr/>
                    <a:lstStyle/>
                    <a:p>
                      <a:pPr>
                        <a:buNone/>
                      </a:pPr>
                      <a:r>
                        <a:rPr lang="en-US" sz="1900" kern="1200" dirty="0" smtClean="0"/>
                        <a:t>Faculty Rooms </a:t>
                      </a:r>
                      <a:endParaRPr lang="en-US" sz="1900" b="1" kern="1200" dirty="0" smtClean="0">
                        <a:solidFill>
                          <a:srgbClr val="7030A0"/>
                        </a:solidFill>
                        <a:latin typeface="Lucida Sans" panose="020B0602030504020204" pitchFamily="34" charset="0"/>
                        <a:ea typeface="Times New Roman"/>
                        <a:cs typeface="Times New Roman" pitchFamily="18" charset="0"/>
                      </a:endParaRPr>
                    </a:p>
                  </a:txBody>
                  <a:tcPr marL="93614" marR="93614" marT="45603" marB="45603" anchor="ctr"/>
                </a:tc>
                <a:tc>
                  <a:txBody>
                    <a:bodyPr/>
                    <a:lstStyle/>
                    <a:p>
                      <a:pPr marL="0" marR="0" algn="ctr">
                        <a:lnSpc>
                          <a:spcPct val="115000"/>
                        </a:lnSpc>
                        <a:spcBef>
                          <a:spcPts val="0"/>
                        </a:spcBef>
                        <a:spcAft>
                          <a:spcPts val="1000"/>
                        </a:spcAft>
                      </a:pPr>
                      <a:r>
                        <a:rPr lang="en-US" sz="1900" dirty="0" smtClean="0"/>
                        <a:t>05</a:t>
                      </a:r>
                      <a:endParaRPr lang="en-US" sz="1900" b="1" dirty="0">
                        <a:solidFill>
                          <a:srgbClr val="7030A0"/>
                        </a:solidFill>
                        <a:latin typeface="Lucida Sans" panose="020B0602030504020204" pitchFamily="34" charset="0"/>
                        <a:ea typeface="Calibri"/>
                        <a:cs typeface="Times New Roman"/>
                      </a:endParaRPr>
                    </a:p>
                  </a:txBody>
                  <a:tcPr marL="49408" marR="49408" marT="9500" marB="0" anchor="ctr"/>
                </a:tc>
                <a:extLst>
                  <a:ext uri="{0D108BD9-81ED-4DB2-BD59-A6C34878D82A}">
                    <a16:rowId xmlns:a16="http://schemas.microsoft.com/office/drawing/2014/main" xmlns="" val="10006"/>
                  </a:ext>
                </a:extLst>
              </a:tr>
              <a:tr h="664681">
                <a:tc>
                  <a:txBody>
                    <a:bodyPr/>
                    <a:lstStyle/>
                    <a:p>
                      <a:pPr marL="0" marR="0" algn="ctr">
                        <a:lnSpc>
                          <a:spcPct val="100000"/>
                        </a:lnSpc>
                        <a:spcBef>
                          <a:spcPts val="0"/>
                        </a:spcBef>
                        <a:spcAft>
                          <a:spcPts val="0"/>
                        </a:spcAft>
                      </a:pPr>
                      <a:r>
                        <a:rPr lang="en-US" sz="1900" dirty="0"/>
                        <a:t>7.</a:t>
                      </a:r>
                      <a:endParaRPr lang="en-US" sz="1900" b="1" dirty="0">
                        <a:solidFill>
                          <a:srgbClr val="7030A0"/>
                        </a:solidFill>
                        <a:latin typeface="Lucida Sans" panose="020B0602030504020204" pitchFamily="34" charset="0"/>
                        <a:ea typeface="Times New Roman"/>
                        <a:cs typeface="Times New Roman" pitchFamily="18" charset="0"/>
                      </a:endParaRPr>
                    </a:p>
                  </a:txBody>
                  <a:tcPr marL="49279" marR="49279"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t>Department library </a:t>
                      </a:r>
                      <a:endParaRPr lang="en-US" sz="1900" b="1" kern="1200" dirty="0" smtClean="0">
                        <a:solidFill>
                          <a:srgbClr val="7030A0"/>
                        </a:solidFill>
                        <a:latin typeface="Lucida Sans" panose="020B0602030504020204" pitchFamily="34" charset="0"/>
                        <a:ea typeface="Times New Roman"/>
                        <a:cs typeface="Times New Roman" pitchFamily="18" charset="0"/>
                      </a:endParaRPr>
                    </a:p>
                  </a:txBody>
                  <a:tcPr marL="93614" marR="93614" marT="45603" marB="45603" anchor="ctr"/>
                </a:tc>
                <a:tc>
                  <a:txBody>
                    <a:bodyPr/>
                    <a:lstStyle/>
                    <a:p>
                      <a:pPr marL="0" marR="0" algn="ctr">
                        <a:lnSpc>
                          <a:spcPct val="115000"/>
                        </a:lnSpc>
                        <a:spcBef>
                          <a:spcPts val="0"/>
                        </a:spcBef>
                        <a:spcAft>
                          <a:spcPts val="1000"/>
                        </a:spcAft>
                      </a:pPr>
                      <a:r>
                        <a:rPr lang="en-US" sz="1900" dirty="0" smtClean="0"/>
                        <a:t>01</a:t>
                      </a:r>
                      <a:endParaRPr lang="en-US" sz="1900" b="1" dirty="0">
                        <a:solidFill>
                          <a:srgbClr val="7030A0"/>
                        </a:solidFill>
                        <a:latin typeface="Lucida Sans" panose="020B0602030504020204" pitchFamily="34" charset="0"/>
                        <a:ea typeface="Calibri"/>
                        <a:cs typeface="Times New Roman"/>
                      </a:endParaRPr>
                    </a:p>
                  </a:txBody>
                  <a:tcPr marL="49408" marR="49408" marT="9500" marB="0" anchor="ctr"/>
                </a:tc>
                <a:extLst>
                  <a:ext uri="{0D108BD9-81ED-4DB2-BD59-A6C34878D82A}">
                    <a16:rowId xmlns:a16="http://schemas.microsoft.com/office/drawing/2014/main" xmlns="" val="10007"/>
                  </a:ext>
                </a:extLst>
              </a:tr>
              <a:tr h="377559">
                <a:tc>
                  <a:txBody>
                    <a:bodyPr/>
                    <a:lstStyle/>
                    <a:p>
                      <a:pPr marL="0" marR="0" algn="ctr">
                        <a:lnSpc>
                          <a:spcPct val="100000"/>
                        </a:lnSpc>
                        <a:spcBef>
                          <a:spcPts val="0"/>
                        </a:spcBef>
                        <a:spcAft>
                          <a:spcPts val="0"/>
                        </a:spcAft>
                      </a:pPr>
                      <a:r>
                        <a:rPr lang="en-US" sz="1900" dirty="0" smtClean="0"/>
                        <a:t>8.</a:t>
                      </a:r>
                      <a:endParaRPr lang="en-US" sz="1900" b="1" dirty="0">
                        <a:solidFill>
                          <a:srgbClr val="7030A0"/>
                        </a:solidFill>
                        <a:latin typeface="Lucida Sans" panose="020B0602030504020204" pitchFamily="34" charset="0"/>
                        <a:ea typeface="Times New Roman"/>
                        <a:cs typeface="Times New Roman" pitchFamily="18" charset="0"/>
                      </a:endParaRPr>
                    </a:p>
                  </a:txBody>
                  <a:tcPr marL="49279" marR="49279"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t>COE</a:t>
                      </a:r>
                      <a:endParaRPr lang="en-US" sz="1900" b="1" kern="1200" dirty="0" smtClean="0">
                        <a:solidFill>
                          <a:srgbClr val="7030A0"/>
                        </a:solidFill>
                        <a:latin typeface="Lucida Sans" panose="020B0602030504020204" pitchFamily="34" charset="0"/>
                        <a:ea typeface="Times New Roman"/>
                        <a:cs typeface="Times New Roman" pitchFamily="18" charset="0"/>
                      </a:endParaRPr>
                    </a:p>
                  </a:txBody>
                  <a:tcPr marL="93614" marR="93614" marT="45603" marB="45603" anchor="ctr"/>
                </a:tc>
                <a:tc>
                  <a:txBody>
                    <a:bodyPr/>
                    <a:lstStyle/>
                    <a:p>
                      <a:pPr marL="0" marR="0" algn="ctr">
                        <a:lnSpc>
                          <a:spcPct val="115000"/>
                        </a:lnSpc>
                        <a:spcBef>
                          <a:spcPts val="0"/>
                        </a:spcBef>
                        <a:spcAft>
                          <a:spcPts val="1000"/>
                        </a:spcAft>
                      </a:pPr>
                      <a:r>
                        <a:rPr lang="en-US" sz="1900" dirty="0" smtClean="0"/>
                        <a:t>02</a:t>
                      </a:r>
                      <a:endParaRPr lang="en-US" sz="1900" b="1" dirty="0">
                        <a:solidFill>
                          <a:srgbClr val="7030A0"/>
                        </a:solidFill>
                        <a:latin typeface="Lucida Sans" panose="020B0602030504020204" pitchFamily="34" charset="0"/>
                        <a:ea typeface="Calibri"/>
                        <a:cs typeface="Times New Roman"/>
                      </a:endParaRPr>
                    </a:p>
                  </a:txBody>
                  <a:tcPr marL="49408" marR="49408" marT="9500" marB="0" anchor="ctr"/>
                </a:tc>
                <a:extLst>
                  <a:ext uri="{0D108BD9-81ED-4DB2-BD59-A6C34878D82A}">
                    <a16:rowId xmlns:a16="http://schemas.microsoft.com/office/drawing/2014/main" xmlns="" val="10008"/>
                  </a:ext>
                </a:extLst>
              </a:tr>
              <a:tr h="377559">
                <a:tc>
                  <a:txBody>
                    <a:bodyPr/>
                    <a:lstStyle/>
                    <a:p>
                      <a:pPr marL="0" marR="0" algn="ctr">
                        <a:lnSpc>
                          <a:spcPct val="100000"/>
                        </a:lnSpc>
                        <a:spcBef>
                          <a:spcPts val="0"/>
                        </a:spcBef>
                        <a:spcAft>
                          <a:spcPts val="0"/>
                        </a:spcAft>
                      </a:pPr>
                      <a:r>
                        <a:rPr lang="en-US" sz="1900" kern="1200" dirty="0" smtClean="0">
                          <a:solidFill>
                            <a:schemeClr val="dk1"/>
                          </a:solidFill>
                          <a:latin typeface="+mn-lt"/>
                          <a:ea typeface="+mn-ea"/>
                          <a:cs typeface="+mn-cs"/>
                        </a:rPr>
                        <a:t>9</a:t>
                      </a:r>
                      <a:endParaRPr lang="en-US" sz="1900" kern="1200" dirty="0">
                        <a:solidFill>
                          <a:schemeClr val="dk1"/>
                        </a:solidFill>
                        <a:latin typeface="+mn-lt"/>
                        <a:ea typeface="+mn-ea"/>
                        <a:cs typeface="+mn-cs"/>
                      </a:endParaRPr>
                    </a:p>
                  </a:txBody>
                  <a:tcPr marL="49279" marR="49279"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solidFill>
                            <a:schemeClr val="dk1"/>
                          </a:solidFill>
                          <a:latin typeface="+mn-lt"/>
                          <a:ea typeface="+mn-ea"/>
                          <a:cs typeface="+mn-cs"/>
                        </a:rPr>
                        <a:t>Visitors Lounge</a:t>
                      </a:r>
                    </a:p>
                  </a:txBody>
                  <a:tcPr marL="93614" marR="93614" marT="45603" marB="45603" anchor="ctr"/>
                </a:tc>
                <a:tc>
                  <a:txBody>
                    <a:bodyPr/>
                    <a:lstStyle/>
                    <a:p>
                      <a:pPr marL="0" marR="0" algn="ctr">
                        <a:lnSpc>
                          <a:spcPct val="115000"/>
                        </a:lnSpc>
                        <a:spcBef>
                          <a:spcPts val="0"/>
                        </a:spcBef>
                        <a:spcAft>
                          <a:spcPts val="1000"/>
                        </a:spcAft>
                      </a:pPr>
                      <a:r>
                        <a:rPr lang="en-US" sz="1900" kern="1200" dirty="0" smtClean="0">
                          <a:solidFill>
                            <a:schemeClr val="dk1"/>
                          </a:solidFill>
                          <a:latin typeface="+mn-lt"/>
                          <a:ea typeface="+mn-ea"/>
                          <a:cs typeface="+mn-cs"/>
                        </a:rPr>
                        <a:t>01</a:t>
                      </a:r>
                      <a:endParaRPr lang="en-US" sz="1900" kern="1200" dirty="0">
                        <a:solidFill>
                          <a:schemeClr val="dk1"/>
                        </a:solidFill>
                        <a:latin typeface="+mn-lt"/>
                        <a:ea typeface="+mn-ea"/>
                        <a:cs typeface="+mn-cs"/>
                      </a:endParaRPr>
                    </a:p>
                  </a:txBody>
                  <a:tcPr marL="49408" marR="49408" marT="9500" marB="0" anchor="ctr"/>
                </a:tc>
              </a:tr>
              <a:tr h="377559">
                <a:tc>
                  <a:txBody>
                    <a:bodyPr/>
                    <a:lstStyle/>
                    <a:p>
                      <a:pPr marL="0" marR="0" algn="ctr">
                        <a:lnSpc>
                          <a:spcPct val="100000"/>
                        </a:lnSpc>
                        <a:spcBef>
                          <a:spcPts val="0"/>
                        </a:spcBef>
                        <a:spcAft>
                          <a:spcPts val="0"/>
                        </a:spcAft>
                      </a:pPr>
                      <a:r>
                        <a:rPr lang="en-US" sz="1900" kern="1200" dirty="0" smtClean="0">
                          <a:solidFill>
                            <a:schemeClr val="dk1"/>
                          </a:solidFill>
                          <a:latin typeface="+mn-lt"/>
                          <a:ea typeface="+mn-ea"/>
                          <a:cs typeface="+mn-cs"/>
                        </a:rPr>
                        <a:t>10</a:t>
                      </a:r>
                      <a:endParaRPr lang="en-US" sz="1900" kern="1200" dirty="0">
                        <a:solidFill>
                          <a:schemeClr val="dk1"/>
                        </a:solidFill>
                        <a:latin typeface="+mn-lt"/>
                        <a:ea typeface="+mn-ea"/>
                        <a:cs typeface="+mn-cs"/>
                      </a:endParaRPr>
                    </a:p>
                  </a:txBody>
                  <a:tcPr marL="49279" marR="49279"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solidFill>
                            <a:schemeClr val="dk1"/>
                          </a:solidFill>
                          <a:latin typeface="+mn-lt"/>
                          <a:ea typeface="+mn-ea"/>
                          <a:cs typeface="+mn-cs"/>
                        </a:rPr>
                        <a:t>Rest Rooms</a:t>
                      </a:r>
                    </a:p>
                  </a:txBody>
                  <a:tcPr marL="93614" marR="93614" marT="45603" marB="45603" anchor="ctr"/>
                </a:tc>
                <a:tc>
                  <a:txBody>
                    <a:bodyPr/>
                    <a:lstStyle/>
                    <a:p>
                      <a:pPr marL="0" marR="0" algn="ctr">
                        <a:lnSpc>
                          <a:spcPct val="115000"/>
                        </a:lnSpc>
                        <a:spcBef>
                          <a:spcPts val="0"/>
                        </a:spcBef>
                        <a:spcAft>
                          <a:spcPts val="1000"/>
                        </a:spcAft>
                      </a:pPr>
                      <a:r>
                        <a:rPr lang="en-US" sz="1900" kern="1200" dirty="0" smtClean="0">
                          <a:solidFill>
                            <a:schemeClr val="dk1"/>
                          </a:solidFill>
                          <a:latin typeface="+mn-lt"/>
                          <a:ea typeface="+mn-ea"/>
                          <a:cs typeface="+mn-cs"/>
                        </a:rPr>
                        <a:t>06</a:t>
                      </a:r>
                      <a:endParaRPr lang="en-US" sz="1900" kern="1200" dirty="0">
                        <a:solidFill>
                          <a:schemeClr val="dk1"/>
                        </a:solidFill>
                        <a:latin typeface="+mn-lt"/>
                        <a:ea typeface="+mn-ea"/>
                        <a:cs typeface="+mn-cs"/>
                      </a:endParaRPr>
                    </a:p>
                  </a:txBody>
                  <a:tcPr marL="49408" marR="49408" marT="9500" marB="0" anchor="ctr"/>
                </a:tc>
              </a:tr>
            </a:tbl>
          </a:graphicData>
        </a:graphic>
      </p:graphicFrame>
      <p:graphicFrame>
        <p:nvGraphicFramePr>
          <p:cNvPr id="15" name="Table 14"/>
          <p:cNvGraphicFramePr>
            <a:graphicFrameLocks noGrp="1"/>
          </p:cNvGraphicFramePr>
          <p:nvPr/>
        </p:nvGraphicFramePr>
        <p:xfrm>
          <a:off x="4189855" y="778227"/>
          <a:ext cx="4749570" cy="5417286"/>
        </p:xfrm>
        <a:graphic>
          <a:graphicData uri="http://schemas.openxmlformats.org/drawingml/2006/table">
            <a:tbl>
              <a:tblPr firstRow="1" bandRow="1">
                <a:tableStyleId>{93296810-A885-4BE3-A3E7-6D5BEEA58F35}</a:tableStyleId>
              </a:tblPr>
              <a:tblGrid>
                <a:gridCol w="725274">
                  <a:extLst>
                    <a:ext uri="{9D8B030D-6E8A-4147-A177-3AD203B41FA5}">
                      <a16:colId xmlns:a16="http://schemas.microsoft.com/office/drawing/2014/main" xmlns="" val="20000"/>
                    </a:ext>
                  </a:extLst>
                </a:gridCol>
                <a:gridCol w="2761671">
                  <a:extLst>
                    <a:ext uri="{9D8B030D-6E8A-4147-A177-3AD203B41FA5}">
                      <a16:colId xmlns:a16="http://schemas.microsoft.com/office/drawing/2014/main" xmlns="" val="20001"/>
                    </a:ext>
                  </a:extLst>
                </a:gridCol>
                <a:gridCol w="1262625">
                  <a:extLst>
                    <a:ext uri="{9D8B030D-6E8A-4147-A177-3AD203B41FA5}">
                      <a16:colId xmlns:a16="http://schemas.microsoft.com/office/drawing/2014/main" xmlns="" val="20002"/>
                    </a:ext>
                  </a:extLst>
                </a:gridCol>
              </a:tblGrid>
              <a:tr h="288000">
                <a:tc>
                  <a:txBody>
                    <a:bodyPr/>
                    <a:lstStyle/>
                    <a:p>
                      <a:pPr algn="ctr"/>
                      <a:r>
                        <a:rPr lang="en-US" sz="1900" dirty="0" smtClean="0"/>
                        <a:t>Sl. No.</a:t>
                      </a:r>
                      <a:endParaRPr lang="en-US" sz="1900" b="1" dirty="0">
                        <a:solidFill>
                          <a:srgbClr val="C00000"/>
                        </a:solidFill>
                        <a:latin typeface="Lucida Sans" panose="020B0602030504020204" pitchFamily="34" charset="0"/>
                        <a:cs typeface="Times New Roman" pitchFamily="18" charset="0"/>
                      </a:endParaRPr>
                    </a:p>
                  </a:txBody>
                  <a:tcPr marL="93614" marR="93614" marT="45603" marB="45603" anchor="ctr"/>
                </a:tc>
                <a:tc>
                  <a:txBody>
                    <a:bodyPr/>
                    <a:lstStyle/>
                    <a:p>
                      <a:pPr algn="ctr"/>
                      <a:r>
                        <a:rPr lang="en-US" sz="1900" kern="1200" dirty="0" smtClean="0"/>
                        <a:t>Laboratory</a:t>
                      </a:r>
                      <a:endParaRPr lang="en-US" sz="1900" b="1" dirty="0">
                        <a:solidFill>
                          <a:srgbClr val="C00000"/>
                        </a:solidFill>
                        <a:latin typeface="Lucida Sans" panose="020B0602030504020204" pitchFamily="34" charset="0"/>
                        <a:cs typeface="Times New Roman" pitchFamily="18" charset="0"/>
                      </a:endParaRPr>
                    </a:p>
                  </a:txBody>
                  <a:tcPr marL="93614" marR="93614" marT="45603" marB="45603"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smtClean="0"/>
                        <a:t>Space</a:t>
                      </a:r>
                      <a:br>
                        <a:rPr lang="en-US" sz="1900" dirty="0" smtClean="0"/>
                      </a:br>
                      <a:r>
                        <a:rPr lang="en-US" sz="1900" dirty="0" smtClean="0"/>
                        <a:t>(Sq. mts.)</a:t>
                      </a:r>
                      <a:endParaRPr lang="en-US" sz="1900" dirty="0" smtClean="0">
                        <a:solidFill>
                          <a:srgbClr val="C00000"/>
                        </a:solidFill>
                        <a:latin typeface="Lucida Sans" panose="020B0602030504020204" pitchFamily="34" charset="0"/>
                        <a:ea typeface="Calibri"/>
                        <a:cs typeface="Times New Roman"/>
                      </a:endParaRPr>
                    </a:p>
                  </a:txBody>
                  <a:tcPr marL="93614" marR="93614" marT="45603" marB="45603" anchor="ctr"/>
                </a:tc>
                <a:extLst>
                  <a:ext uri="{0D108BD9-81ED-4DB2-BD59-A6C34878D82A}">
                    <a16:rowId xmlns:a16="http://schemas.microsoft.com/office/drawing/2014/main" xmlns="" val="10000"/>
                  </a:ext>
                </a:extLst>
              </a:tr>
              <a:tr h="288000">
                <a:tc>
                  <a:txBody>
                    <a:bodyPr/>
                    <a:lstStyle/>
                    <a:p>
                      <a:pPr marL="0" marR="0" algn="ctr">
                        <a:lnSpc>
                          <a:spcPct val="115000"/>
                        </a:lnSpc>
                        <a:spcBef>
                          <a:spcPts val="0"/>
                        </a:spcBef>
                        <a:spcAft>
                          <a:spcPts val="1000"/>
                        </a:spcAft>
                      </a:pPr>
                      <a:r>
                        <a:rPr lang="en-US" sz="1900" dirty="0"/>
                        <a:t>1.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48260" marR="106045">
                        <a:lnSpc>
                          <a:spcPct val="110000"/>
                        </a:lnSpc>
                        <a:spcBef>
                          <a:spcPts val="365"/>
                        </a:spcBef>
                        <a:spcAft>
                          <a:spcPts val="0"/>
                        </a:spcAft>
                      </a:pPr>
                      <a:r>
                        <a:rPr lang="en-US" sz="1900" spc="5" dirty="0" smtClean="0"/>
                        <a:t>CAED/CAMD</a:t>
                      </a:r>
                      <a:r>
                        <a:rPr lang="en-US" sz="1900" spc="5" baseline="0" dirty="0" smtClean="0"/>
                        <a:t> &amp; CIM/CAMA LAB</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algn="ctr">
                        <a:lnSpc>
                          <a:spcPct val="115000"/>
                        </a:lnSpc>
                      </a:pPr>
                      <a:r>
                        <a:rPr lang="en-US" sz="1900" dirty="0" smtClean="0"/>
                        <a:t>187</a:t>
                      </a:r>
                      <a:endParaRPr lang="en-US" sz="1900" b="1" dirty="0">
                        <a:solidFill>
                          <a:srgbClr val="7030A0"/>
                        </a:solidFill>
                        <a:latin typeface="Lucida Sans" panose="020B0602030504020204" pitchFamily="34" charset="0"/>
                        <a:ea typeface="Times New Roman"/>
                        <a:cs typeface="Times New Roman"/>
                      </a:endParaRPr>
                    </a:p>
                  </a:txBody>
                  <a:tcPr marL="58511" marR="58511" marT="9500" marB="0" anchor="ctr"/>
                </a:tc>
                <a:extLst>
                  <a:ext uri="{0D108BD9-81ED-4DB2-BD59-A6C34878D82A}">
                    <a16:rowId xmlns:a16="http://schemas.microsoft.com/office/drawing/2014/main" xmlns="" val="10001"/>
                  </a:ext>
                </a:extLst>
              </a:tr>
              <a:tr h="288000">
                <a:tc>
                  <a:txBody>
                    <a:bodyPr/>
                    <a:lstStyle/>
                    <a:p>
                      <a:pPr marL="0" marR="0" algn="ctr">
                        <a:lnSpc>
                          <a:spcPct val="115000"/>
                        </a:lnSpc>
                        <a:spcBef>
                          <a:spcPts val="0"/>
                        </a:spcBef>
                        <a:spcAft>
                          <a:spcPts val="1000"/>
                        </a:spcAft>
                      </a:pPr>
                      <a:r>
                        <a:rPr lang="en-US" sz="1900" dirty="0"/>
                        <a:t>2.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nSpc>
                          <a:spcPct val="115000"/>
                        </a:lnSpc>
                        <a:spcBef>
                          <a:spcPts val="0"/>
                        </a:spcBef>
                        <a:spcAft>
                          <a:spcPts val="0"/>
                        </a:spcAft>
                      </a:pPr>
                      <a:r>
                        <a:rPr lang="en-US" sz="1900" dirty="0" smtClean="0"/>
                        <a:t>Design</a:t>
                      </a:r>
                      <a:r>
                        <a:rPr lang="en-US" sz="1900" baseline="0" dirty="0" smtClean="0"/>
                        <a:t> Lab</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gn="ctr">
                        <a:lnSpc>
                          <a:spcPct val="115000"/>
                        </a:lnSpc>
                        <a:spcBef>
                          <a:spcPts val="0"/>
                        </a:spcBef>
                        <a:spcAft>
                          <a:spcPts val="0"/>
                        </a:spcAft>
                      </a:pPr>
                      <a:r>
                        <a:rPr lang="en-US" sz="1900" dirty="0" smtClean="0"/>
                        <a:t>124</a:t>
                      </a:r>
                      <a:r>
                        <a:rPr lang="en-US" sz="1900" baseline="0" dirty="0" smtClean="0"/>
                        <a:t>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extLst>
                  <a:ext uri="{0D108BD9-81ED-4DB2-BD59-A6C34878D82A}">
                    <a16:rowId xmlns:a16="http://schemas.microsoft.com/office/drawing/2014/main" xmlns="" val="10002"/>
                  </a:ext>
                </a:extLst>
              </a:tr>
              <a:tr h="288000">
                <a:tc>
                  <a:txBody>
                    <a:bodyPr/>
                    <a:lstStyle/>
                    <a:p>
                      <a:pPr marL="0" marR="0" algn="ctr">
                        <a:lnSpc>
                          <a:spcPct val="115000"/>
                        </a:lnSpc>
                        <a:spcBef>
                          <a:spcPts val="0"/>
                        </a:spcBef>
                        <a:spcAft>
                          <a:spcPts val="1000"/>
                        </a:spcAft>
                      </a:pPr>
                      <a:r>
                        <a:rPr lang="en-US" sz="1900" dirty="0"/>
                        <a:t>3.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nSpc>
                          <a:spcPct val="115000"/>
                        </a:lnSpc>
                        <a:spcBef>
                          <a:spcPts val="0"/>
                        </a:spcBef>
                        <a:spcAft>
                          <a:spcPts val="0"/>
                        </a:spcAft>
                      </a:pPr>
                      <a:r>
                        <a:rPr lang="en-US" sz="1900" dirty="0" smtClean="0"/>
                        <a:t>Heat Transfer Lab</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gn="ctr">
                        <a:lnSpc>
                          <a:spcPct val="115000"/>
                        </a:lnSpc>
                        <a:spcBef>
                          <a:spcPts val="0"/>
                        </a:spcBef>
                        <a:spcAft>
                          <a:spcPts val="0"/>
                        </a:spcAft>
                      </a:pPr>
                      <a:r>
                        <a:rPr lang="en-US" sz="1900" dirty="0" smtClean="0"/>
                        <a:t>124</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extLst>
                  <a:ext uri="{0D108BD9-81ED-4DB2-BD59-A6C34878D82A}">
                    <a16:rowId xmlns:a16="http://schemas.microsoft.com/office/drawing/2014/main" xmlns="" val="10003"/>
                  </a:ext>
                </a:extLst>
              </a:tr>
              <a:tr h="288000">
                <a:tc>
                  <a:txBody>
                    <a:bodyPr/>
                    <a:lstStyle/>
                    <a:p>
                      <a:pPr marL="0" marR="0" algn="ctr">
                        <a:lnSpc>
                          <a:spcPct val="115000"/>
                        </a:lnSpc>
                        <a:spcBef>
                          <a:spcPts val="0"/>
                        </a:spcBef>
                        <a:spcAft>
                          <a:spcPts val="1000"/>
                        </a:spcAft>
                      </a:pPr>
                      <a:r>
                        <a:rPr lang="en-US" sz="1900" dirty="0"/>
                        <a:t>4.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nSpc>
                          <a:spcPct val="115000"/>
                        </a:lnSpc>
                        <a:spcBef>
                          <a:spcPts val="0"/>
                        </a:spcBef>
                        <a:spcAft>
                          <a:spcPts val="0"/>
                        </a:spcAft>
                      </a:pPr>
                      <a:r>
                        <a:rPr lang="en-US" sz="1900" dirty="0" smtClean="0"/>
                        <a:t>MMM Lab</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gn="ctr">
                        <a:lnSpc>
                          <a:spcPct val="115000"/>
                        </a:lnSpc>
                        <a:spcBef>
                          <a:spcPts val="0"/>
                        </a:spcBef>
                        <a:spcAft>
                          <a:spcPts val="0"/>
                        </a:spcAft>
                      </a:pPr>
                      <a:r>
                        <a:rPr lang="en-US" sz="1900" dirty="0" smtClean="0"/>
                        <a:t>124</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extLst>
                  <a:ext uri="{0D108BD9-81ED-4DB2-BD59-A6C34878D82A}">
                    <a16:rowId xmlns:a16="http://schemas.microsoft.com/office/drawing/2014/main" xmlns="" val="10004"/>
                  </a:ext>
                </a:extLst>
              </a:tr>
              <a:tr h="288000">
                <a:tc>
                  <a:txBody>
                    <a:bodyPr/>
                    <a:lstStyle/>
                    <a:p>
                      <a:pPr marL="0" marR="0" algn="ctr">
                        <a:lnSpc>
                          <a:spcPct val="115000"/>
                        </a:lnSpc>
                        <a:spcBef>
                          <a:spcPts val="0"/>
                        </a:spcBef>
                        <a:spcAft>
                          <a:spcPts val="1000"/>
                        </a:spcAft>
                      </a:pPr>
                      <a:r>
                        <a:rPr lang="en-US" sz="1900" dirty="0"/>
                        <a:t>5.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nSpc>
                          <a:spcPct val="115000"/>
                        </a:lnSpc>
                        <a:spcBef>
                          <a:spcPts val="0"/>
                        </a:spcBef>
                        <a:spcAft>
                          <a:spcPts val="0"/>
                        </a:spcAft>
                      </a:pPr>
                      <a:r>
                        <a:rPr lang="en-US" sz="1900" dirty="0" smtClean="0"/>
                        <a:t>Material Testing Lab</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900" dirty="0" smtClean="0"/>
                        <a:t>124</a:t>
                      </a:r>
                      <a:endParaRPr lang="en-US" sz="1900" b="1" dirty="0" smtClean="0">
                        <a:solidFill>
                          <a:srgbClr val="7030A0"/>
                        </a:solidFill>
                        <a:latin typeface="Lucida Sans" panose="020B0602030504020204" pitchFamily="34" charset="0"/>
                        <a:ea typeface="Times New Roman"/>
                        <a:cs typeface="Times New Roman"/>
                      </a:endParaRPr>
                    </a:p>
                  </a:txBody>
                  <a:tcPr marL="58511" marR="58511" marT="9500" marB="0" anchor="ctr"/>
                </a:tc>
                <a:extLst>
                  <a:ext uri="{0D108BD9-81ED-4DB2-BD59-A6C34878D82A}">
                    <a16:rowId xmlns:a16="http://schemas.microsoft.com/office/drawing/2014/main" xmlns="" val="10005"/>
                  </a:ext>
                </a:extLst>
              </a:tr>
              <a:tr h="288000">
                <a:tc>
                  <a:txBody>
                    <a:bodyPr/>
                    <a:lstStyle/>
                    <a:p>
                      <a:pPr marL="0" marR="0" algn="ctr">
                        <a:lnSpc>
                          <a:spcPct val="115000"/>
                        </a:lnSpc>
                        <a:spcBef>
                          <a:spcPts val="0"/>
                        </a:spcBef>
                        <a:spcAft>
                          <a:spcPts val="1000"/>
                        </a:spcAft>
                      </a:pPr>
                      <a:r>
                        <a:rPr lang="en-US" sz="1900" dirty="0"/>
                        <a:t>6.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nSpc>
                          <a:spcPct val="115000"/>
                        </a:lnSpc>
                        <a:spcBef>
                          <a:spcPts val="0"/>
                        </a:spcBef>
                        <a:spcAft>
                          <a:spcPts val="0"/>
                        </a:spcAft>
                      </a:pPr>
                      <a:r>
                        <a:rPr lang="en-US" sz="1900" dirty="0" smtClean="0"/>
                        <a:t>Fluid Mechanics &amp; Machinery Lab</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gn="ctr">
                        <a:lnSpc>
                          <a:spcPct val="115000"/>
                        </a:lnSpc>
                        <a:spcBef>
                          <a:spcPts val="0"/>
                        </a:spcBef>
                        <a:spcAft>
                          <a:spcPts val="0"/>
                        </a:spcAft>
                      </a:pPr>
                      <a:r>
                        <a:rPr lang="en-US" sz="1900" dirty="0" smtClean="0"/>
                        <a:t>160</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extLst>
                  <a:ext uri="{0D108BD9-81ED-4DB2-BD59-A6C34878D82A}">
                    <a16:rowId xmlns:a16="http://schemas.microsoft.com/office/drawing/2014/main" xmlns="" val="10006"/>
                  </a:ext>
                </a:extLst>
              </a:tr>
              <a:tr h="288000">
                <a:tc>
                  <a:txBody>
                    <a:bodyPr/>
                    <a:lstStyle/>
                    <a:p>
                      <a:pPr marL="0" marR="0" algn="ctr">
                        <a:lnSpc>
                          <a:spcPct val="115000"/>
                        </a:lnSpc>
                        <a:spcBef>
                          <a:spcPts val="0"/>
                        </a:spcBef>
                        <a:spcAft>
                          <a:spcPts val="1000"/>
                        </a:spcAft>
                      </a:pPr>
                      <a:r>
                        <a:rPr lang="en-US" sz="1900" dirty="0"/>
                        <a:t>7.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nSpc>
                          <a:spcPct val="115000"/>
                        </a:lnSpc>
                        <a:spcBef>
                          <a:spcPts val="0"/>
                        </a:spcBef>
                        <a:spcAft>
                          <a:spcPts val="0"/>
                        </a:spcAft>
                      </a:pPr>
                      <a:r>
                        <a:rPr lang="en-US" sz="1900" dirty="0" smtClean="0"/>
                        <a:t>Energy Conversion Lab</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gn="ctr">
                        <a:lnSpc>
                          <a:spcPct val="115000"/>
                        </a:lnSpc>
                        <a:spcBef>
                          <a:spcPts val="0"/>
                        </a:spcBef>
                        <a:spcAft>
                          <a:spcPts val="0"/>
                        </a:spcAft>
                      </a:pPr>
                      <a:r>
                        <a:rPr lang="en-US" sz="1900" dirty="0" smtClean="0"/>
                        <a:t>129</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extLst>
                  <a:ext uri="{0D108BD9-81ED-4DB2-BD59-A6C34878D82A}">
                    <a16:rowId xmlns:a16="http://schemas.microsoft.com/office/drawing/2014/main" xmlns="" val="10007"/>
                  </a:ext>
                </a:extLst>
              </a:tr>
              <a:tr h="288000">
                <a:tc>
                  <a:txBody>
                    <a:bodyPr/>
                    <a:lstStyle/>
                    <a:p>
                      <a:pPr marL="0" marR="0" algn="ctr">
                        <a:lnSpc>
                          <a:spcPct val="115000"/>
                        </a:lnSpc>
                        <a:spcBef>
                          <a:spcPts val="0"/>
                        </a:spcBef>
                        <a:spcAft>
                          <a:spcPts val="1000"/>
                        </a:spcAft>
                      </a:pPr>
                      <a:r>
                        <a:rPr lang="en-US" sz="1900" dirty="0" smtClean="0"/>
                        <a:t>8.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48260" marR="106045" algn="l">
                        <a:lnSpc>
                          <a:spcPct val="110000"/>
                        </a:lnSpc>
                        <a:spcBef>
                          <a:spcPts val="365"/>
                        </a:spcBef>
                        <a:spcAft>
                          <a:spcPts val="0"/>
                        </a:spcAft>
                      </a:pPr>
                      <a:r>
                        <a:rPr lang="en-US" sz="1900" spc="5" dirty="0" smtClean="0"/>
                        <a:t>Foundry &amp; Forging Lab</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algn="ctr">
                        <a:lnSpc>
                          <a:spcPct val="115000"/>
                        </a:lnSpc>
                      </a:pPr>
                      <a:r>
                        <a:rPr lang="en-US" sz="1900" dirty="0" smtClean="0"/>
                        <a:t>129</a:t>
                      </a:r>
                      <a:endParaRPr lang="en-US" sz="1900" b="1" dirty="0">
                        <a:solidFill>
                          <a:srgbClr val="7030A0"/>
                        </a:solidFill>
                        <a:latin typeface="Lucida Sans" panose="020B0602030504020204" pitchFamily="34" charset="0"/>
                        <a:ea typeface="Times New Roman"/>
                        <a:cs typeface="Times New Roman"/>
                      </a:endParaRPr>
                    </a:p>
                  </a:txBody>
                  <a:tcPr marL="58511" marR="58511" marT="9500" marB="0" anchor="ctr"/>
                </a:tc>
              </a:tr>
              <a:tr h="288000">
                <a:tc>
                  <a:txBody>
                    <a:bodyPr/>
                    <a:lstStyle/>
                    <a:p>
                      <a:pPr marL="0" marR="0" algn="ctr">
                        <a:lnSpc>
                          <a:spcPct val="115000"/>
                        </a:lnSpc>
                        <a:spcBef>
                          <a:spcPts val="0"/>
                        </a:spcBef>
                        <a:spcAft>
                          <a:spcPts val="1000"/>
                        </a:spcAft>
                      </a:pPr>
                      <a:r>
                        <a:rPr lang="en-US" sz="1900" dirty="0" smtClean="0"/>
                        <a:t>9.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algn="l"/>
                      <a:r>
                        <a:rPr lang="en-US" sz="1900" kern="1200" spc="5" dirty="0" smtClean="0"/>
                        <a:t>Machine Shop</a:t>
                      </a:r>
                      <a:endParaRPr lang="en-US" sz="1900" b="1" kern="1200" spc="5" dirty="0" smtClean="0">
                        <a:solidFill>
                          <a:srgbClr val="7030A0"/>
                        </a:solidFill>
                        <a:latin typeface="Lucida Sans" panose="020B0602030504020204" pitchFamily="34" charset="0"/>
                        <a:ea typeface="Times New Roman"/>
                        <a:cs typeface="Times New Roman"/>
                      </a:endParaRPr>
                    </a:p>
                  </a:txBody>
                  <a:tcPr marL="58511" marR="58511" marT="9500" marB="0" anchor="ctr"/>
                </a:tc>
                <a:tc>
                  <a:txBody>
                    <a:bodyPr/>
                    <a:lstStyle/>
                    <a:p>
                      <a:pPr marL="0" marR="0" algn="ctr">
                        <a:lnSpc>
                          <a:spcPct val="115000"/>
                        </a:lnSpc>
                        <a:spcBef>
                          <a:spcPts val="0"/>
                        </a:spcBef>
                        <a:spcAft>
                          <a:spcPts val="0"/>
                        </a:spcAft>
                      </a:pPr>
                      <a:r>
                        <a:rPr lang="en-US" sz="1900" dirty="0" smtClean="0"/>
                        <a:t>160</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r>
              <a:tr h="288000">
                <a:tc>
                  <a:txBody>
                    <a:bodyPr/>
                    <a:lstStyle/>
                    <a:p>
                      <a:pPr marL="0" marR="0" algn="ctr">
                        <a:lnSpc>
                          <a:spcPct val="115000"/>
                        </a:lnSpc>
                        <a:spcBef>
                          <a:spcPts val="0"/>
                        </a:spcBef>
                        <a:spcAft>
                          <a:spcPts val="1000"/>
                        </a:spcAft>
                      </a:pPr>
                      <a:r>
                        <a:rPr lang="en-US" sz="1900" dirty="0" smtClean="0"/>
                        <a:t>10.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smtClean="0"/>
                        <a:t>Project Lab</a:t>
                      </a:r>
                      <a:endParaRPr lang="en-US" sz="1900" dirty="0"/>
                    </a:p>
                  </a:txBody>
                  <a:tcPr marL="58511" marR="58511" marT="9500" marB="0" anchor="ctr"/>
                </a:tc>
                <a:tc>
                  <a:txBody>
                    <a:bodyPr/>
                    <a:lstStyle/>
                    <a:p>
                      <a:pPr marL="0" marR="0" algn="ctr">
                        <a:lnSpc>
                          <a:spcPct val="115000"/>
                        </a:lnSpc>
                        <a:spcBef>
                          <a:spcPts val="0"/>
                        </a:spcBef>
                        <a:spcAft>
                          <a:spcPts val="0"/>
                        </a:spcAft>
                      </a:pPr>
                      <a:r>
                        <a:rPr lang="en-US" sz="1900" dirty="0" smtClean="0"/>
                        <a:t>133</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r>
              <a:tr h="288000">
                <a:tc>
                  <a:txBody>
                    <a:bodyPr/>
                    <a:lstStyle/>
                    <a:p>
                      <a:pPr marL="0" marR="0" algn="ctr">
                        <a:lnSpc>
                          <a:spcPct val="115000"/>
                        </a:lnSpc>
                        <a:spcBef>
                          <a:spcPts val="0"/>
                        </a:spcBef>
                        <a:spcAft>
                          <a:spcPts val="1000"/>
                        </a:spcAft>
                      </a:pPr>
                      <a:r>
                        <a:rPr lang="en-US" sz="1900" dirty="0" smtClean="0"/>
                        <a:t>11. </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900" dirty="0" smtClean="0"/>
                        <a:t>Research &amp; Development</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gn="ctr">
                        <a:lnSpc>
                          <a:spcPct val="115000"/>
                        </a:lnSpc>
                        <a:spcBef>
                          <a:spcPts val="0"/>
                        </a:spcBef>
                        <a:spcAft>
                          <a:spcPts val="0"/>
                        </a:spcAft>
                      </a:pPr>
                      <a:r>
                        <a:rPr lang="en-US" sz="1900" dirty="0" smtClean="0"/>
                        <a:t>62</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r>
              <a:tr h="288000">
                <a:tc>
                  <a:txBody>
                    <a:bodyPr/>
                    <a:lstStyle/>
                    <a:p>
                      <a:pPr marL="0" marR="0" algn="ctr">
                        <a:lnSpc>
                          <a:spcPct val="115000"/>
                        </a:lnSpc>
                        <a:spcBef>
                          <a:spcPts val="0"/>
                        </a:spcBef>
                        <a:spcAft>
                          <a:spcPts val="1000"/>
                        </a:spcAft>
                      </a:pPr>
                      <a:r>
                        <a:rPr lang="en-US" sz="1900" kern="1200" dirty="0" smtClean="0">
                          <a:solidFill>
                            <a:schemeClr val="dk1"/>
                          </a:solidFill>
                          <a:latin typeface="+mn-lt"/>
                          <a:ea typeface="+mn-ea"/>
                          <a:cs typeface="+mn-cs"/>
                        </a:rPr>
                        <a:t>12</a:t>
                      </a:r>
                      <a:endParaRPr lang="en-US" sz="1900" kern="1200" dirty="0">
                        <a:solidFill>
                          <a:schemeClr val="dk1"/>
                        </a:solidFill>
                        <a:latin typeface="+mn-lt"/>
                        <a:ea typeface="+mn-ea"/>
                        <a:cs typeface="+mn-cs"/>
                      </a:endParaRPr>
                    </a:p>
                  </a:txBody>
                  <a:tcPr marL="58511" marR="58511" marT="950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900" dirty="0" smtClean="0"/>
                        <a:t>Seminar Hall</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c>
                  <a:txBody>
                    <a:bodyPr/>
                    <a:lstStyle/>
                    <a:p>
                      <a:pPr marL="0" marR="0" algn="ctr">
                        <a:lnSpc>
                          <a:spcPct val="115000"/>
                        </a:lnSpc>
                        <a:spcBef>
                          <a:spcPts val="0"/>
                        </a:spcBef>
                        <a:spcAft>
                          <a:spcPts val="0"/>
                        </a:spcAft>
                      </a:pPr>
                      <a:r>
                        <a:rPr lang="en-US" sz="1900" dirty="0" smtClean="0"/>
                        <a:t>184</a:t>
                      </a:r>
                      <a:endParaRPr lang="en-US" sz="1900" b="1" dirty="0">
                        <a:solidFill>
                          <a:srgbClr val="7030A0"/>
                        </a:solidFill>
                        <a:latin typeface="Lucida Sans" panose="020B0602030504020204" pitchFamily="34" charset="0"/>
                        <a:ea typeface="Calibri"/>
                        <a:cs typeface="Times New Roman"/>
                      </a:endParaRPr>
                    </a:p>
                  </a:txBody>
                  <a:tcPr marL="58511" marR="58511" marT="9500" marB="0" anchor="ctr"/>
                </a:tc>
              </a:tr>
            </a:tbl>
          </a:graphicData>
        </a:graphic>
      </p:graphicFrame>
    </p:spTree>
    <p:extLst>
      <p:ext uri="{BB962C8B-B14F-4D97-AF65-F5344CB8AC3E}">
        <p14:creationId xmlns:p14="http://schemas.microsoft.com/office/powerpoint/2010/main" xmlns="" val="274098632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32</a:t>
            </a:fld>
            <a:endParaRPr lang="en-IN" b="1" dirty="0">
              <a:solidFill>
                <a:srgbClr val="FF0000"/>
              </a:solidFill>
            </a:endParaRPr>
          </a:p>
        </p:txBody>
      </p:sp>
      <p:sp>
        <p:nvSpPr>
          <p:cNvPr id="6" name="Rectangle 5"/>
          <p:cNvSpPr/>
          <p:nvPr/>
        </p:nvSpPr>
        <p:spPr>
          <a:xfrm>
            <a:off x="665019" y="126814"/>
            <a:ext cx="7952508" cy="461665"/>
          </a:xfrm>
          <a:prstGeom prst="rect">
            <a:avLst/>
          </a:prstGeom>
        </p:spPr>
        <p:txBody>
          <a:bodyPr wrap="square">
            <a:spAutoFit/>
          </a:bodyPr>
          <a:lstStyle/>
          <a:p>
            <a:pPr algn="ctr"/>
            <a:r>
              <a:rPr lang="en-US" sz="2400" b="1" dirty="0" smtClean="0">
                <a:solidFill>
                  <a:srgbClr val="C00000"/>
                </a:solidFill>
                <a:latin typeface="Lucida Sans" panose="020B0602030504020204" pitchFamily="34" charset="0"/>
              </a:rPr>
              <a:t>Criteria-6 Facilities –Special Labs</a:t>
            </a:r>
            <a:endParaRPr lang="en-US" sz="2400" b="1" dirty="0">
              <a:solidFill>
                <a:srgbClr val="C00000"/>
              </a:solidFill>
              <a:latin typeface="Lucida Sans" panose="020B0602030504020204" pitchFamily="34" charset="0"/>
            </a:endParaRPr>
          </a:p>
        </p:txBody>
      </p:sp>
      <p:pic>
        <p:nvPicPr>
          <p:cNvPr id="8" name="Picture 7" descr="WhatsApp Image 2021-03-19 at 10.37.09 AM.jpeg"/>
          <p:cNvPicPr>
            <a:picLocks noChangeAspect="1"/>
          </p:cNvPicPr>
          <p:nvPr/>
        </p:nvPicPr>
        <p:blipFill>
          <a:blip r:embed="rId2"/>
          <a:stretch>
            <a:fillRect/>
          </a:stretch>
        </p:blipFill>
        <p:spPr>
          <a:xfrm>
            <a:off x="341954" y="903498"/>
            <a:ext cx="4773516" cy="2648013"/>
          </a:xfrm>
          <a:prstGeom prst="rect">
            <a:avLst/>
          </a:prstGeom>
        </p:spPr>
      </p:pic>
      <p:sp>
        <p:nvSpPr>
          <p:cNvPr id="9" name="Rectangle 8"/>
          <p:cNvSpPr/>
          <p:nvPr/>
        </p:nvSpPr>
        <p:spPr>
          <a:xfrm>
            <a:off x="621102" y="577873"/>
            <a:ext cx="3874002" cy="369332"/>
          </a:xfrm>
          <a:prstGeom prst="rect">
            <a:avLst/>
          </a:prstGeom>
        </p:spPr>
        <p:txBody>
          <a:bodyPr wrap="square">
            <a:spAutoFit/>
          </a:bodyPr>
          <a:lstStyle/>
          <a:p>
            <a:pPr algn="ctr"/>
            <a:r>
              <a:rPr lang="en-US" dirty="0" smtClean="0">
                <a:solidFill>
                  <a:srgbClr val="FF0000"/>
                </a:solidFill>
                <a:latin typeface="Times New Roman" pitchFamily="18" charset="0"/>
                <a:cs typeface="Times New Roman" pitchFamily="18" charset="0"/>
              </a:rPr>
              <a:t>BGSIT –Toyota COE </a:t>
            </a:r>
            <a:endParaRPr lang="en-US" dirty="0"/>
          </a:p>
        </p:txBody>
      </p:sp>
      <p:pic>
        <p:nvPicPr>
          <p:cNvPr id="13" name="Picture 12" descr="WhatsApp Image 2021-03-19 at 10.37.11 AM (2).jpeg"/>
          <p:cNvPicPr>
            <a:picLocks noChangeAspect="1"/>
          </p:cNvPicPr>
          <p:nvPr/>
        </p:nvPicPr>
        <p:blipFill>
          <a:blip r:embed="rId3"/>
          <a:stretch>
            <a:fillRect/>
          </a:stretch>
        </p:blipFill>
        <p:spPr>
          <a:xfrm>
            <a:off x="5106838" y="897146"/>
            <a:ext cx="3959523" cy="2648310"/>
          </a:xfrm>
          <a:prstGeom prst="rect">
            <a:avLst/>
          </a:prstGeom>
        </p:spPr>
      </p:pic>
      <p:sp>
        <p:nvSpPr>
          <p:cNvPr id="16" name="Rectangle 15"/>
          <p:cNvSpPr/>
          <p:nvPr/>
        </p:nvSpPr>
        <p:spPr>
          <a:xfrm>
            <a:off x="5090847" y="569248"/>
            <a:ext cx="3957237" cy="369332"/>
          </a:xfrm>
          <a:prstGeom prst="rect">
            <a:avLst/>
          </a:prstGeom>
        </p:spPr>
        <p:txBody>
          <a:bodyPr wrap="none">
            <a:spAutoFit/>
          </a:bodyPr>
          <a:lstStyle/>
          <a:p>
            <a:pPr lvl="0" algn="ctr">
              <a:lnSpc>
                <a:spcPct val="100000"/>
              </a:lnSpc>
              <a:defRPr/>
            </a:pPr>
            <a:r>
              <a:rPr lang="en-US" dirty="0" smtClean="0">
                <a:solidFill>
                  <a:srgbClr val="FF0000"/>
                </a:solidFill>
                <a:latin typeface="Times New Roman" pitchFamily="18" charset="0"/>
                <a:cs typeface="Times New Roman" pitchFamily="18" charset="0"/>
              </a:rPr>
              <a:t>Artisan Training Center- MICO-BOSCH</a:t>
            </a:r>
          </a:p>
        </p:txBody>
      </p:sp>
      <p:sp>
        <p:nvSpPr>
          <p:cNvPr id="17" name="TextBox 33">
            <a:extLst>
              <a:ext uri="{FF2B5EF4-FFF2-40B4-BE49-F238E27FC236}">
                <a16:creationId xmlns:a16="http://schemas.microsoft.com/office/drawing/2014/main" xmlns="" id="{1CDC1629-DCBF-4F21-93A8-548177B95D02}"/>
              </a:ext>
            </a:extLst>
          </p:cNvPr>
          <p:cNvSpPr txBox="1"/>
          <p:nvPr/>
        </p:nvSpPr>
        <p:spPr>
          <a:xfrm>
            <a:off x="379090" y="3753314"/>
            <a:ext cx="8678646" cy="2308324"/>
          </a:xfrm>
          <a:prstGeom prst="rect">
            <a:avLst/>
          </a:prstGeom>
          <a:solidFill>
            <a:schemeClr val="accent3">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lgn="just">
              <a:buFont typeface="Wingdings" panose="05000000000000000000" pitchFamily="2" charset="2"/>
              <a:buChar char="§"/>
            </a:pPr>
            <a:r>
              <a:rPr lang="en-IN" sz="2400"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Department Corridors, Classrooms, </a:t>
            </a:r>
            <a:r>
              <a:rPr lang="en-IN" sz="2400" dirty="0" smtClean="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Seminar Hall</a:t>
            </a:r>
            <a:r>
              <a:rPr lang="en-IN" sz="2400"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 Staff Rooms are covered with </a:t>
            </a:r>
            <a:r>
              <a:rPr lang="en-IN" sz="2400" b="1"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CCTV</a:t>
            </a:r>
            <a:r>
              <a:rPr lang="en-IN" sz="2400"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 surveillance. </a:t>
            </a:r>
          </a:p>
          <a:p>
            <a:pPr marL="285750" indent="-285750" algn="just">
              <a:buFont typeface="Wingdings" panose="05000000000000000000" pitchFamily="2" charset="2"/>
              <a:buChar char="§"/>
            </a:pPr>
            <a:r>
              <a:rPr lang="en-IN" sz="2400"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All the Laboratories are equipped with </a:t>
            </a:r>
            <a:r>
              <a:rPr lang="en-IN" sz="2400" b="1"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First Aid </a:t>
            </a:r>
            <a:r>
              <a:rPr lang="en-IN" sz="2400"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Kits.</a:t>
            </a:r>
          </a:p>
          <a:p>
            <a:pPr marL="285750" indent="-285750" algn="just">
              <a:buFont typeface="Wingdings" panose="05000000000000000000" pitchFamily="2" charset="2"/>
              <a:buChar char="§"/>
            </a:pPr>
            <a:r>
              <a:rPr lang="en-IN" sz="2400" b="1"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Fire Extinguishers </a:t>
            </a:r>
            <a:r>
              <a:rPr lang="en-IN" sz="2400"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are placed at the relevant places in the corridors.</a:t>
            </a:r>
          </a:p>
          <a:p>
            <a:pPr marL="285750" indent="-285750" algn="just">
              <a:buFont typeface="Wingdings" panose="05000000000000000000" pitchFamily="2" charset="2"/>
              <a:buChar char="§"/>
            </a:pPr>
            <a:r>
              <a:rPr lang="en-US" sz="2400"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All Laboratories are displayed with </a:t>
            </a:r>
            <a:r>
              <a:rPr lang="en-US" sz="2400" b="1"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Do’s &amp; Don’t</a:t>
            </a:r>
            <a:r>
              <a:rPr lang="en-US" sz="2400" dirty="0">
                <a:ln w="0"/>
                <a:solidFill>
                  <a:schemeClr val="tx1"/>
                </a:solidFill>
                <a:effectLst>
                  <a:outerShdw blurRad="38100" dist="19050" dir="2700000" algn="tl" rotWithShape="0">
                    <a:schemeClr val="dk1">
                      <a:alpha val="40000"/>
                    </a:schemeClr>
                  </a:outerShdw>
                </a:effectLst>
                <a:latin typeface="+mj-lt"/>
                <a:ea typeface="Cambria" panose="02040503050406030204" pitchFamily="18" charset="0"/>
              </a:rPr>
              <a:t>s safety boards.</a:t>
            </a:r>
          </a:p>
        </p:txBody>
      </p:sp>
    </p:spTree>
    <p:extLst>
      <p:ext uri="{BB962C8B-B14F-4D97-AF65-F5344CB8AC3E}">
        <p14:creationId xmlns:p14="http://schemas.microsoft.com/office/powerpoint/2010/main" xmlns="" val="274098632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33</a:t>
            </a:fld>
            <a:endParaRPr lang="en-IN" b="1" dirty="0">
              <a:solidFill>
                <a:srgbClr val="FF0000"/>
              </a:solidFill>
            </a:endParaRPr>
          </a:p>
        </p:txBody>
      </p:sp>
      <p:sp>
        <p:nvSpPr>
          <p:cNvPr id="6" name="Rectangle 5"/>
          <p:cNvSpPr/>
          <p:nvPr/>
        </p:nvSpPr>
        <p:spPr>
          <a:xfrm>
            <a:off x="480060" y="126814"/>
            <a:ext cx="7511846" cy="461665"/>
          </a:xfrm>
          <a:prstGeom prst="rect">
            <a:avLst/>
          </a:prstGeom>
        </p:spPr>
        <p:txBody>
          <a:bodyPr wrap="square">
            <a:spAutoFit/>
          </a:bodyPr>
          <a:lstStyle/>
          <a:p>
            <a:pPr algn="ctr"/>
            <a:r>
              <a:rPr lang="en-US" sz="2400" b="1" dirty="0">
                <a:solidFill>
                  <a:srgbClr val="C00000"/>
                </a:solidFill>
                <a:latin typeface="Lucida Sans" panose="020B0602030504020204" pitchFamily="34" charset="0"/>
              </a:rPr>
              <a:t>Criteria-6 Facilities and Technical Support</a:t>
            </a:r>
          </a:p>
        </p:txBody>
      </p:sp>
      <p:pic>
        <p:nvPicPr>
          <p:cNvPr id="18" name="Picture 17" descr="WhatsApp Image 2021-03-19 at 11.08.00 AM.jpeg"/>
          <p:cNvPicPr>
            <a:picLocks noChangeAspect="1"/>
          </p:cNvPicPr>
          <p:nvPr/>
        </p:nvPicPr>
        <p:blipFill>
          <a:blip r:embed="rId2" cstate="print"/>
          <a:stretch>
            <a:fillRect/>
          </a:stretch>
        </p:blipFill>
        <p:spPr>
          <a:xfrm>
            <a:off x="6288656" y="1231343"/>
            <a:ext cx="2715363" cy="2655234"/>
          </a:xfrm>
          <a:prstGeom prst="rect">
            <a:avLst/>
          </a:prstGeom>
        </p:spPr>
      </p:pic>
      <p:pic>
        <p:nvPicPr>
          <p:cNvPr id="19" name="Picture 18" descr="WhatsApp Image 2021-03-19 at 11.06.53 AM (2).jpeg"/>
          <p:cNvPicPr>
            <a:picLocks noChangeAspect="1"/>
          </p:cNvPicPr>
          <p:nvPr/>
        </p:nvPicPr>
        <p:blipFill>
          <a:blip r:embed="rId3" cstate="print"/>
          <a:stretch>
            <a:fillRect/>
          </a:stretch>
        </p:blipFill>
        <p:spPr>
          <a:xfrm>
            <a:off x="283495" y="4305642"/>
            <a:ext cx="3128931" cy="2095300"/>
          </a:xfrm>
          <a:prstGeom prst="rect">
            <a:avLst/>
          </a:prstGeom>
        </p:spPr>
      </p:pic>
      <p:pic>
        <p:nvPicPr>
          <p:cNvPr id="20" name="Picture 19" descr="WhatsApp Image 2021-03-19 at 11.06.52 AM.jpeg"/>
          <p:cNvPicPr>
            <a:picLocks noChangeAspect="1"/>
          </p:cNvPicPr>
          <p:nvPr/>
        </p:nvPicPr>
        <p:blipFill>
          <a:blip r:embed="rId4" cstate="print"/>
          <a:stretch>
            <a:fillRect/>
          </a:stretch>
        </p:blipFill>
        <p:spPr>
          <a:xfrm>
            <a:off x="3471462" y="4289208"/>
            <a:ext cx="2884350" cy="2123825"/>
          </a:xfrm>
          <a:prstGeom prst="rect">
            <a:avLst/>
          </a:prstGeom>
        </p:spPr>
      </p:pic>
      <p:pic>
        <p:nvPicPr>
          <p:cNvPr id="21" name="Picture 20" descr="WhatsApp Image 2021-03-19 at 11.31.16 AM.jpeg"/>
          <p:cNvPicPr>
            <a:picLocks noChangeAspect="1"/>
          </p:cNvPicPr>
          <p:nvPr/>
        </p:nvPicPr>
        <p:blipFill>
          <a:blip r:embed="rId5" cstate="print"/>
          <a:stretch>
            <a:fillRect/>
          </a:stretch>
        </p:blipFill>
        <p:spPr>
          <a:xfrm>
            <a:off x="6359066" y="4272769"/>
            <a:ext cx="2606036" cy="2095299"/>
          </a:xfrm>
          <a:prstGeom prst="rect">
            <a:avLst/>
          </a:prstGeom>
        </p:spPr>
      </p:pic>
      <p:sp>
        <p:nvSpPr>
          <p:cNvPr id="22" name="Rectangle 21"/>
          <p:cNvSpPr/>
          <p:nvPr/>
        </p:nvSpPr>
        <p:spPr>
          <a:xfrm>
            <a:off x="5193102" y="825550"/>
            <a:ext cx="3806118" cy="369332"/>
          </a:xfrm>
          <a:prstGeom prst="rect">
            <a:avLst/>
          </a:prstGeom>
        </p:spPr>
        <p:txBody>
          <a:bodyPr wrap="square">
            <a:spAutoFit/>
          </a:bodyPr>
          <a:lstStyle/>
          <a:p>
            <a:pPr algn="ctr"/>
            <a:r>
              <a:rPr lang="en-US" dirty="0" smtClean="0">
                <a:solidFill>
                  <a:srgbClr val="FF0000"/>
                </a:solidFill>
                <a:latin typeface="Times New Roman" pitchFamily="18" charset="0"/>
                <a:cs typeface="Times New Roman" pitchFamily="18" charset="0"/>
              </a:rPr>
              <a:t>Heat Transfer Lab</a:t>
            </a:r>
            <a:endParaRPr lang="en-US" dirty="0"/>
          </a:p>
        </p:txBody>
      </p:sp>
      <p:sp>
        <p:nvSpPr>
          <p:cNvPr id="23" name="Rectangle 22"/>
          <p:cNvSpPr/>
          <p:nvPr/>
        </p:nvSpPr>
        <p:spPr>
          <a:xfrm>
            <a:off x="259080" y="3934510"/>
            <a:ext cx="8770620" cy="369332"/>
          </a:xfrm>
          <a:prstGeom prst="rect">
            <a:avLst/>
          </a:prstGeom>
        </p:spPr>
        <p:txBody>
          <a:bodyPr wrap="square">
            <a:spAutoFit/>
          </a:bodyPr>
          <a:lstStyle/>
          <a:p>
            <a:r>
              <a:rPr lang="en-US" dirty="0" smtClean="0">
                <a:solidFill>
                  <a:srgbClr val="FF0000"/>
                </a:solidFill>
                <a:latin typeface="Times New Roman" pitchFamily="18" charset="0"/>
                <a:cs typeface="Times New Roman" pitchFamily="18" charset="0"/>
              </a:rPr>
              <a:t>Energy Conversion Lab                           Fluid Machinery                              Design lab</a:t>
            </a:r>
          </a:p>
        </p:txBody>
      </p:sp>
      <p:pic>
        <p:nvPicPr>
          <p:cNvPr id="48133" name="Picture 5"/>
          <p:cNvPicPr>
            <a:picLocks noChangeAspect="1" noChangeArrowheads="1"/>
          </p:cNvPicPr>
          <p:nvPr/>
        </p:nvPicPr>
        <p:blipFill>
          <a:blip r:embed="rId6" cstate="print"/>
          <a:srcRect/>
          <a:stretch>
            <a:fillRect/>
          </a:stretch>
        </p:blipFill>
        <p:spPr bwMode="auto">
          <a:xfrm>
            <a:off x="258792" y="1242205"/>
            <a:ext cx="3053751" cy="2631056"/>
          </a:xfrm>
          <a:prstGeom prst="rect">
            <a:avLst/>
          </a:prstGeom>
          <a:noFill/>
          <a:ln w="9525">
            <a:noFill/>
            <a:miter lim="800000"/>
            <a:headEnd/>
            <a:tailEnd/>
          </a:ln>
          <a:effectLst/>
        </p:spPr>
      </p:pic>
      <p:sp>
        <p:nvSpPr>
          <p:cNvPr id="15" name="Rectangle 14"/>
          <p:cNvSpPr/>
          <p:nvPr/>
        </p:nvSpPr>
        <p:spPr>
          <a:xfrm>
            <a:off x="230038" y="857180"/>
            <a:ext cx="3806118" cy="369332"/>
          </a:xfrm>
          <a:prstGeom prst="rect">
            <a:avLst/>
          </a:prstGeom>
        </p:spPr>
        <p:txBody>
          <a:bodyPr wrap="square">
            <a:spAutoFit/>
          </a:bodyPr>
          <a:lstStyle/>
          <a:p>
            <a:pPr algn="ctr"/>
            <a:r>
              <a:rPr lang="en-US" dirty="0" smtClean="0">
                <a:solidFill>
                  <a:srgbClr val="FF0000"/>
                </a:solidFill>
                <a:latin typeface="Times New Roman" pitchFamily="18" charset="0"/>
                <a:cs typeface="Times New Roman" pitchFamily="18" charset="0"/>
              </a:rPr>
              <a:t>CAED/CAMD Lab</a:t>
            </a:r>
            <a:endParaRPr lang="en-US" dirty="0"/>
          </a:p>
        </p:txBody>
      </p:sp>
      <p:pic>
        <p:nvPicPr>
          <p:cNvPr id="48134" name="Picture 6"/>
          <p:cNvPicPr>
            <a:picLocks noChangeAspect="1" noChangeArrowheads="1"/>
          </p:cNvPicPr>
          <p:nvPr/>
        </p:nvPicPr>
        <p:blipFill>
          <a:blip r:embed="rId7" cstate="print"/>
          <a:srcRect/>
          <a:stretch>
            <a:fillRect/>
          </a:stretch>
        </p:blipFill>
        <p:spPr bwMode="auto">
          <a:xfrm>
            <a:off x="3329796" y="1233576"/>
            <a:ext cx="2950234" cy="2674189"/>
          </a:xfrm>
          <a:prstGeom prst="rect">
            <a:avLst/>
          </a:prstGeom>
          <a:noFill/>
          <a:ln w="9525">
            <a:noFill/>
            <a:miter lim="800000"/>
            <a:headEnd/>
            <a:tailEnd/>
          </a:ln>
          <a:effectLst/>
        </p:spPr>
      </p:pic>
      <p:sp>
        <p:nvSpPr>
          <p:cNvPr id="17" name="Rectangle 16"/>
          <p:cNvSpPr/>
          <p:nvPr/>
        </p:nvSpPr>
        <p:spPr>
          <a:xfrm>
            <a:off x="2763328" y="871557"/>
            <a:ext cx="3806118" cy="369332"/>
          </a:xfrm>
          <a:prstGeom prst="rect">
            <a:avLst/>
          </a:prstGeom>
        </p:spPr>
        <p:txBody>
          <a:bodyPr wrap="square">
            <a:spAutoFit/>
          </a:bodyPr>
          <a:lstStyle/>
          <a:p>
            <a:pPr algn="ctr"/>
            <a:r>
              <a:rPr lang="en-US" dirty="0" smtClean="0">
                <a:solidFill>
                  <a:srgbClr val="FF0000"/>
                </a:solidFill>
                <a:latin typeface="Times New Roman" pitchFamily="18" charset="0"/>
                <a:cs typeface="Times New Roman" pitchFamily="18" charset="0"/>
              </a:rPr>
              <a:t>CAMA/CIM Lab</a:t>
            </a:r>
            <a:endParaRPr lang="en-US" dirty="0"/>
          </a:p>
        </p:txBody>
      </p:sp>
    </p:spTree>
    <p:extLst>
      <p:ext uri="{BB962C8B-B14F-4D97-AF65-F5344CB8AC3E}">
        <p14:creationId xmlns:p14="http://schemas.microsoft.com/office/powerpoint/2010/main" xmlns="" val="298686425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34</a:t>
            </a:fld>
            <a:endParaRPr lang="en-IN" b="1" dirty="0">
              <a:solidFill>
                <a:srgbClr val="FF0000"/>
              </a:solidFill>
            </a:endParaRPr>
          </a:p>
        </p:txBody>
      </p:sp>
      <p:sp>
        <p:nvSpPr>
          <p:cNvPr id="6" name="Rectangle 5"/>
          <p:cNvSpPr/>
          <p:nvPr/>
        </p:nvSpPr>
        <p:spPr>
          <a:xfrm>
            <a:off x="354221" y="126814"/>
            <a:ext cx="7637685" cy="461665"/>
          </a:xfrm>
          <a:prstGeom prst="rect">
            <a:avLst/>
          </a:prstGeom>
        </p:spPr>
        <p:txBody>
          <a:bodyPr wrap="square">
            <a:spAutoFit/>
          </a:bodyPr>
          <a:lstStyle/>
          <a:p>
            <a:pPr algn="ctr"/>
            <a:r>
              <a:rPr lang="en-US" sz="2400" b="1" dirty="0">
                <a:solidFill>
                  <a:srgbClr val="C00000"/>
                </a:solidFill>
                <a:latin typeface="Lucida Sans" panose="020B0602030504020204" pitchFamily="34" charset="0"/>
              </a:rPr>
              <a:t>Criteria-6 Facilities and Technical Support</a:t>
            </a:r>
          </a:p>
        </p:txBody>
      </p:sp>
      <p:pic>
        <p:nvPicPr>
          <p:cNvPr id="14" name="Picture 13" descr="WhatsApp Image 2021-03-19 at 11.06.53 AM (1).jpeg"/>
          <p:cNvPicPr>
            <a:picLocks noChangeAspect="1"/>
          </p:cNvPicPr>
          <p:nvPr/>
        </p:nvPicPr>
        <p:blipFill>
          <a:blip r:embed="rId3" cstate="print"/>
          <a:stretch>
            <a:fillRect/>
          </a:stretch>
        </p:blipFill>
        <p:spPr>
          <a:xfrm>
            <a:off x="362653" y="4116654"/>
            <a:ext cx="2757846" cy="2243203"/>
          </a:xfrm>
          <a:prstGeom prst="rect">
            <a:avLst/>
          </a:prstGeom>
        </p:spPr>
      </p:pic>
      <p:pic>
        <p:nvPicPr>
          <p:cNvPr id="15" name="Picture 14" descr="WhatsApp Image 2021-03-19 at 11.06.53 AM.jpeg"/>
          <p:cNvPicPr>
            <a:picLocks noChangeAspect="1"/>
          </p:cNvPicPr>
          <p:nvPr/>
        </p:nvPicPr>
        <p:blipFill>
          <a:blip r:embed="rId4" cstate="print"/>
          <a:stretch>
            <a:fillRect/>
          </a:stretch>
        </p:blipFill>
        <p:spPr>
          <a:xfrm>
            <a:off x="3139808" y="4130098"/>
            <a:ext cx="2892785" cy="2251421"/>
          </a:xfrm>
          <a:prstGeom prst="rect">
            <a:avLst/>
          </a:prstGeom>
        </p:spPr>
      </p:pic>
      <p:pic>
        <p:nvPicPr>
          <p:cNvPr id="16" name="Picture 15" descr="WhatsApp Image 2021-03-19 at 11.06.52 AM (1).jpeg"/>
          <p:cNvPicPr>
            <a:picLocks noChangeAspect="1"/>
          </p:cNvPicPr>
          <p:nvPr/>
        </p:nvPicPr>
        <p:blipFill>
          <a:blip r:embed="rId5" cstate="print"/>
          <a:stretch>
            <a:fillRect/>
          </a:stretch>
        </p:blipFill>
        <p:spPr>
          <a:xfrm>
            <a:off x="6055743" y="4108433"/>
            <a:ext cx="3183148" cy="2241554"/>
          </a:xfrm>
          <a:prstGeom prst="rect">
            <a:avLst/>
          </a:prstGeom>
        </p:spPr>
      </p:pic>
      <p:sp>
        <p:nvSpPr>
          <p:cNvPr id="25" name="Rectangle 24"/>
          <p:cNvSpPr/>
          <p:nvPr/>
        </p:nvSpPr>
        <p:spPr>
          <a:xfrm>
            <a:off x="365760" y="3774490"/>
            <a:ext cx="8702040" cy="369332"/>
          </a:xfrm>
          <a:prstGeom prst="rect">
            <a:avLst/>
          </a:prstGeom>
        </p:spPr>
        <p:txBody>
          <a:bodyPr wrap="square">
            <a:spAutoFit/>
          </a:bodyPr>
          <a:lstStyle/>
          <a:p>
            <a:r>
              <a:rPr lang="en-US" dirty="0" smtClean="0">
                <a:solidFill>
                  <a:srgbClr val="FF0000"/>
                </a:solidFill>
                <a:latin typeface="Times New Roman" pitchFamily="18" charset="0"/>
                <a:cs typeface="Times New Roman" pitchFamily="18" charset="0"/>
              </a:rPr>
              <a:t>Foundry and Forging Lab                  Vertical Garden                       Machine shop</a:t>
            </a:r>
            <a:endParaRPr lang="en-US" dirty="0"/>
          </a:p>
        </p:txBody>
      </p:sp>
      <p:pic>
        <p:nvPicPr>
          <p:cNvPr id="13" name="Picture 12" descr="4d9e4b47-e246-4c0d-a92b-b7d7071f8f73.jpg"/>
          <p:cNvPicPr>
            <a:picLocks noChangeAspect="1"/>
          </p:cNvPicPr>
          <p:nvPr/>
        </p:nvPicPr>
        <p:blipFill>
          <a:blip r:embed="rId6" cstate="print"/>
          <a:stretch>
            <a:fillRect/>
          </a:stretch>
        </p:blipFill>
        <p:spPr>
          <a:xfrm>
            <a:off x="258792" y="782465"/>
            <a:ext cx="2303253" cy="3032453"/>
          </a:xfrm>
          <a:prstGeom prst="rect">
            <a:avLst/>
          </a:prstGeom>
        </p:spPr>
      </p:pic>
      <p:sp>
        <p:nvSpPr>
          <p:cNvPr id="19" name="Rectangle 18"/>
          <p:cNvSpPr/>
          <p:nvPr/>
        </p:nvSpPr>
        <p:spPr>
          <a:xfrm>
            <a:off x="155275" y="474356"/>
            <a:ext cx="2449902" cy="369332"/>
          </a:xfrm>
          <a:prstGeom prst="rect">
            <a:avLst/>
          </a:prstGeom>
        </p:spPr>
        <p:txBody>
          <a:bodyPr wrap="square">
            <a:spAutoFit/>
          </a:bodyPr>
          <a:lstStyle/>
          <a:p>
            <a:pPr algn="ctr"/>
            <a:r>
              <a:rPr lang="en-US" b="1" dirty="0" smtClean="0">
                <a:solidFill>
                  <a:srgbClr val="C00000"/>
                </a:solidFill>
              </a:rPr>
              <a:t>Research laboratory</a:t>
            </a:r>
            <a:endParaRPr lang="en-US" dirty="0"/>
          </a:p>
        </p:txBody>
      </p:sp>
      <p:pic>
        <p:nvPicPr>
          <p:cNvPr id="47105" name="Picture 1"/>
          <p:cNvPicPr>
            <a:picLocks noChangeAspect="1" noChangeArrowheads="1"/>
          </p:cNvPicPr>
          <p:nvPr/>
        </p:nvPicPr>
        <p:blipFill>
          <a:blip r:embed="rId7" cstate="print"/>
          <a:srcRect/>
          <a:stretch>
            <a:fillRect/>
          </a:stretch>
        </p:blipFill>
        <p:spPr bwMode="auto">
          <a:xfrm>
            <a:off x="5583119" y="767751"/>
            <a:ext cx="3666225" cy="3036498"/>
          </a:xfrm>
          <a:prstGeom prst="rect">
            <a:avLst/>
          </a:prstGeom>
          <a:noFill/>
          <a:ln w="9525">
            <a:noFill/>
            <a:miter lim="800000"/>
            <a:headEnd/>
            <a:tailEnd/>
          </a:ln>
          <a:effectLst/>
        </p:spPr>
      </p:pic>
      <p:sp>
        <p:nvSpPr>
          <p:cNvPr id="20" name="Rectangle 19"/>
          <p:cNvSpPr/>
          <p:nvPr/>
        </p:nvSpPr>
        <p:spPr>
          <a:xfrm>
            <a:off x="5589917" y="454228"/>
            <a:ext cx="3654724" cy="369332"/>
          </a:xfrm>
          <a:prstGeom prst="rect">
            <a:avLst/>
          </a:prstGeom>
        </p:spPr>
        <p:txBody>
          <a:bodyPr wrap="square">
            <a:spAutoFit/>
          </a:bodyPr>
          <a:lstStyle/>
          <a:p>
            <a:pPr algn="ctr"/>
            <a:r>
              <a:rPr lang="en-US" b="1" dirty="0" smtClean="0">
                <a:solidFill>
                  <a:srgbClr val="C00000"/>
                </a:solidFill>
              </a:rPr>
              <a:t>Project  laboratory</a:t>
            </a:r>
            <a:endParaRPr lang="en-US" dirty="0"/>
          </a:p>
        </p:txBody>
      </p:sp>
      <p:pic>
        <p:nvPicPr>
          <p:cNvPr id="47106" name="Picture 2"/>
          <p:cNvPicPr>
            <a:picLocks noChangeAspect="1" noChangeArrowheads="1"/>
          </p:cNvPicPr>
          <p:nvPr/>
        </p:nvPicPr>
        <p:blipFill>
          <a:blip r:embed="rId8" cstate="print"/>
          <a:srcRect/>
          <a:stretch>
            <a:fillRect/>
          </a:stretch>
        </p:blipFill>
        <p:spPr bwMode="auto">
          <a:xfrm>
            <a:off x="2147977" y="810883"/>
            <a:ext cx="3398807" cy="2984740"/>
          </a:xfrm>
          <a:prstGeom prst="rect">
            <a:avLst/>
          </a:prstGeom>
          <a:noFill/>
          <a:ln w="9525">
            <a:noFill/>
            <a:miter lim="800000"/>
            <a:headEnd/>
            <a:tailEnd/>
          </a:ln>
          <a:effectLst/>
        </p:spPr>
      </p:pic>
      <p:sp>
        <p:nvSpPr>
          <p:cNvPr id="21" name="Rectangle 20"/>
          <p:cNvSpPr/>
          <p:nvPr/>
        </p:nvSpPr>
        <p:spPr>
          <a:xfrm>
            <a:off x="2769079" y="485858"/>
            <a:ext cx="2812212" cy="369332"/>
          </a:xfrm>
          <a:prstGeom prst="rect">
            <a:avLst/>
          </a:prstGeom>
        </p:spPr>
        <p:txBody>
          <a:bodyPr wrap="square">
            <a:spAutoFit/>
          </a:bodyPr>
          <a:lstStyle/>
          <a:p>
            <a:pPr algn="ctr"/>
            <a:r>
              <a:rPr lang="en-US" b="1" dirty="0" smtClean="0">
                <a:solidFill>
                  <a:srgbClr val="C00000"/>
                </a:solidFill>
              </a:rPr>
              <a:t>Seminar Hall 200 seating</a:t>
            </a:r>
            <a:endParaRPr lang="en-US" dirty="0"/>
          </a:p>
        </p:txBody>
      </p:sp>
    </p:spTree>
    <p:extLst>
      <p:ext uri="{BB962C8B-B14F-4D97-AF65-F5344CB8AC3E}">
        <p14:creationId xmlns:p14="http://schemas.microsoft.com/office/powerpoint/2010/main" xmlns="" val="92968851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35</a:t>
            </a:fld>
            <a:endParaRPr lang="en-IN" b="1" dirty="0">
              <a:solidFill>
                <a:srgbClr val="FF0000"/>
              </a:solidFill>
            </a:endParaRPr>
          </a:p>
        </p:txBody>
      </p:sp>
      <p:sp>
        <p:nvSpPr>
          <p:cNvPr id="6" name="Rectangle 5"/>
          <p:cNvSpPr/>
          <p:nvPr/>
        </p:nvSpPr>
        <p:spPr>
          <a:xfrm>
            <a:off x="953211" y="0"/>
            <a:ext cx="7573696" cy="461665"/>
          </a:xfrm>
          <a:prstGeom prst="rect">
            <a:avLst/>
          </a:prstGeom>
        </p:spPr>
        <p:txBody>
          <a:bodyPr wrap="square">
            <a:spAutoFit/>
          </a:bodyPr>
          <a:lstStyle/>
          <a:p>
            <a:pPr algn="ctr"/>
            <a:r>
              <a:rPr lang="en-US" sz="2400" b="1" dirty="0">
                <a:solidFill>
                  <a:srgbClr val="C00000"/>
                </a:solidFill>
                <a:latin typeface="Lucida Sans" panose="020B0602030504020204" pitchFamily="34" charset="0"/>
              </a:rPr>
              <a:t>Criteria-6 Facilities and Technical Support</a:t>
            </a:r>
          </a:p>
        </p:txBody>
      </p:sp>
      <p:graphicFrame>
        <p:nvGraphicFramePr>
          <p:cNvPr id="18" name="Table 17"/>
          <p:cNvGraphicFramePr>
            <a:graphicFrameLocks noGrp="1"/>
          </p:cNvGraphicFramePr>
          <p:nvPr/>
        </p:nvGraphicFramePr>
        <p:xfrm>
          <a:off x="302214" y="548055"/>
          <a:ext cx="3372640" cy="2193390"/>
        </p:xfrm>
        <a:graphic>
          <a:graphicData uri="http://schemas.openxmlformats.org/drawingml/2006/table">
            <a:tbl>
              <a:tblPr firstRow="1" bandRow="1">
                <a:tableStyleId>{5940675A-B579-460E-94D1-54222C63F5DA}</a:tableStyleId>
              </a:tblPr>
              <a:tblGrid>
                <a:gridCol w="3372640">
                  <a:extLst>
                    <a:ext uri="{9D8B030D-6E8A-4147-A177-3AD203B41FA5}">
                      <a16:colId xmlns:a16="http://schemas.microsoft.com/office/drawing/2014/main" xmlns="" val="20000"/>
                    </a:ext>
                  </a:extLst>
                </a:gridCol>
              </a:tblGrid>
              <a:tr h="331989">
                <a:tc>
                  <a:txBody>
                    <a:bodyPr/>
                    <a:lstStyle/>
                    <a:p>
                      <a:pPr algn="ctr"/>
                      <a:r>
                        <a:rPr lang="en-US" sz="1900" b="1" dirty="0" smtClean="0">
                          <a:solidFill>
                            <a:srgbClr val="C00000"/>
                          </a:solidFill>
                          <a:latin typeface="Lucida Sans" panose="020B0602030504020204" pitchFamily="34" charset="0"/>
                        </a:rPr>
                        <a:t>Legal Software's</a:t>
                      </a:r>
                      <a:endParaRPr lang="en-US" sz="1900" dirty="0"/>
                    </a:p>
                  </a:txBody>
                  <a:tcPr marL="93614" marR="93614" marT="45603" marB="45603"/>
                </a:tc>
                <a:extLst>
                  <a:ext uri="{0D108BD9-81ED-4DB2-BD59-A6C34878D82A}">
                    <a16:rowId xmlns:a16="http://schemas.microsoft.com/office/drawing/2014/main" xmlns="" val="10000"/>
                  </a:ext>
                </a:extLst>
              </a:tr>
              <a:tr h="556639">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285750" indent="-285750">
                        <a:buFont typeface="Wingdings" pitchFamily="2" charset="2"/>
                        <a:buChar char="§"/>
                      </a:pPr>
                      <a:r>
                        <a:rPr lang="en-US" sz="1900" b="1" dirty="0" smtClean="0">
                          <a:solidFill>
                            <a:srgbClr val="7030A0"/>
                          </a:solidFill>
                          <a:latin typeface="Lucida Sans" panose="020B0602030504020204" pitchFamily="34" charset="0"/>
                        </a:rPr>
                        <a:t>Solid Edge V21( 60 User Licenses)</a:t>
                      </a:r>
                      <a:endParaRPr lang="en-IN" sz="1900" b="1" dirty="0">
                        <a:solidFill>
                          <a:srgbClr val="7030A0"/>
                        </a:solidFill>
                        <a:latin typeface="Lucida Sans" panose="020B0602030504020204" pitchFamily="34" charset="0"/>
                      </a:endParaRPr>
                    </a:p>
                  </a:txBody>
                  <a:tcPr marL="93614" marR="93614" marT="45603" marB="45603"/>
                </a:tc>
                <a:extLst>
                  <a:ext uri="{0D108BD9-81ED-4DB2-BD59-A6C34878D82A}">
                    <a16:rowId xmlns:a16="http://schemas.microsoft.com/office/drawing/2014/main" xmlns="" val="10001"/>
                  </a:ext>
                </a:extLst>
              </a:tr>
              <a:tr h="331989">
                <a:tc>
                  <a:txBody>
                    <a:bodyPr/>
                    <a:lstStyle>
                      <a:lvl1pPr marL="0" algn="l" defTabSz="914400" rtl="0" eaLnBrk="1" latinLnBrk="0" hangingPunct="1">
                        <a:defRPr sz="1800" kern="1200">
                          <a:solidFill>
                            <a:schemeClr val="lt1"/>
                          </a:solidFill>
                          <a:latin typeface="Calibri"/>
                          <a:ea typeface=""/>
                          <a:cs typeface=""/>
                        </a:defRPr>
                      </a:lvl1pPr>
                      <a:lvl2pPr marL="457200" algn="l" defTabSz="914400" rtl="0" eaLnBrk="1" latinLnBrk="0" hangingPunct="1">
                        <a:defRPr sz="1800" kern="1200">
                          <a:solidFill>
                            <a:schemeClr val="lt1"/>
                          </a:solidFill>
                          <a:latin typeface="Calibri"/>
                          <a:ea typeface=""/>
                          <a:cs typeface=""/>
                        </a:defRPr>
                      </a:lvl2pPr>
                      <a:lvl3pPr marL="914400" algn="l" defTabSz="914400" rtl="0" eaLnBrk="1" latinLnBrk="0" hangingPunct="1">
                        <a:defRPr sz="1800" kern="1200">
                          <a:solidFill>
                            <a:schemeClr val="lt1"/>
                          </a:solidFill>
                          <a:latin typeface="Calibri"/>
                          <a:ea typeface=""/>
                          <a:cs typeface=""/>
                        </a:defRPr>
                      </a:lvl3pPr>
                      <a:lvl4pPr marL="1371600" algn="l" defTabSz="914400" rtl="0" eaLnBrk="1" latinLnBrk="0" hangingPunct="1">
                        <a:defRPr sz="1800" kern="1200">
                          <a:solidFill>
                            <a:schemeClr val="lt1"/>
                          </a:solidFill>
                          <a:latin typeface="Calibri"/>
                          <a:ea typeface=""/>
                          <a:cs typeface=""/>
                        </a:defRPr>
                      </a:lvl4pPr>
                      <a:lvl5pPr marL="1828800" algn="l" defTabSz="914400" rtl="0" eaLnBrk="1" latinLnBrk="0" hangingPunct="1">
                        <a:defRPr sz="1800" kern="1200">
                          <a:solidFill>
                            <a:schemeClr val="lt1"/>
                          </a:solidFill>
                          <a:latin typeface="Calibri"/>
                          <a:ea typeface=""/>
                          <a:cs typeface=""/>
                        </a:defRPr>
                      </a:lvl5pPr>
                      <a:lvl6pPr marL="2286000" algn="l" defTabSz="914400" rtl="0" eaLnBrk="1" latinLnBrk="0" hangingPunct="1">
                        <a:defRPr sz="1800" kern="1200">
                          <a:solidFill>
                            <a:schemeClr val="lt1"/>
                          </a:solidFill>
                          <a:latin typeface="Calibri"/>
                          <a:ea typeface=""/>
                          <a:cs typeface=""/>
                        </a:defRPr>
                      </a:lvl6pPr>
                      <a:lvl7pPr marL="2743200" algn="l" defTabSz="914400" rtl="0" eaLnBrk="1" latinLnBrk="0" hangingPunct="1">
                        <a:defRPr sz="1800" kern="1200">
                          <a:solidFill>
                            <a:schemeClr val="lt1"/>
                          </a:solidFill>
                          <a:latin typeface="Calibri"/>
                          <a:ea typeface=""/>
                          <a:cs typeface=""/>
                        </a:defRPr>
                      </a:lvl7pPr>
                      <a:lvl8pPr marL="3200400" algn="l" defTabSz="914400" rtl="0" eaLnBrk="1" latinLnBrk="0" hangingPunct="1">
                        <a:defRPr sz="1800" kern="1200">
                          <a:solidFill>
                            <a:schemeClr val="lt1"/>
                          </a:solidFill>
                          <a:latin typeface="Calibri"/>
                          <a:ea typeface=""/>
                          <a:cs typeface=""/>
                        </a:defRPr>
                      </a:lvl8pPr>
                      <a:lvl9pPr marL="3657600" algn="l" defTabSz="914400" rtl="0" eaLnBrk="1" latinLnBrk="0" hangingPunct="1">
                        <a:defRPr sz="1800" kern="1200">
                          <a:solidFill>
                            <a:schemeClr val="lt1"/>
                          </a:solidFill>
                          <a:latin typeface="Calibri"/>
                          <a:ea typeface=""/>
                          <a:cs typeface=""/>
                        </a:defRPr>
                      </a:lvl9pPr>
                    </a:lstStyle>
                    <a:p>
                      <a:pPr lvl="0">
                        <a:buFont typeface="Wingdings" pitchFamily="2" charset="2"/>
                        <a:buChar char="§"/>
                      </a:pPr>
                      <a:r>
                        <a:rPr lang="en-US" sz="1900" b="1" kern="1200" dirty="0" smtClean="0">
                          <a:solidFill>
                            <a:srgbClr val="7030A0"/>
                          </a:solidFill>
                          <a:latin typeface="Lucida Sans" panose="020B0602030504020204" pitchFamily="34" charset="0"/>
                          <a:ea typeface=""/>
                          <a:cs typeface=""/>
                        </a:rPr>
                        <a:t> ANSYS V20 (25 users)</a:t>
                      </a:r>
                    </a:p>
                  </a:txBody>
                  <a:tcPr marL="93614" marR="93614" marT="45603" marB="45603"/>
                </a:tc>
                <a:extLst>
                  <a:ext uri="{0D108BD9-81ED-4DB2-BD59-A6C34878D82A}">
                    <a16:rowId xmlns:a16="http://schemas.microsoft.com/office/drawing/2014/main" xmlns="" val="10002"/>
                  </a:ext>
                </a:extLst>
              </a:tr>
              <a:tr h="331989">
                <a:tc>
                  <a:txBody>
                    <a:bodyPr/>
                    <a:lstStyle>
                      <a:lvl1pPr marL="0" algn="l" defTabSz="914400" rtl="0" eaLnBrk="1" latinLnBrk="0" hangingPunct="1">
                        <a:defRPr sz="1800" kern="1200">
                          <a:solidFill>
                            <a:schemeClr val="lt1"/>
                          </a:solidFill>
                          <a:latin typeface="Calibri"/>
                          <a:ea typeface=""/>
                          <a:cs typeface=""/>
                        </a:defRPr>
                      </a:lvl1pPr>
                      <a:lvl2pPr marL="457200" algn="l" defTabSz="914400" rtl="0" eaLnBrk="1" latinLnBrk="0" hangingPunct="1">
                        <a:defRPr sz="1800" kern="1200">
                          <a:solidFill>
                            <a:schemeClr val="lt1"/>
                          </a:solidFill>
                          <a:latin typeface="Calibri"/>
                          <a:ea typeface=""/>
                          <a:cs typeface=""/>
                        </a:defRPr>
                      </a:lvl2pPr>
                      <a:lvl3pPr marL="914400" algn="l" defTabSz="914400" rtl="0" eaLnBrk="1" latinLnBrk="0" hangingPunct="1">
                        <a:defRPr sz="1800" kern="1200">
                          <a:solidFill>
                            <a:schemeClr val="lt1"/>
                          </a:solidFill>
                          <a:latin typeface="Calibri"/>
                          <a:ea typeface=""/>
                          <a:cs typeface=""/>
                        </a:defRPr>
                      </a:lvl3pPr>
                      <a:lvl4pPr marL="1371600" algn="l" defTabSz="914400" rtl="0" eaLnBrk="1" latinLnBrk="0" hangingPunct="1">
                        <a:defRPr sz="1800" kern="1200">
                          <a:solidFill>
                            <a:schemeClr val="lt1"/>
                          </a:solidFill>
                          <a:latin typeface="Calibri"/>
                          <a:ea typeface=""/>
                          <a:cs typeface=""/>
                        </a:defRPr>
                      </a:lvl4pPr>
                      <a:lvl5pPr marL="1828800" algn="l" defTabSz="914400" rtl="0" eaLnBrk="1" latinLnBrk="0" hangingPunct="1">
                        <a:defRPr sz="1800" kern="1200">
                          <a:solidFill>
                            <a:schemeClr val="lt1"/>
                          </a:solidFill>
                          <a:latin typeface="Calibri"/>
                          <a:ea typeface=""/>
                          <a:cs typeface=""/>
                        </a:defRPr>
                      </a:lvl5pPr>
                      <a:lvl6pPr marL="2286000" algn="l" defTabSz="914400" rtl="0" eaLnBrk="1" latinLnBrk="0" hangingPunct="1">
                        <a:defRPr sz="1800" kern="1200">
                          <a:solidFill>
                            <a:schemeClr val="lt1"/>
                          </a:solidFill>
                          <a:latin typeface="Calibri"/>
                          <a:ea typeface=""/>
                          <a:cs typeface=""/>
                        </a:defRPr>
                      </a:lvl6pPr>
                      <a:lvl7pPr marL="2743200" algn="l" defTabSz="914400" rtl="0" eaLnBrk="1" latinLnBrk="0" hangingPunct="1">
                        <a:defRPr sz="1800" kern="1200">
                          <a:solidFill>
                            <a:schemeClr val="lt1"/>
                          </a:solidFill>
                          <a:latin typeface="Calibri"/>
                          <a:ea typeface=""/>
                          <a:cs typeface=""/>
                        </a:defRPr>
                      </a:lvl7pPr>
                      <a:lvl8pPr marL="3200400" algn="l" defTabSz="914400" rtl="0" eaLnBrk="1" latinLnBrk="0" hangingPunct="1">
                        <a:defRPr sz="1800" kern="1200">
                          <a:solidFill>
                            <a:schemeClr val="lt1"/>
                          </a:solidFill>
                          <a:latin typeface="Calibri"/>
                          <a:ea typeface=""/>
                          <a:cs typeface=""/>
                        </a:defRPr>
                      </a:lvl8pPr>
                      <a:lvl9pPr marL="3657600" algn="l" defTabSz="914400" rtl="0" eaLnBrk="1" latinLnBrk="0" hangingPunct="1">
                        <a:defRPr sz="1800" kern="1200">
                          <a:solidFill>
                            <a:schemeClr val="lt1"/>
                          </a:solidFill>
                          <a:latin typeface="Calibri"/>
                          <a:ea typeface=""/>
                          <a:cs typeface=""/>
                        </a:defRPr>
                      </a:lvl9pPr>
                    </a:lstStyle>
                    <a:p>
                      <a:pPr marL="0" lvl="0" algn="l" defTabSz="914400" rtl="0" eaLnBrk="1" latinLnBrk="0" hangingPunct="1">
                        <a:buFont typeface="Wingdings" pitchFamily="2" charset="2"/>
                        <a:buChar char="§"/>
                      </a:pPr>
                      <a:r>
                        <a:rPr lang="en-US" sz="1900" b="1" kern="1200" dirty="0" smtClean="0">
                          <a:solidFill>
                            <a:srgbClr val="7030A0"/>
                          </a:solidFill>
                          <a:latin typeface="Lucida Sans" panose="020B0602030504020204" pitchFamily="34" charset="0"/>
                          <a:ea typeface=""/>
                          <a:cs typeface=""/>
                        </a:rPr>
                        <a:t> CADEM (25 users)</a:t>
                      </a:r>
                      <a:endParaRPr lang="en-IN" sz="1900" b="1" kern="1200" dirty="0">
                        <a:solidFill>
                          <a:srgbClr val="7030A0"/>
                        </a:solidFill>
                        <a:latin typeface="Lucida Sans" panose="020B0602030504020204" pitchFamily="34" charset="0"/>
                        <a:ea typeface=""/>
                        <a:cs typeface=""/>
                      </a:endParaRPr>
                    </a:p>
                  </a:txBody>
                  <a:tcPr marL="93614" marR="93614" marT="45603" marB="45603"/>
                </a:tc>
                <a:extLst>
                  <a:ext uri="{0D108BD9-81ED-4DB2-BD59-A6C34878D82A}">
                    <a16:rowId xmlns:a16="http://schemas.microsoft.com/office/drawing/2014/main" xmlns="" val="10003"/>
                  </a:ext>
                </a:extLst>
              </a:tr>
              <a:tr h="331989">
                <a:tc>
                  <a:txBody>
                    <a:bodyPr/>
                    <a:lstStyle/>
                    <a:p>
                      <a:endParaRPr lang="en-US" sz="1900" dirty="0"/>
                    </a:p>
                  </a:txBody>
                  <a:tcPr marL="93614" marR="93614" marT="45603" marB="45603"/>
                </a:tc>
                <a:extLst>
                  <a:ext uri="{0D108BD9-81ED-4DB2-BD59-A6C34878D82A}">
                    <a16:rowId xmlns:a16="http://schemas.microsoft.com/office/drawing/2014/main" xmlns="" val="10004"/>
                  </a:ext>
                </a:extLst>
              </a:tr>
            </a:tbl>
          </a:graphicData>
        </a:graphic>
      </p:graphicFrame>
      <p:graphicFrame>
        <p:nvGraphicFramePr>
          <p:cNvPr id="19" name="Table 18"/>
          <p:cNvGraphicFramePr>
            <a:graphicFrameLocks noGrp="1"/>
          </p:cNvGraphicFramePr>
          <p:nvPr/>
        </p:nvGraphicFramePr>
        <p:xfrm>
          <a:off x="280484" y="2855594"/>
          <a:ext cx="3402995" cy="1443532"/>
        </p:xfrm>
        <a:graphic>
          <a:graphicData uri="http://schemas.openxmlformats.org/drawingml/2006/table">
            <a:tbl>
              <a:tblPr firstRow="1" bandRow="1">
                <a:tableStyleId>{5940675A-B579-460E-94D1-54222C63F5DA}</a:tableStyleId>
              </a:tblPr>
              <a:tblGrid>
                <a:gridCol w="3402995">
                  <a:extLst>
                    <a:ext uri="{9D8B030D-6E8A-4147-A177-3AD203B41FA5}">
                      <a16:colId xmlns:a16="http://schemas.microsoft.com/office/drawing/2014/main" xmlns="" val="20000"/>
                    </a:ext>
                  </a:extLst>
                </a:gridCol>
              </a:tblGrid>
              <a:tr h="386603">
                <a:tc>
                  <a:txBody>
                    <a:bodyPr/>
                    <a:lstStyle/>
                    <a:p>
                      <a:pPr marL="0" algn="ctr" defTabSz="914400" rtl="0" eaLnBrk="1" latinLnBrk="0" hangingPunct="1"/>
                      <a:r>
                        <a:rPr lang="en-US" sz="1900" b="1" kern="1200" dirty="0" smtClean="0">
                          <a:solidFill>
                            <a:srgbClr val="C00000"/>
                          </a:solidFill>
                          <a:latin typeface="Lucida Sans" panose="020B0602030504020204" pitchFamily="34" charset="0"/>
                          <a:ea typeface="+mn-ea"/>
                          <a:cs typeface="+mn-cs"/>
                        </a:rPr>
                        <a:t>BEYOND CURRICULAM</a:t>
                      </a:r>
                    </a:p>
                  </a:txBody>
                  <a:tcPr marL="93614" marR="93614" marT="45603" marB="45603"/>
                </a:tc>
                <a:extLst>
                  <a:ext uri="{0D108BD9-81ED-4DB2-BD59-A6C34878D82A}">
                    <a16:rowId xmlns:a16="http://schemas.microsoft.com/office/drawing/2014/main" xmlns="" val="10000"/>
                  </a:ext>
                </a:extLst>
              </a:tr>
              <a:tr h="386603">
                <a:tc>
                  <a:txBody>
                    <a:bodyPr/>
                    <a:lstStyle>
                      <a:lvl1pPr marL="0" algn="l" defTabSz="914400" rtl="0" eaLnBrk="1" latinLnBrk="0" hangingPunct="1">
                        <a:defRPr sz="1800" kern="1200">
                          <a:solidFill>
                            <a:schemeClr val="lt1"/>
                          </a:solidFill>
                          <a:latin typeface="Calibri"/>
                          <a:ea typeface=""/>
                          <a:cs typeface=""/>
                        </a:defRPr>
                      </a:lvl1pPr>
                      <a:lvl2pPr marL="457200" algn="l" defTabSz="914400" rtl="0" eaLnBrk="1" latinLnBrk="0" hangingPunct="1">
                        <a:defRPr sz="1800" kern="1200">
                          <a:solidFill>
                            <a:schemeClr val="lt1"/>
                          </a:solidFill>
                          <a:latin typeface="Calibri"/>
                          <a:ea typeface=""/>
                          <a:cs typeface=""/>
                        </a:defRPr>
                      </a:lvl2pPr>
                      <a:lvl3pPr marL="914400" algn="l" defTabSz="914400" rtl="0" eaLnBrk="1" latinLnBrk="0" hangingPunct="1">
                        <a:defRPr sz="1800" kern="1200">
                          <a:solidFill>
                            <a:schemeClr val="lt1"/>
                          </a:solidFill>
                          <a:latin typeface="Calibri"/>
                          <a:ea typeface=""/>
                          <a:cs typeface=""/>
                        </a:defRPr>
                      </a:lvl3pPr>
                      <a:lvl4pPr marL="1371600" algn="l" defTabSz="914400" rtl="0" eaLnBrk="1" latinLnBrk="0" hangingPunct="1">
                        <a:defRPr sz="1800" kern="1200">
                          <a:solidFill>
                            <a:schemeClr val="lt1"/>
                          </a:solidFill>
                          <a:latin typeface="Calibri"/>
                          <a:ea typeface=""/>
                          <a:cs typeface=""/>
                        </a:defRPr>
                      </a:lvl4pPr>
                      <a:lvl5pPr marL="1828800" algn="l" defTabSz="914400" rtl="0" eaLnBrk="1" latinLnBrk="0" hangingPunct="1">
                        <a:defRPr sz="1800" kern="1200">
                          <a:solidFill>
                            <a:schemeClr val="lt1"/>
                          </a:solidFill>
                          <a:latin typeface="Calibri"/>
                          <a:ea typeface=""/>
                          <a:cs typeface=""/>
                        </a:defRPr>
                      </a:lvl5pPr>
                      <a:lvl6pPr marL="2286000" algn="l" defTabSz="914400" rtl="0" eaLnBrk="1" latinLnBrk="0" hangingPunct="1">
                        <a:defRPr sz="1800" kern="1200">
                          <a:solidFill>
                            <a:schemeClr val="lt1"/>
                          </a:solidFill>
                          <a:latin typeface="Calibri"/>
                          <a:ea typeface=""/>
                          <a:cs typeface=""/>
                        </a:defRPr>
                      </a:lvl6pPr>
                      <a:lvl7pPr marL="2743200" algn="l" defTabSz="914400" rtl="0" eaLnBrk="1" latinLnBrk="0" hangingPunct="1">
                        <a:defRPr sz="1800" kern="1200">
                          <a:solidFill>
                            <a:schemeClr val="lt1"/>
                          </a:solidFill>
                          <a:latin typeface="Calibri"/>
                          <a:ea typeface=""/>
                          <a:cs typeface=""/>
                        </a:defRPr>
                      </a:lvl7pPr>
                      <a:lvl8pPr marL="3200400" algn="l" defTabSz="914400" rtl="0" eaLnBrk="1" latinLnBrk="0" hangingPunct="1">
                        <a:defRPr sz="1800" kern="1200">
                          <a:solidFill>
                            <a:schemeClr val="lt1"/>
                          </a:solidFill>
                          <a:latin typeface="Calibri"/>
                          <a:ea typeface=""/>
                          <a:cs typeface=""/>
                        </a:defRPr>
                      </a:lvl8pPr>
                      <a:lvl9pPr marL="3657600" algn="l" defTabSz="914400" rtl="0" eaLnBrk="1" latinLnBrk="0" hangingPunct="1">
                        <a:defRPr sz="1800" kern="1200">
                          <a:solidFill>
                            <a:schemeClr val="lt1"/>
                          </a:solidFill>
                          <a:latin typeface="Calibri"/>
                          <a:ea typeface=""/>
                          <a:cs typeface=""/>
                        </a:defRPr>
                      </a:lvl9pPr>
                    </a:lstStyle>
                    <a:p>
                      <a:pPr marL="285750" indent="-285750">
                        <a:buFont typeface="Wingdings" pitchFamily="2" charset="2"/>
                        <a:buChar char="§"/>
                      </a:pPr>
                      <a:r>
                        <a:rPr lang="en-US" sz="1900" b="1" dirty="0" smtClean="0">
                          <a:solidFill>
                            <a:srgbClr val="7030A0"/>
                          </a:solidFill>
                          <a:latin typeface="Lucida Sans" panose="020B0602030504020204" pitchFamily="34" charset="0"/>
                        </a:rPr>
                        <a:t>3D Printing</a:t>
                      </a:r>
                      <a:endParaRPr lang="en-IN" sz="1900" b="1" dirty="0">
                        <a:solidFill>
                          <a:srgbClr val="7030A0"/>
                        </a:solidFill>
                        <a:latin typeface="Lucida Sans" panose="020B0602030504020204" pitchFamily="34" charset="0"/>
                      </a:endParaRPr>
                    </a:p>
                  </a:txBody>
                  <a:tcPr marL="93614" marR="93614" marT="45603" marB="45603"/>
                </a:tc>
                <a:extLst>
                  <a:ext uri="{0D108BD9-81ED-4DB2-BD59-A6C34878D82A}">
                    <a16:rowId xmlns:a16="http://schemas.microsoft.com/office/drawing/2014/main" xmlns="" val="10003"/>
                  </a:ext>
                </a:extLst>
              </a:tr>
              <a:tr h="386603">
                <a:tc>
                  <a:txBody>
                    <a:bodyPr/>
                    <a:lstStyle>
                      <a:lvl1pPr marL="0" algn="l" defTabSz="914400" rtl="0" eaLnBrk="1" latinLnBrk="0" hangingPunct="1">
                        <a:defRPr sz="1800" kern="1200">
                          <a:solidFill>
                            <a:schemeClr val="lt1"/>
                          </a:solidFill>
                          <a:latin typeface="Calibri"/>
                          <a:ea typeface=""/>
                          <a:cs typeface=""/>
                        </a:defRPr>
                      </a:lvl1pPr>
                      <a:lvl2pPr marL="457200" algn="l" defTabSz="914400" rtl="0" eaLnBrk="1" latinLnBrk="0" hangingPunct="1">
                        <a:defRPr sz="1800" kern="1200">
                          <a:solidFill>
                            <a:schemeClr val="lt1"/>
                          </a:solidFill>
                          <a:latin typeface="Calibri"/>
                          <a:ea typeface=""/>
                          <a:cs typeface=""/>
                        </a:defRPr>
                      </a:lvl2pPr>
                      <a:lvl3pPr marL="914400" algn="l" defTabSz="914400" rtl="0" eaLnBrk="1" latinLnBrk="0" hangingPunct="1">
                        <a:defRPr sz="1800" kern="1200">
                          <a:solidFill>
                            <a:schemeClr val="lt1"/>
                          </a:solidFill>
                          <a:latin typeface="Calibri"/>
                          <a:ea typeface=""/>
                          <a:cs typeface=""/>
                        </a:defRPr>
                      </a:lvl3pPr>
                      <a:lvl4pPr marL="1371600" algn="l" defTabSz="914400" rtl="0" eaLnBrk="1" latinLnBrk="0" hangingPunct="1">
                        <a:defRPr sz="1800" kern="1200">
                          <a:solidFill>
                            <a:schemeClr val="lt1"/>
                          </a:solidFill>
                          <a:latin typeface="Calibri"/>
                          <a:ea typeface=""/>
                          <a:cs typeface=""/>
                        </a:defRPr>
                      </a:lvl4pPr>
                      <a:lvl5pPr marL="1828800" algn="l" defTabSz="914400" rtl="0" eaLnBrk="1" latinLnBrk="0" hangingPunct="1">
                        <a:defRPr sz="1800" kern="1200">
                          <a:solidFill>
                            <a:schemeClr val="lt1"/>
                          </a:solidFill>
                          <a:latin typeface="Calibri"/>
                          <a:ea typeface=""/>
                          <a:cs typeface=""/>
                        </a:defRPr>
                      </a:lvl5pPr>
                      <a:lvl6pPr marL="2286000" algn="l" defTabSz="914400" rtl="0" eaLnBrk="1" latinLnBrk="0" hangingPunct="1">
                        <a:defRPr sz="1800" kern="1200">
                          <a:solidFill>
                            <a:schemeClr val="lt1"/>
                          </a:solidFill>
                          <a:latin typeface="Calibri"/>
                          <a:ea typeface=""/>
                          <a:cs typeface=""/>
                        </a:defRPr>
                      </a:lvl6pPr>
                      <a:lvl7pPr marL="2743200" algn="l" defTabSz="914400" rtl="0" eaLnBrk="1" latinLnBrk="0" hangingPunct="1">
                        <a:defRPr sz="1800" kern="1200">
                          <a:solidFill>
                            <a:schemeClr val="lt1"/>
                          </a:solidFill>
                          <a:latin typeface="Calibri"/>
                          <a:ea typeface=""/>
                          <a:cs typeface=""/>
                        </a:defRPr>
                      </a:lvl7pPr>
                      <a:lvl8pPr marL="3200400" algn="l" defTabSz="914400" rtl="0" eaLnBrk="1" latinLnBrk="0" hangingPunct="1">
                        <a:defRPr sz="1800" kern="1200">
                          <a:solidFill>
                            <a:schemeClr val="lt1"/>
                          </a:solidFill>
                          <a:latin typeface="Calibri"/>
                          <a:ea typeface=""/>
                          <a:cs typeface=""/>
                        </a:defRPr>
                      </a:lvl8pPr>
                      <a:lvl9pPr marL="3657600" algn="l" defTabSz="914400" rtl="0" eaLnBrk="1" latinLnBrk="0" hangingPunct="1">
                        <a:defRPr sz="1800" kern="1200">
                          <a:solidFill>
                            <a:schemeClr val="lt1"/>
                          </a:solidFill>
                          <a:latin typeface="Calibri"/>
                          <a:ea typeface=""/>
                          <a:cs typeface=""/>
                        </a:defRPr>
                      </a:lvl9pPr>
                    </a:lstStyle>
                    <a:p>
                      <a:pPr marL="285750" indent="-285750">
                        <a:buFont typeface="Wingdings" pitchFamily="2" charset="2"/>
                        <a:buChar char="§"/>
                      </a:pPr>
                      <a:r>
                        <a:rPr lang="en-US" sz="1900" b="1" dirty="0" smtClean="0">
                          <a:solidFill>
                            <a:srgbClr val="7030A0"/>
                          </a:solidFill>
                          <a:latin typeface="Lucida Sans" panose="020B0602030504020204" pitchFamily="34" charset="0"/>
                        </a:rPr>
                        <a:t>Injection</a:t>
                      </a:r>
                      <a:r>
                        <a:rPr lang="en-US" sz="1900" b="1" baseline="0" dirty="0" smtClean="0">
                          <a:solidFill>
                            <a:srgbClr val="7030A0"/>
                          </a:solidFill>
                          <a:latin typeface="Lucida Sans" panose="020B0602030504020204" pitchFamily="34" charset="0"/>
                        </a:rPr>
                        <a:t> Molding Machine</a:t>
                      </a:r>
                      <a:endParaRPr lang="en-IN" sz="1900" b="1" dirty="0">
                        <a:solidFill>
                          <a:srgbClr val="7030A0"/>
                        </a:solidFill>
                        <a:latin typeface="Lucida Sans" panose="020B0602030504020204" pitchFamily="34" charset="0"/>
                      </a:endParaRPr>
                    </a:p>
                  </a:txBody>
                  <a:tcPr marL="93614" marR="93614" marT="45603" marB="45603"/>
                </a:tc>
                <a:extLst>
                  <a:ext uri="{0D108BD9-81ED-4DB2-BD59-A6C34878D82A}">
                    <a16:rowId xmlns:a16="http://schemas.microsoft.com/office/drawing/2014/main" xmlns="" val="10004"/>
                  </a:ext>
                </a:extLst>
              </a:tr>
            </a:tbl>
          </a:graphicData>
        </a:graphic>
      </p:graphicFrame>
      <p:sp>
        <p:nvSpPr>
          <p:cNvPr id="8" name="Rectangle 7"/>
          <p:cNvSpPr/>
          <p:nvPr/>
        </p:nvSpPr>
        <p:spPr>
          <a:xfrm>
            <a:off x="3785696" y="560717"/>
            <a:ext cx="5056379" cy="371798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b="1" cap="all" dirty="0" smtClean="0">
                <a:solidFill>
                  <a:srgbClr val="C00000"/>
                </a:solidFill>
                <a:latin typeface="Lucida Sans" panose="020B0602030504020204" pitchFamily="34" charset="0"/>
                <a:cs typeface="Andalus" pitchFamily="18" charset="-78"/>
              </a:rPr>
              <a:t>Department Library</a:t>
            </a:r>
          </a:p>
          <a:p>
            <a:r>
              <a:rPr lang="en-US" b="1" dirty="0" smtClean="0">
                <a:solidFill>
                  <a:srgbClr val="002060"/>
                </a:solidFill>
                <a:latin typeface="Times New Roman" pitchFamily="18" charset="0"/>
                <a:cs typeface="Times New Roman" pitchFamily="18" charset="0"/>
              </a:rPr>
              <a:t>A Departmental  Library has been setup under the supervision of a Department staff in order to help the students.</a:t>
            </a:r>
          </a:p>
          <a:p>
            <a:r>
              <a:rPr lang="en-US" b="1" i="1" dirty="0" smtClean="0">
                <a:latin typeface="Times New Roman" pitchFamily="18" charset="0"/>
                <a:cs typeface="Times New Roman" pitchFamily="18" charset="0"/>
              </a:rPr>
              <a:t>The Department Library has a collection of :</a:t>
            </a:r>
          </a:p>
          <a:p>
            <a:pPr>
              <a:buFont typeface="Arial" pitchFamily="34" charset="0"/>
              <a:buChar char="•"/>
            </a:pPr>
            <a:r>
              <a:rPr lang="en-US" b="1" dirty="0" smtClean="0">
                <a:solidFill>
                  <a:srgbClr val="7030A0"/>
                </a:solidFill>
                <a:latin typeface="Times New Roman" pitchFamily="18" charset="0"/>
                <a:cs typeface="Times New Roman" pitchFamily="18" charset="0"/>
              </a:rPr>
              <a:t>Books donated by Alumni and staff members</a:t>
            </a:r>
          </a:p>
          <a:p>
            <a:pPr>
              <a:buFont typeface="Arial" pitchFamily="34" charset="0"/>
              <a:buChar char="•"/>
            </a:pPr>
            <a:r>
              <a:rPr lang="en-US" b="1" dirty="0" smtClean="0">
                <a:solidFill>
                  <a:srgbClr val="7030A0"/>
                </a:solidFill>
                <a:latin typeface="Times New Roman" pitchFamily="18" charset="0"/>
                <a:cs typeface="Times New Roman" pitchFamily="18" charset="0"/>
              </a:rPr>
              <a:t>Project reports</a:t>
            </a:r>
          </a:p>
          <a:p>
            <a:pPr>
              <a:buFont typeface="Arial" pitchFamily="34" charset="0"/>
              <a:buChar char="•"/>
            </a:pPr>
            <a:r>
              <a:rPr lang="en-US" b="1" dirty="0" smtClean="0">
                <a:solidFill>
                  <a:srgbClr val="7030A0"/>
                </a:solidFill>
                <a:latin typeface="Times New Roman" pitchFamily="18" charset="0"/>
                <a:cs typeface="Times New Roman" pitchFamily="18" charset="0"/>
              </a:rPr>
              <a:t>Technical Seminar reports</a:t>
            </a:r>
          </a:p>
          <a:p>
            <a:r>
              <a:rPr lang="en-US" b="1" dirty="0" smtClean="0">
                <a:solidFill>
                  <a:srgbClr val="0070C0"/>
                </a:solidFill>
                <a:latin typeface="Times New Roman" pitchFamily="18" charset="0"/>
                <a:cs typeface="Times New Roman" pitchFamily="18" charset="0"/>
              </a:rPr>
              <a:t>These are available to students for reference</a:t>
            </a:r>
          </a:p>
          <a:p>
            <a:r>
              <a:rPr lang="en-IN" b="1" dirty="0" smtClean="0"/>
              <a:t>No. of Books available :  1400</a:t>
            </a:r>
            <a:endParaRPr lang="en-US" b="1" dirty="0" smtClean="0"/>
          </a:p>
        </p:txBody>
      </p:sp>
      <p:pic>
        <p:nvPicPr>
          <p:cNvPr id="1026" name="Picture 2"/>
          <p:cNvPicPr>
            <a:picLocks noChangeAspect="1" noChangeArrowheads="1"/>
          </p:cNvPicPr>
          <p:nvPr/>
        </p:nvPicPr>
        <p:blipFill>
          <a:blip r:embed="rId2"/>
          <a:srcRect/>
          <a:stretch>
            <a:fillRect/>
          </a:stretch>
        </p:blipFill>
        <p:spPr bwMode="auto">
          <a:xfrm>
            <a:off x="293297" y="4373593"/>
            <a:ext cx="8540151" cy="1725282"/>
          </a:xfrm>
          <a:prstGeom prst="rect">
            <a:avLst/>
          </a:prstGeom>
          <a:noFill/>
          <a:ln w="9525">
            <a:noFill/>
            <a:miter lim="800000"/>
            <a:headEnd/>
            <a:tailEnd/>
          </a:ln>
          <a:effectLst/>
        </p:spPr>
      </p:pic>
    </p:spTree>
    <p:extLst>
      <p:ext uri="{BB962C8B-B14F-4D97-AF65-F5344CB8AC3E}">
        <p14:creationId xmlns:p14="http://schemas.microsoft.com/office/powerpoint/2010/main" xmlns="" val="59074416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36</a:t>
            </a:fld>
            <a:endParaRPr lang="en-IN" b="1" dirty="0">
              <a:solidFill>
                <a:srgbClr val="FF0000"/>
              </a:solidFill>
            </a:endParaRPr>
          </a:p>
        </p:txBody>
      </p:sp>
      <p:sp>
        <p:nvSpPr>
          <p:cNvPr id="6" name="Rectangle 5"/>
          <p:cNvSpPr/>
          <p:nvPr/>
        </p:nvSpPr>
        <p:spPr>
          <a:xfrm>
            <a:off x="198408" y="126814"/>
            <a:ext cx="9031856" cy="461665"/>
          </a:xfrm>
          <a:prstGeom prst="rect">
            <a:avLst/>
          </a:prstGeom>
        </p:spPr>
        <p:txBody>
          <a:bodyPr wrap="square">
            <a:spAutoFit/>
          </a:bodyPr>
          <a:lstStyle/>
          <a:p>
            <a:pPr algn="ctr"/>
            <a:r>
              <a:rPr lang="en-US" sz="2400" b="1" dirty="0" smtClean="0">
                <a:solidFill>
                  <a:srgbClr val="C00000"/>
                </a:solidFill>
                <a:latin typeface="Lucida Sans" panose="020B0602030504020204" pitchFamily="34" charset="0"/>
              </a:rPr>
              <a:t>Criteria-6   </a:t>
            </a:r>
            <a:r>
              <a:rPr lang="en-US" sz="2400" b="1" cap="all" dirty="0" smtClean="0">
                <a:solidFill>
                  <a:srgbClr val="C00000"/>
                </a:solidFill>
                <a:latin typeface="Lucida Sans" panose="020B0602030504020204" pitchFamily="34" charset="0"/>
                <a:cs typeface="Andalus" pitchFamily="18" charset="-78"/>
              </a:rPr>
              <a:t> Project Lab &amp; Research Lab </a:t>
            </a:r>
          </a:p>
        </p:txBody>
      </p:sp>
      <p:graphicFrame>
        <p:nvGraphicFramePr>
          <p:cNvPr id="13" name="Table 12"/>
          <p:cNvGraphicFramePr>
            <a:graphicFrameLocks noGrp="1"/>
          </p:cNvGraphicFramePr>
          <p:nvPr/>
        </p:nvGraphicFramePr>
        <p:xfrm>
          <a:off x="208386" y="637354"/>
          <a:ext cx="4967462" cy="5487400"/>
        </p:xfrm>
        <a:graphic>
          <a:graphicData uri="http://schemas.openxmlformats.org/drawingml/2006/table">
            <a:tbl>
              <a:tblPr>
                <a:tableStyleId>{5940675A-B579-460E-94D1-54222C63F5DA}</a:tableStyleId>
              </a:tblPr>
              <a:tblGrid>
                <a:gridCol w="413956">
                  <a:extLst>
                    <a:ext uri="{9D8B030D-6E8A-4147-A177-3AD203B41FA5}">
                      <a16:colId xmlns:a16="http://schemas.microsoft.com/office/drawing/2014/main" xmlns="" val="20000"/>
                    </a:ext>
                  </a:extLst>
                </a:gridCol>
                <a:gridCol w="2375507">
                  <a:extLst>
                    <a:ext uri="{9D8B030D-6E8A-4147-A177-3AD203B41FA5}">
                      <a16:colId xmlns:a16="http://schemas.microsoft.com/office/drawing/2014/main" xmlns="" val="20001"/>
                    </a:ext>
                  </a:extLst>
                </a:gridCol>
                <a:gridCol w="2177999">
                  <a:extLst>
                    <a:ext uri="{9D8B030D-6E8A-4147-A177-3AD203B41FA5}">
                      <a16:colId xmlns:a16="http://schemas.microsoft.com/office/drawing/2014/main" xmlns="" val="20002"/>
                    </a:ext>
                  </a:extLst>
                </a:gridCol>
              </a:tblGrid>
              <a:tr h="935376">
                <a:tc>
                  <a:txBody>
                    <a:bodyPr/>
                    <a:lstStyle/>
                    <a:p>
                      <a:pPr marL="0" marR="0" lvl="0" indent="0" algn="l" defTabSz="914400" rtl="0" eaLnBrk="1" fontAlgn="base" latinLnBrk="0" hangingPunct="1">
                        <a:lnSpc>
                          <a:spcPct val="100000"/>
                        </a:lnSpc>
                        <a:spcBef>
                          <a:spcPts val="725"/>
                        </a:spcBef>
                        <a:spcAft>
                          <a:spcPct val="0"/>
                        </a:spcAft>
                        <a:buClrTx/>
                        <a:buSzTx/>
                        <a:buFontTx/>
                        <a:buNone/>
                        <a:tabLst/>
                      </a:pPr>
                      <a:r>
                        <a:rPr kumimoji="0" lang="en-US" sz="1400" b="1" u="none" strike="noStrike" kern="1200" cap="none" normalizeH="0" baseline="0" dirty="0" smtClean="0">
                          <a:ln>
                            <a:noFill/>
                          </a:ln>
                          <a:solidFill>
                            <a:schemeClr val="tx1"/>
                          </a:solidFill>
                          <a:effectLst/>
                          <a:latin typeface="+mn-lt"/>
                          <a:ea typeface="+mn-ea"/>
                          <a:cs typeface="+mn-cs"/>
                        </a:rPr>
                        <a:t>Sl.No</a:t>
                      </a:r>
                      <a:endParaRPr kumimoji="0" lang="en-US" sz="1400" b="1" u="none" strike="noStrike" kern="1200" cap="none" normalizeH="0" baseline="0" dirty="0">
                        <a:ln>
                          <a:noFill/>
                        </a:ln>
                        <a:solidFill>
                          <a:schemeClr val="tx1"/>
                        </a:solidFill>
                        <a:effectLst/>
                        <a:latin typeface="+mn-lt"/>
                        <a:ea typeface="+mn-ea"/>
                        <a:cs typeface="+mn-cs"/>
                      </a:endParaRPr>
                    </a:p>
                  </a:txBody>
                  <a:tcPr marL="0" marR="0" marT="0" marB="0" anchor="ctr" horzOverflow="overflow">
                    <a:solidFill>
                      <a:schemeClr val="bg2">
                        <a:lumMod val="90000"/>
                      </a:schemeClr>
                    </a:solidFill>
                  </a:tcPr>
                </a:tc>
                <a:tc>
                  <a:txBody>
                    <a:bodyPr/>
                    <a:lstStyle/>
                    <a:p>
                      <a:pPr marL="4763" marR="0" lvl="0" indent="0" algn="l"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smtClean="0">
                          <a:ln>
                            <a:noFill/>
                          </a:ln>
                          <a:effectLst/>
                        </a:rPr>
                        <a:t>Facilities</a:t>
                      </a:r>
                      <a:endParaRPr kumimoji="0" lang="en-US"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4763" marR="0" lvl="0" indent="0" algn="l" defTabSz="914400" rtl="0" eaLnBrk="1" fontAlgn="base" latinLnBrk="0" hangingPunct="1">
                        <a:lnSpc>
                          <a:spcPct val="100000"/>
                        </a:lnSpc>
                        <a:spcBef>
                          <a:spcPct val="0"/>
                        </a:spcBef>
                        <a:spcAft>
                          <a:spcPct val="0"/>
                        </a:spcAft>
                        <a:buClrTx/>
                        <a:buSzTx/>
                        <a:buFontTx/>
                        <a:buNone/>
                        <a:tabLst/>
                      </a:pP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solidFill>
                      <a:schemeClr val="bg2">
                        <a:lumMod val="90000"/>
                      </a:schemeClr>
                    </a:solidFill>
                  </a:tcPr>
                </a:tc>
                <a:tc>
                  <a:txBody>
                    <a:bodyPr/>
                    <a:lstStyle/>
                    <a:p>
                      <a:pPr marL="49213" marR="0" lvl="0" indent="0" algn="l"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smtClean="0">
                          <a:ln>
                            <a:noFill/>
                          </a:ln>
                          <a:effectLst/>
                        </a:rPr>
                        <a:t>Utilization  by </a:t>
                      </a:r>
                      <a:r>
                        <a:rPr lang="en-US" sz="1400" b="1" kern="1200" dirty="0" smtClean="0">
                          <a:solidFill>
                            <a:srgbClr val="002060"/>
                          </a:solidFill>
                          <a:latin typeface="Times New Roman" pitchFamily="18" charset="0"/>
                          <a:ea typeface="+mn-ea"/>
                          <a:cs typeface="Times New Roman" pitchFamily="18" charset="0"/>
                        </a:rPr>
                        <a:t>Students, Research scholars and Faculty members   </a:t>
                      </a:r>
                    </a:p>
                    <a:p>
                      <a:pPr marL="506413" marR="0" lvl="1" indent="0" algn="l" defTabSz="914400" rtl="0" eaLnBrk="1" fontAlgn="base" latinLnBrk="0" hangingPunct="1">
                        <a:lnSpc>
                          <a:spcPct val="100000"/>
                        </a:lnSpc>
                        <a:spcBef>
                          <a:spcPct val="0"/>
                        </a:spcBef>
                        <a:spcAft>
                          <a:spcPct val="0"/>
                        </a:spcAft>
                        <a:buClrTx/>
                        <a:buSzTx/>
                        <a:buFontTx/>
                        <a:buNone/>
                        <a:tabLst/>
                      </a:pP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solidFill>
                      <a:schemeClr val="bg2">
                        <a:lumMod val="90000"/>
                      </a:schemeClr>
                    </a:solidFill>
                  </a:tcPr>
                </a:tc>
                <a:extLst>
                  <a:ext uri="{0D108BD9-81ED-4DB2-BD59-A6C34878D82A}">
                    <a16:rowId xmlns:a16="http://schemas.microsoft.com/office/drawing/2014/main" xmlns="" val="10000"/>
                  </a:ext>
                </a:extLst>
              </a:tr>
              <a:tr h="233844">
                <a:tc>
                  <a:txBody>
                    <a:bodyPr/>
                    <a:lstStyle/>
                    <a:p>
                      <a:pPr marL="0" marR="0" lvl="0" indent="0" algn="l" defTabSz="914400" rtl="0" eaLnBrk="1" fontAlgn="base" latinLnBrk="0" hangingPunct="1">
                        <a:lnSpc>
                          <a:spcPct val="100000"/>
                        </a:lnSpc>
                        <a:spcBef>
                          <a:spcPts val="725"/>
                        </a:spcBef>
                        <a:spcAft>
                          <a:spcPct val="0"/>
                        </a:spcAft>
                        <a:buClrTx/>
                        <a:buSzTx/>
                        <a:buFontTx/>
                        <a:buNone/>
                        <a:tabLst/>
                      </a:pPr>
                      <a:r>
                        <a:rPr kumimoji="0" lang="en-US" sz="1100" b="1" u="none" strike="noStrike" cap="none" normalizeH="0" baseline="0" dirty="0">
                          <a:ln>
                            <a:noFill/>
                          </a:ln>
                          <a:effectLst/>
                        </a:rPr>
                        <a:t>1</a:t>
                      </a:r>
                      <a:endParaRPr kumimoji="0" lang="en-US" sz="1100" b="1"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anchor="ctr" horzOverflow="overflow"/>
                </a:tc>
                <a:tc>
                  <a:txBody>
                    <a:bodyPr/>
                    <a:lstStyle/>
                    <a:p>
                      <a:pPr marL="4763" marR="0" lvl="0" indent="0" algn="l" defTabSz="914400" rtl="0" eaLnBrk="1" fontAlgn="base" latinLnBrk="0" hangingPunct="1">
                        <a:lnSpc>
                          <a:spcPct val="100000"/>
                        </a:lnSpc>
                        <a:spcBef>
                          <a:spcPct val="0"/>
                        </a:spcBef>
                        <a:spcAft>
                          <a:spcPct val="0"/>
                        </a:spcAft>
                        <a:buClrTx/>
                        <a:buSzTx/>
                        <a:buFontTx/>
                        <a:buNone/>
                        <a:tabLst/>
                      </a:pPr>
                      <a:r>
                        <a:rPr lang="en-US" sz="1400" b="1" kern="1200" dirty="0" smtClean="0">
                          <a:solidFill>
                            <a:srgbClr val="002060"/>
                          </a:solidFill>
                          <a:latin typeface="Times New Roman" pitchFamily="18" charset="0"/>
                          <a:ea typeface="+mn-ea"/>
                          <a:cs typeface="Times New Roman" pitchFamily="18" charset="0"/>
                        </a:rPr>
                        <a:t>Solid </a:t>
                      </a:r>
                      <a:r>
                        <a:rPr lang="en-US" sz="1400" b="1" kern="1200" dirty="0">
                          <a:solidFill>
                            <a:srgbClr val="002060"/>
                          </a:solidFill>
                          <a:latin typeface="Times New Roman" pitchFamily="18" charset="0"/>
                          <a:ea typeface="+mn-ea"/>
                          <a:cs typeface="Times New Roman" pitchFamily="18" charset="0"/>
                        </a:rPr>
                        <a:t>Edge Version 20</a:t>
                      </a:r>
                    </a:p>
                  </a:txBody>
                  <a:tcPr marL="0" marR="0" marT="0" marB="0" anchor="ctr" horzOverflow="overflow"/>
                </a:tc>
                <a:tc>
                  <a:txBody>
                    <a:bodyPr/>
                    <a:lstStyle/>
                    <a:p>
                      <a:pPr marL="49213" marR="0" lvl="0" indent="0" algn="l" defTabSz="914400" rtl="0" eaLnBrk="1" fontAlgn="base" latinLnBrk="0" hangingPunct="1">
                        <a:lnSpc>
                          <a:spcPct val="100000"/>
                        </a:lnSpc>
                        <a:spcBef>
                          <a:spcPct val="0"/>
                        </a:spcBef>
                        <a:spcAft>
                          <a:spcPct val="0"/>
                        </a:spcAft>
                        <a:buClrTx/>
                        <a:buSzTx/>
                        <a:buFontTx/>
                        <a:buNone/>
                        <a:tabLst/>
                      </a:pPr>
                      <a:r>
                        <a:rPr lang="en-US" sz="1400" b="1" kern="1200" dirty="0" smtClean="0">
                          <a:solidFill>
                            <a:srgbClr val="002060"/>
                          </a:solidFill>
                          <a:latin typeface="Times New Roman" pitchFamily="18" charset="0"/>
                          <a:ea typeface="+mn-ea"/>
                          <a:cs typeface="Times New Roman" pitchFamily="18" charset="0"/>
                        </a:rPr>
                        <a:t>Drafting </a:t>
                      </a:r>
                      <a:r>
                        <a:rPr lang="en-US" sz="1400" b="1" kern="1200" dirty="0">
                          <a:solidFill>
                            <a:srgbClr val="002060"/>
                          </a:solidFill>
                          <a:latin typeface="Times New Roman" pitchFamily="18" charset="0"/>
                          <a:ea typeface="+mn-ea"/>
                          <a:cs typeface="Times New Roman" pitchFamily="18" charset="0"/>
                        </a:rPr>
                        <a:t>and </a:t>
                      </a:r>
                      <a:r>
                        <a:rPr lang="en-US" sz="1400" b="1" kern="1200" dirty="0" smtClean="0">
                          <a:solidFill>
                            <a:srgbClr val="002060"/>
                          </a:solidFill>
                          <a:latin typeface="Times New Roman" pitchFamily="18" charset="0"/>
                          <a:ea typeface="+mn-ea"/>
                          <a:cs typeface="Times New Roman" pitchFamily="18" charset="0"/>
                        </a:rPr>
                        <a:t>Modeling</a:t>
                      </a: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tc>
                <a:extLst>
                  <a:ext uri="{0D108BD9-81ED-4DB2-BD59-A6C34878D82A}">
                    <a16:rowId xmlns:a16="http://schemas.microsoft.com/office/drawing/2014/main" xmlns="" val="10001"/>
                  </a:ext>
                </a:extLst>
              </a:tr>
              <a:tr h="467688">
                <a:tc>
                  <a:txBody>
                    <a:bodyPr/>
                    <a:lstStyle/>
                    <a:p>
                      <a:pPr marL="0" marR="0" lvl="0" indent="0" algn="l" defTabSz="914400" rtl="0" eaLnBrk="1" fontAlgn="base" latinLnBrk="0" hangingPunct="1">
                        <a:lnSpc>
                          <a:spcPct val="100000"/>
                        </a:lnSpc>
                        <a:spcBef>
                          <a:spcPts val="13"/>
                        </a:spcBef>
                        <a:spcAft>
                          <a:spcPct val="0"/>
                        </a:spcAft>
                        <a:buClrTx/>
                        <a:buSzTx/>
                        <a:buFontTx/>
                        <a:buNone/>
                        <a:tabLst/>
                      </a:pPr>
                      <a:r>
                        <a:rPr kumimoji="0" lang="en-US" sz="1100" b="1" u="none" strike="noStrike" cap="none" normalizeH="0" baseline="0" dirty="0">
                          <a:ln>
                            <a:noFill/>
                          </a:ln>
                          <a:effectLst/>
                        </a:rPr>
                        <a:t>2</a:t>
                      </a:r>
                      <a:endParaRPr kumimoji="0" lang="en-US" sz="1100" b="1"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anchor="ctr" horzOverflow="overflow"/>
                </a:tc>
                <a:tc>
                  <a:txBody>
                    <a:bodyPr/>
                    <a:lstStyle/>
                    <a:p>
                      <a:pPr marL="4763" marR="0" lvl="0" indent="0" algn="l" defTabSz="914400" rtl="0" eaLnBrk="1" fontAlgn="base" latinLnBrk="0" hangingPunct="1">
                        <a:lnSpc>
                          <a:spcPct val="100000"/>
                        </a:lnSpc>
                        <a:spcBef>
                          <a:spcPct val="0"/>
                        </a:spcBef>
                        <a:spcAft>
                          <a:spcPct val="0"/>
                        </a:spcAft>
                        <a:buClrTx/>
                        <a:buSzTx/>
                        <a:buFontTx/>
                        <a:buNone/>
                        <a:tabLst/>
                      </a:pPr>
                      <a:r>
                        <a:rPr lang="en-US" sz="1400" b="1" kern="1200" dirty="0">
                          <a:solidFill>
                            <a:srgbClr val="002060"/>
                          </a:solidFill>
                          <a:latin typeface="Times New Roman" pitchFamily="18" charset="0"/>
                          <a:ea typeface="+mn-ea"/>
                          <a:cs typeface="Times New Roman" pitchFamily="18" charset="0"/>
                        </a:rPr>
                        <a:t>ANSYS Version </a:t>
                      </a:r>
                      <a:r>
                        <a:rPr lang="en-US" sz="1400" b="1" kern="1200" dirty="0" smtClean="0">
                          <a:solidFill>
                            <a:srgbClr val="002060"/>
                          </a:solidFill>
                          <a:latin typeface="Times New Roman" pitchFamily="18" charset="0"/>
                          <a:ea typeface="+mn-ea"/>
                          <a:cs typeface="Times New Roman" pitchFamily="18" charset="0"/>
                        </a:rPr>
                        <a:t>2021</a:t>
                      </a: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tc>
                <a:tc>
                  <a:txBody>
                    <a:bodyPr/>
                    <a:lstStyle/>
                    <a:p>
                      <a:pPr marL="6350" marR="0" lvl="0" indent="0" algn="l" defTabSz="914400" rtl="0" eaLnBrk="1" fontAlgn="base" latinLnBrk="0" hangingPunct="1">
                        <a:lnSpc>
                          <a:spcPct val="100000"/>
                        </a:lnSpc>
                        <a:spcBef>
                          <a:spcPct val="0"/>
                        </a:spcBef>
                        <a:spcAft>
                          <a:spcPct val="0"/>
                        </a:spcAft>
                        <a:buClrTx/>
                        <a:buSzTx/>
                        <a:buFontTx/>
                        <a:buNone/>
                        <a:tabLst/>
                      </a:pPr>
                      <a:r>
                        <a:rPr lang="en-US" sz="1400" b="1" kern="1200" dirty="0" smtClean="0">
                          <a:solidFill>
                            <a:srgbClr val="002060"/>
                          </a:solidFill>
                          <a:latin typeface="Times New Roman" pitchFamily="18" charset="0"/>
                          <a:ea typeface="+mn-ea"/>
                          <a:cs typeface="Times New Roman" pitchFamily="18" charset="0"/>
                        </a:rPr>
                        <a:t>Modeling , Design </a:t>
                      </a:r>
                      <a:r>
                        <a:rPr lang="en-US" sz="1400" b="1" kern="1200" dirty="0">
                          <a:solidFill>
                            <a:srgbClr val="002060"/>
                          </a:solidFill>
                          <a:latin typeface="Times New Roman" pitchFamily="18" charset="0"/>
                          <a:ea typeface="+mn-ea"/>
                          <a:cs typeface="Times New Roman" pitchFamily="18" charset="0"/>
                        </a:rPr>
                        <a:t>and </a:t>
                      </a:r>
                      <a:r>
                        <a:rPr lang="en-US" sz="1400" b="1" kern="1200" dirty="0" smtClean="0">
                          <a:solidFill>
                            <a:srgbClr val="002060"/>
                          </a:solidFill>
                          <a:latin typeface="Times New Roman" pitchFamily="18" charset="0"/>
                          <a:ea typeface="+mn-ea"/>
                          <a:cs typeface="Times New Roman" pitchFamily="18" charset="0"/>
                        </a:rPr>
                        <a:t>Analysis</a:t>
                      </a: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tc>
                <a:extLst>
                  <a:ext uri="{0D108BD9-81ED-4DB2-BD59-A6C34878D82A}">
                    <a16:rowId xmlns:a16="http://schemas.microsoft.com/office/drawing/2014/main" xmlns="" val="10002"/>
                  </a:ext>
                </a:extLst>
              </a:tr>
              <a:tr h="7015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3</a:t>
                      </a:r>
                      <a:endParaRPr kumimoji="0" lang="en-US" sz="1100" b="1"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anchor="ctr" horzOverflow="overflow"/>
                </a:tc>
                <a:tc>
                  <a:txBody>
                    <a:bodyPr/>
                    <a:lstStyle/>
                    <a:p>
                      <a:pPr marL="4763" marR="0" lvl="0" indent="0" algn="l" defTabSz="914400" rtl="0" eaLnBrk="1" fontAlgn="base" latinLnBrk="0" hangingPunct="1">
                        <a:lnSpc>
                          <a:spcPct val="100000"/>
                        </a:lnSpc>
                        <a:spcBef>
                          <a:spcPct val="0"/>
                        </a:spcBef>
                        <a:spcAft>
                          <a:spcPct val="0"/>
                        </a:spcAft>
                        <a:buClrTx/>
                        <a:buSzTx/>
                        <a:buFontTx/>
                        <a:buNone/>
                        <a:tabLst/>
                      </a:pPr>
                      <a:r>
                        <a:rPr lang="en-US" sz="1400" b="1" kern="1200" dirty="0" smtClean="0">
                          <a:solidFill>
                            <a:srgbClr val="002060"/>
                          </a:solidFill>
                          <a:latin typeface="Times New Roman" pitchFamily="18" charset="0"/>
                          <a:ea typeface="+mn-ea"/>
                          <a:cs typeface="Times New Roman" pitchFamily="18" charset="0"/>
                        </a:rPr>
                        <a:t>CADEM </a:t>
                      </a:r>
                      <a:r>
                        <a:rPr lang="en-US" sz="1400" b="1" kern="1200" dirty="0">
                          <a:solidFill>
                            <a:srgbClr val="002060"/>
                          </a:solidFill>
                          <a:latin typeface="Times New Roman" pitchFamily="18" charset="0"/>
                          <a:ea typeface="+mn-ea"/>
                          <a:cs typeface="Times New Roman" pitchFamily="18" charset="0"/>
                        </a:rPr>
                        <a:t>Version </a:t>
                      </a:r>
                      <a:r>
                        <a:rPr lang="en-US" sz="1400" b="1" kern="1200" dirty="0" smtClean="0">
                          <a:solidFill>
                            <a:srgbClr val="002060"/>
                          </a:solidFill>
                          <a:latin typeface="Times New Roman" pitchFamily="18" charset="0"/>
                          <a:ea typeface="+mn-ea"/>
                          <a:cs typeface="Times New Roman" pitchFamily="18" charset="0"/>
                        </a:rPr>
                        <a:t>16</a:t>
                      </a: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tc>
                <a:tc>
                  <a:txBody>
                    <a:bodyPr/>
                    <a:lstStyle/>
                    <a:p>
                      <a:pPr marL="6350" marR="0" lvl="0" indent="0" algn="l" defTabSz="914400" rtl="0" eaLnBrk="1" fontAlgn="base" latinLnBrk="0" hangingPunct="1">
                        <a:lnSpc>
                          <a:spcPct val="100000"/>
                        </a:lnSpc>
                        <a:spcBef>
                          <a:spcPct val="0"/>
                        </a:spcBef>
                        <a:spcAft>
                          <a:spcPct val="0"/>
                        </a:spcAft>
                        <a:buClrTx/>
                        <a:buSzTx/>
                        <a:buFontTx/>
                        <a:buNone/>
                        <a:tabLst/>
                      </a:pPr>
                      <a:r>
                        <a:rPr lang="en-US" sz="1400" b="1" kern="1200" dirty="0" smtClean="0">
                          <a:solidFill>
                            <a:srgbClr val="002060"/>
                          </a:solidFill>
                          <a:latin typeface="Times New Roman" pitchFamily="18" charset="0"/>
                          <a:ea typeface="+mn-ea"/>
                          <a:cs typeface="Times New Roman" pitchFamily="18" charset="0"/>
                        </a:rPr>
                        <a:t>To simulate the manufacturing process for Turning and Milling</a:t>
                      </a: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tc>
                <a:extLst>
                  <a:ext uri="{0D108BD9-81ED-4DB2-BD59-A6C34878D82A}">
                    <a16:rowId xmlns:a16="http://schemas.microsoft.com/office/drawing/2014/main" xmlns="" val="10003"/>
                  </a:ext>
                </a:extLst>
              </a:tr>
              <a:tr h="13230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4</a:t>
                      </a:r>
                      <a:endParaRPr kumimoji="0" lang="en-US" sz="1100" b="1"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anchor="ctr" horzOverflow="overflow"/>
                </a:tc>
                <a:tc>
                  <a:txBody>
                    <a:bodyPr/>
                    <a:lstStyle/>
                    <a:p>
                      <a:pPr algn="l">
                        <a:lnSpc>
                          <a:spcPct val="115000"/>
                        </a:lnSpc>
                        <a:spcAft>
                          <a:spcPts val="0"/>
                        </a:spcAft>
                      </a:pPr>
                      <a:r>
                        <a:rPr lang="en-US" sz="1400" b="1" kern="1200" dirty="0" smtClean="0">
                          <a:solidFill>
                            <a:srgbClr val="002060"/>
                          </a:solidFill>
                          <a:latin typeface="Times New Roman" pitchFamily="18" charset="0"/>
                          <a:ea typeface="+mn-ea"/>
                          <a:cs typeface="Times New Roman" pitchFamily="18" charset="0"/>
                        </a:rPr>
                        <a:t>Welding Machine</a:t>
                      </a:r>
                    </a:p>
                    <a:p>
                      <a:pPr algn="l">
                        <a:lnSpc>
                          <a:spcPct val="115000"/>
                        </a:lnSpc>
                        <a:spcAft>
                          <a:spcPts val="0"/>
                        </a:spcAft>
                      </a:pPr>
                      <a:r>
                        <a:rPr lang="en-US" sz="1400" b="1" kern="1200" dirty="0" smtClean="0">
                          <a:solidFill>
                            <a:srgbClr val="002060"/>
                          </a:solidFill>
                          <a:latin typeface="Times New Roman" pitchFamily="18" charset="0"/>
                          <a:ea typeface="+mn-ea"/>
                          <a:cs typeface="Times New Roman" pitchFamily="18" charset="0"/>
                        </a:rPr>
                        <a:t>(Primary Voltage: 220- 440,</a:t>
                      </a:r>
                    </a:p>
                    <a:p>
                      <a:pPr algn="l">
                        <a:lnSpc>
                          <a:spcPct val="115000"/>
                        </a:lnSpc>
                        <a:spcAft>
                          <a:spcPts val="0"/>
                        </a:spcAft>
                      </a:pPr>
                      <a:r>
                        <a:rPr lang="en-US" sz="1400" b="1" kern="1200" dirty="0" smtClean="0">
                          <a:solidFill>
                            <a:srgbClr val="002060"/>
                          </a:solidFill>
                          <a:latin typeface="Times New Roman" pitchFamily="18" charset="0"/>
                          <a:ea typeface="+mn-ea"/>
                          <a:cs typeface="Times New Roman" pitchFamily="18" charset="0"/>
                        </a:rPr>
                        <a:t>Secondary Voltage: 50/80,</a:t>
                      </a:r>
                    </a:p>
                    <a:p>
                      <a:pPr algn="l">
                        <a:lnSpc>
                          <a:spcPct val="115000"/>
                        </a:lnSpc>
                        <a:spcAft>
                          <a:spcPts val="0"/>
                        </a:spcAft>
                      </a:pPr>
                      <a:r>
                        <a:rPr lang="en-US" sz="1400" b="1" kern="1200" dirty="0" smtClean="0">
                          <a:solidFill>
                            <a:srgbClr val="002060"/>
                          </a:solidFill>
                          <a:latin typeface="Times New Roman" pitchFamily="18" charset="0"/>
                          <a:ea typeface="+mn-ea"/>
                          <a:cs typeface="Times New Roman" pitchFamily="18" charset="0"/>
                        </a:rPr>
                        <a:t>Frequency Cycles: 50, </a:t>
                      </a:r>
                    </a:p>
                    <a:p>
                      <a:pPr algn="l">
                        <a:lnSpc>
                          <a:spcPct val="115000"/>
                        </a:lnSpc>
                        <a:spcAft>
                          <a:spcPts val="0"/>
                        </a:spcAft>
                      </a:pPr>
                      <a:r>
                        <a:rPr lang="en-US" sz="1400" b="1" kern="1200" dirty="0" smtClean="0">
                          <a:solidFill>
                            <a:srgbClr val="002060"/>
                          </a:solidFill>
                          <a:latin typeface="Times New Roman" pitchFamily="18" charset="0"/>
                          <a:ea typeface="+mn-ea"/>
                          <a:cs typeface="Times New Roman" pitchFamily="18" charset="0"/>
                        </a:rPr>
                        <a:t>Phase: 3.)</a:t>
                      </a:r>
                    </a:p>
                  </a:txBody>
                  <a:tcPr marL="70211" marR="70211" marT="0" marB="0" anchor="ctr"/>
                </a:tc>
                <a:tc>
                  <a:txBody>
                    <a:bodyPr/>
                    <a:lstStyle/>
                    <a:p>
                      <a:pPr marL="44450" marR="0" lvl="0" indent="0" algn="l" defTabSz="914400" rtl="0" eaLnBrk="1" fontAlgn="base" latinLnBrk="0" hangingPunct="1">
                        <a:lnSpc>
                          <a:spcPct val="100000"/>
                        </a:lnSpc>
                        <a:spcBef>
                          <a:spcPct val="0"/>
                        </a:spcBef>
                        <a:spcAft>
                          <a:spcPct val="0"/>
                        </a:spcAft>
                        <a:buClrTx/>
                        <a:buSzTx/>
                        <a:buFontTx/>
                        <a:buNone/>
                        <a:tabLst/>
                      </a:pPr>
                      <a:endParaRPr lang="en-US" sz="1400" b="1" kern="1200" dirty="0" smtClean="0">
                        <a:solidFill>
                          <a:srgbClr val="002060"/>
                        </a:solidFill>
                        <a:latin typeface="Times New Roman" pitchFamily="18" charset="0"/>
                        <a:ea typeface="+mn-ea"/>
                        <a:cs typeface="Times New Roman" pitchFamily="18" charset="0"/>
                      </a:endParaRPr>
                    </a:p>
                    <a:p>
                      <a:pPr marL="44450" marR="0" lvl="0" indent="0" algn="l" defTabSz="914400" rtl="0" eaLnBrk="1" fontAlgn="base" latinLnBrk="0" hangingPunct="1">
                        <a:lnSpc>
                          <a:spcPct val="100000"/>
                        </a:lnSpc>
                        <a:spcBef>
                          <a:spcPct val="0"/>
                        </a:spcBef>
                        <a:spcAft>
                          <a:spcPct val="0"/>
                        </a:spcAft>
                        <a:buClrTx/>
                        <a:buSzTx/>
                        <a:buFontTx/>
                        <a:buNone/>
                        <a:tabLst/>
                      </a:pPr>
                      <a:endParaRPr lang="en-US" sz="1400" b="1" kern="1200" dirty="0" smtClean="0">
                        <a:solidFill>
                          <a:srgbClr val="002060"/>
                        </a:solidFill>
                        <a:latin typeface="Times New Roman" pitchFamily="18" charset="0"/>
                        <a:ea typeface="+mn-ea"/>
                        <a:cs typeface="Times New Roman" pitchFamily="18" charset="0"/>
                      </a:endParaRPr>
                    </a:p>
                    <a:p>
                      <a:pPr marL="44450" marR="0" lvl="0" indent="0" algn="l" defTabSz="914400" rtl="0" eaLnBrk="1" fontAlgn="base" latinLnBrk="0" hangingPunct="1">
                        <a:lnSpc>
                          <a:spcPct val="100000"/>
                        </a:lnSpc>
                        <a:spcBef>
                          <a:spcPct val="0"/>
                        </a:spcBef>
                        <a:spcAft>
                          <a:spcPct val="0"/>
                        </a:spcAft>
                        <a:buClrTx/>
                        <a:buSzTx/>
                        <a:buFontTx/>
                        <a:buNone/>
                        <a:tabLst/>
                      </a:pPr>
                      <a:r>
                        <a:rPr lang="en-US" sz="1400" b="1" kern="1200" dirty="0" smtClean="0">
                          <a:solidFill>
                            <a:srgbClr val="002060"/>
                          </a:solidFill>
                          <a:latin typeface="Times New Roman" pitchFamily="18" charset="0"/>
                          <a:ea typeface="+mn-ea"/>
                          <a:cs typeface="Times New Roman" pitchFamily="18" charset="0"/>
                        </a:rPr>
                        <a:t>Fabrication work</a:t>
                      </a: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tc>
                <a:extLst>
                  <a:ext uri="{0D108BD9-81ED-4DB2-BD59-A6C34878D82A}">
                    <a16:rowId xmlns:a16="http://schemas.microsoft.com/office/drawing/2014/main" xmlns="" val="10004"/>
                  </a:ext>
                </a:extLst>
              </a:tr>
              <a:tr h="13095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5</a:t>
                      </a:r>
                      <a:endParaRPr kumimoji="0" lang="en-US" sz="1100" b="1"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anchor="ctr" horzOverflow="overflow"/>
                </a:tc>
                <a:tc>
                  <a:txBody>
                    <a:bodyPr/>
                    <a:lstStyle/>
                    <a:p>
                      <a:pPr algn="l">
                        <a:lnSpc>
                          <a:spcPct val="115000"/>
                        </a:lnSpc>
                        <a:spcAft>
                          <a:spcPts val="0"/>
                        </a:spcAft>
                      </a:pPr>
                      <a:r>
                        <a:rPr lang="en-US" sz="1400" b="1" kern="1200" dirty="0" smtClean="0">
                          <a:solidFill>
                            <a:srgbClr val="002060"/>
                          </a:solidFill>
                          <a:latin typeface="Times New Roman" pitchFamily="18" charset="0"/>
                          <a:ea typeface="+mn-ea"/>
                          <a:cs typeface="Times New Roman" pitchFamily="18" charset="0"/>
                        </a:rPr>
                        <a:t>Drilling Machine</a:t>
                      </a:r>
                    </a:p>
                    <a:p>
                      <a:pPr algn="l">
                        <a:lnSpc>
                          <a:spcPct val="115000"/>
                        </a:lnSpc>
                        <a:spcAft>
                          <a:spcPts val="0"/>
                        </a:spcAft>
                      </a:pPr>
                      <a:r>
                        <a:rPr lang="en-US" sz="1400" b="1" kern="1200" dirty="0" smtClean="0">
                          <a:solidFill>
                            <a:srgbClr val="002060"/>
                          </a:solidFill>
                          <a:latin typeface="Times New Roman" pitchFamily="18" charset="0"/>
                          <a:ea typeface="+mn-ea"/>
                          <a:cs typeface="Times New Roman" pitchFamily="18" charset="0"/>
                        </a:rPr>
                        <a:t>(Universal, Radial, 25 mm Cap, 3 Phase (1 HP and 0.5 HP) Motors, Belts)</a:t>
                      </a:r>
                    </a:p>
                    <a:p>
                      <a:pPr marL="4763" marR="0" lvl="0" indent="0" algn="l" defTabSz="914400" rtl="0" eaLnBrk="1" fontAlgn="base" latinLnBrk="0" hangingPunct="1">
                        <a:lnSpc>
                          <a:spcPct val="100000"/>
                        </a:lnSpc>
                        <a:spcBef>
                          <a:spcPct val="0"/>
                        </a:spcBef>
                        <a:spcAft>
                          <a:spcPct val="0"/>
                        </a:spcAft>
                        <a:buClrTx/>
                        <a:buSzTx/>
                        <a:buFontTx/>
                        <a:buNone/>
                        <a:tabLst/>
                      </a:pP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tc>
                <a:tc>
                  <a:txBody>
                    <a:bodyPr/>
                    <a:lstStyle/>
                    <a:p>
                      <a:pPr marL="44450" marR="0" lvl="0" indent="0" algn="l" defTabSz="914400" rtl="0" eaLnBrk="1" fontAlgn="base" latinLnBrk="0" hangingPunct="1">
                        <a:lnSpc>
                          <a:spcPct val="100000"/>
                        </a:lnSpc>
                        <a:spcBef>
                          <a:spcPct val="0"/>
                        </a:spcBef>
                        <a:spcAft>
                          <a:spcPct val="0"/>
                        </a:spcAft>
                        <a:buClrTx/>
                        <a:buSzTx/>
                        <a:buFontTx/>
                        <a:buNone/>
                        <a:tabLst/>
                      </a:pPr>
                      <a:endParaRPr lang="en-US" sz="1400" b="1" kern="1200" dirty="0" smtClean="0">
                        <a:solidFill>
                          <a:srgbClr val="002060"/>
                        </a:solidFill>
                        <a:latin typeface="Times New Roman" pitchFamily="18" charset="0"/>
                        <a:ea typeface="+mn-ea"/>
                        <a:cs typeface="Times New Roman" pitchFamily="18" charset="0"/>
                      </a:endParaRPr>
                    </a:p>
                    <a:p>
                      <a:pPr marL="44450" marR="0" lvl="0" indent="0" algn="l" defTabSz="914400" rtl="0" eaLnBrk="1" fontAlgn="base" latinLnBrk="0" hangingPunct="1">
                        <a:lnSpc>
                          <a:spcPct val="100000"/>
                        </a:lnSpc>
                        <a:spcBef>
                          <a:spcPct val="0"/>
                        </a:spcBef>
                        <a:spcAft>
                          <a:spcPct val="0"/>
                        </a:spcAft>
                        <a:buClrTx/>
                        <a:buSzTx/>
                        <a:buFontTx/>
                        <a:buNone/>
                        <a:tabLst/>
                      </a:pPr>
                      <a:endParaRPr lang="en-US" sz="1400" b="1" kern="1200" dirty="0" smtClean="0">
                        <a:solidFill>
                          <a:srgbClr val="002060"/>
                        </a:solidFill>
                        <a:latin typeface="Times New Roman" pitchFamily="18" charset="0"/>
                        <a:ea typeface="+mn-ea"/>
                        <a:cs typeface="Times New Roman" pitchFamily="18" charset="0"/>
                      </a:endParaRPr>
                    </a:p>
                    <a:p>
                      <a:pPr marL="44450" marR="0" lvl="0" indent="0" algn="l" defTabSz="914400" rtl="0" eaLnBrk="1" fontAlgn="base" latinLnBrk="0" hangingPunct="1">
                        <a:lnSpc>
                          <a:spcPct val="100000"/>
                        </a:lnSpc>
                        <a:spcBef>
                          <a:spcPct val="0"/>
                        </a:spcBef>
                        <a:spcAft>
                          <a:spcPct val="0"/>
                        </a:spcAft>
                        <a:buClrTx/>
                        <a:buSzTx/>
                        <a:buFontTx/>
                        <a:buNone/>
                        <a:tabLst/>
                      </a:pPr>
                      <a:r>
                        <a:rPr lang="en-US" sz="1400" b="1" kern="1200" dirty="0" smtClean="0">
                          <a:solidFill>
                            <a:srgbClr val="002060"/>
                          </a:solidFill>
                          <a:latin typeface="Times New Roman" pitchFamily="18" charset="0"/>
                          <a:ea typeface="+mn-ea"/>
                          <a:cs typeface="Times New Roman" pitchFamily="18" charset="0"/>
                        </a:rPr>
                        <a:t>Fabrication work</a:t>
                      </a: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tc>
                <a:extLst>
                  <a:ext uri="{0D108BD9-81ED-4DB2-BD59-A6C34878D82A}">
                    <a16:rowId xmlns:a16="http://schemas.microsoft.com/office/drawing/2014/main" xmlns="" val="10005"/>
                  </a:ext>
                </a:extLst>
              </a:tr>
              <a:tr h="5163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6</a:t>
                      </a:r>
                      <a:endParaRPr kumimoji="0" lang="en-US" sz="1100" b="1" i="0" u="none" strike="noStrike" cap="none" normalizeH="0" baseline="0" dirty="0">
                        <a:ln>
                          <a:noFill/>
                        </a:ln>
                        <a:solidFill>
                          <a:schemeClr val="tx1"/>
                        </a:solidFill>
                        <a:effectLst/>
                        <a:latin typeface="Times New Roman" pitchFamily="18" charset="0"/>
                        <a:cs typeface="Times New Roman" pitchFamily="18" charset="0"/>
                      </a:endParaRPr>
                    </a:p>
                  </a:txBody>
                  <a:tcPr marL="0" marR="0" marT="0" marB="0" anchor="ctr" horzOverflow="overflow"/>
                </a:tc>
                <a:tc>
                  <a:txBody>
                    <a:bodyPr/>
                    <a:lstStyle/>
                    <a:p>
                      <a:pPr algn="l">
                        <a:lnSpc>
                          <a:spcPct val="115000"/>
                        </a:lnSpc>
                        <a:spcAft>
                          <a:spcPts val="0"/>
                        </a:spcAft>
                      </a:pPr>
                      <a:r>
                        <a:rPr lang="en-US" sz="1400" b="1" kern="1200" dirty="0" smtClean="0">
                          <a:solidFill>
                            <a:srgbClr val="002060"/>
                          </a:solidFill>
                          <a:latin typeface="Times New Roman" pitchFamily="18" charset="0"/>
                          <a:ea typeface="+mn-ea"/>
                          <a:cs typeface="Times New Roman" pitchFamily="18" charset="0"/>
                        </a:rPr>
                        <a:t>Melting Furnace (1000 </a:t>
                      </a:r>
                      <a:r>
                        <a:rPr lang="en-US" sz="1400" b="1" kern="1200" dirty="0" smtClean="0">
                          <a:solidFill>
                            <a:srgbClr val="002060"/>
                          </a:solidFill>
                          <a:effectLst/>
                          <a:latin typeface="Times New Roman" pitchFamily="18" charset="0"/>
                          <a:ea typeface="+mn-ea"/>
                          <a:cs typeface="Times New Roman" pitchFamily="18" charset="0"/>
                        </a:rPr>
                        <a:t>o</a:t>
                      </a:r>
                      <a:r>
                        <a:rPr lang="en-US" sz="1400" b="1" kern="1200" dirty="0" smtClean="0">
                          <a:solidFill>
                            <a:srgbClr val="002060"/>
                          </a:solidFill>
                          <a:latin typeface="Times New Roman" pitchFamily="18" charset="0"/>
                          <a:ea typeface="+mn-ea"/>
                          <a:cs typeface="Times New Roman" pitchFamily="18" charset="0"/>
                        </a:rPr>
                        <a:t> C, Capacity: 5 kgs)</a:t>
                      </a:r>
                    </a:p>
                  </a:txBody>
                  <a:tcPr marL="0" marR="0" marT="0" marB="0" anchor="ctr" horzOverflow="overflow"/>
                </a:tc>
                <a:tc>
                  <a:txBody>
                    <a:bodyPr/>
                    <a:lstStyle/>
                    <a:p>
                      <a:pPr marL="44450" marR="0" lvl="0" indent="0" algn="l" defTabSz="914400" rtl="0" eaLnBrk="1" fontAlgn="base" latinLnBrk="0" hangingPunct="1">
                        <a:lnSpc>
                          <a:spcPct val="100000"/>
                        </a:lnSpc>
                        <a:spcBef>
                          <a:spcPct val="0"/>
                        </a:spcBef>
                        <a:spcAft>
                          <a:spcPct val="0"/>
                        </a:spcAft>
                        <a:buClrTx/>
                        <a:buSzTx/>
                        <a:buFontTx/>
                        <a:buNone/>
                        <a:tabLst/>
                      </a:pPr>
                      <a:r>
                        <a:rPr lang="en-US" sz="1400" b="1" kern="1200" dirty="0" smtClean="0">
                          <a:solidFill>
                            <a:srgbClr val="002060"/>
                          </a:solidFill>
                          <a:latin typeface="Times New Roman" pitchFamily="18" charset="0"/>
                          <a:ea typeface="+mn-ea"/>
                          <a:cs typeface="Times New Roman" pitchFamily="18" charset="0"/>
                        </a:rPr>
                        <a:t>Metal melting for Casting </a:t>
                      </a:r>
                      <a:endParaRPr lang="en-US" sz="1400" b="1" kern="1200" dirty="0">
                        <a:solidFill>
                          <a:srgbClr val="002060"/>
                        </a:solidFill>
                        <a:latin typeface="Times New Roman" pitchFamily="18" charset="0"/>
                        <a:ea typeface="+mn-ea"/>
                        <a:cs typeface="Times New Roman" pitchFamily="18" charset="0"/>
                      </a:endParaRPr>
                    </a:p>
                  </a:txBody>
                  <a:tcPr marL="0" marR="0" marT="0" marB="0" anchor="ctr" horzOverflow="overflow"/>
                </a:tc>
                <a:extLst>
                  <a:ext uri="{0D108BD9-81ED-4DB2-BD59-A6C34878D82A}">
                    <a16:rowId xmlns:a16="http://schemas.microsoft.com/office/drawing/2014/main" xmlns="" val="10006"/>
                  </a:ext>
                </a:extLst>
              </a:tr>
            </a:tbl>
          </a:graphicData>
        </a:graphic>
      </p:graphicFrame>
      <p:graphicFrame>
        <p:nvGraphicFramePr>
          <p:cNvPr id="7" name="Table 6"/>
          <p:cNvGraphicFramePr>
            <a:graphicFrameLocks noGrp="1"/>
          </p:cNvGraphicFramePr>
          <p:nvPr/>
        </p:nvGraphicFramePr>
        <p:xfrm>
          <a:off x="5227608" y="646980"/>
          <a:ext cx="4019909" cy="5495028"/>
        </p:xfrm>
        <a:graphic>
          <a:graphicData uri="http://schemas.openxmlformats.org/drawingml/2006/table">
            <a:tbl>
              <a:tblPr/>
              <a:tblGrid>
                <a:gridCol w="1677809">
                  <a:extLst>
                    <a:ext uri="{9D8B030D-6E8A-4147-A177-3AD203B41FA5}">
                      <a16:colId xmlns:a16="http://schemas.microsoft.com/office/drawing/2014/main" xmlns="" val="20000"/>
                    </a:ext>
                  </a:extLst>
                </a:gridCol>
                <a:gridCol w="2342100">
                  <a:extLst>
                    <a:ext uri="{9D8B030D-6E8A-4147-A177-3AD203B41FA5}">
                      <a16:colId xmlns:a16="http://schemas.microsoft.com/office/drawing/2014/main" xmlns="" val="20001"/>
                    </a:ext>
                  </a:extLst>
                </a:gridCol>
              </a:tblGrid>
              <a:tr h="879204">
                <a:tc>
                  <a:txBody>
                    <a:bodyPr/>
                    <a:lstStyle/>
                    <a:p>
                      <a:pPr marL="310515" marR="326390" algn="l" defTabSz="914400" rtl="0" eaLnBrk="1" latinLnBrk="0" hangingPunct="1">
                        <a:spcBef>
                          <a:spcPts val="275"/>
                        </a:spcBef>
                        <a:spcAft>
                          <a:spcPts val="0"/>
                        </a:spcAft>
                      </a:pPr>
                      <a:r>
                        <a:rPr lang="en-US" sz="1600" b="1" kern="1200" dirty="0">
                          <a:solidFill>
                            <a:srgbClr val="002060"/>
                          </a:solidFill>
                          <a:latin typeface="Times New Roman" pitchFamily="18" charset="0"/>
                          <a:ea typeface="+mn-ea"/>
                          <a:cs typeface="Times New Roman" pitchFamily="18" charset="0"/>
                        </a:rPr>
                        <a:t>Name of the equipment </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2B2B2B"/>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ABF8F"/>
                    </a:solidFill>
                  </a:tcPr>
                </a:tc>
                <a:tc>
                  <a:txBody>
                    <a:bodyPr/>
                    <a:lstStyle/>
                    <a:p>
                      <a:pPr marL="310515" marR="326390" algn="l" defTabSz="914400" rtl="0" eaLnBrk="1" latinLnBrk="0" hangingPunct="1">
                        <a:spcBef>
                          <a:spcPts val="275"/>
                        </a:spcBef>
                        <a:spcAft>
                          <a:spcPts val="0"/>
                        </a:spcAft>
                      </a:pPr>
                      <a:r>
                        <a:rPr lang="en-US" sz="1600" b="1" kern="1200" dirty="0" smtClean="0">
                          <a:solidFill>
                            <a:srgbClr val="002060"/>
                          </a:solidFill>
                          <a:latin typeface="Times New Roman" pitchFamily="18" charset="0"/>
                          <a:ea typeface="+mn-ea"/>
                          <a:cs typeface="Times New Roman" pitchFamily="18" charset="0"/>
                        </a:rPr>
                        <a:t>Specification</a:t>
                      </a:r>
                      <a:endParaRPr lang="en-US" sz="1600" b="1" kern="1200" dirty="0">
                        <a:solidFill>
                          <a:srgbClr val="002060"/>
                        </a:solidFill>
                        <a:latin typeface="Times New Roman" pitchFamily="18" charset="0"/>
                        <a:ea typeface="+mn-ea"/>
                        <a:cs typeface="Times New Roman" pitchFamily="18" charset="0"/>
                      </a:endParaRP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2B2B2B"/>
                      </a:solidFill>
                      <a:prstDash val="solid"/>
                      <a:round/>
                      <a:headEnd type="none" w="med" len="med"/>
                      <a:tailEnd type="none" w="med" len="med"/>
                    </a:lnR>
                    <a:lnT w="12700" cap="flat" cmpd="sng" algn="ctr">
                      <a:solidFill>
                        <a:srgbClr val="2B2B2B"/>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ABF8F"/>
                    </a:solidFill>
                  </a:tcPr>
                </a:tc>
                <a:extLst>
                  <a:ext uri="{0D108BD9-81ED-4DB2-BD59-A6C34878D82A}">
                    <a16:rowId xmlns:a16="http://schemas.microsoft.com/office/drawing/2014/main" xmlns="" val="10000"/>
                  </a:ext>
                </a:extLst>
              </a:tr>
              <a:tr h="1099005">
                <a:tc>
                  <a:txBody>
                    <a:bodyPr/>
                    <a:lstStyle/>
                    <a:p>
                      <a:pPr marL="310515" marR="326390" lvl="0" algn="l">
                        <a:spcAft>
                          <a:spcPts val="0"/>
                        </a:spcAft>
                      </a:pPr>
                      <a:r>
                        <a:rPr lang="en-US" sz="1600" b="1" kern="1200" dirty="0" smtClean="0">
                          <a:solidFill>
                            <a:srgbClr val="002060"/>
                          </a:solidFill>
                          <a:latin typeface="Times New Roman" pitchFamily="18" charset="0"/>
                          <a:ea typeface="+mn-ea"/>
                          <a:cs typeface="Times New Roman" pitchFamily="18" charset="0"/>
                        </a:rPr>
                        <a:t>Muffle </a:t>
                      </a:r>
                      <a:r>
                        <a:rPr lang="en-US" sz="1600" b="1" kern="1200" dirty="0">
                          <a:solidFill>
                            <a:srgbClr val="002060"/>
                          </a:solidFill>
                          <a:latin typeface="Times New Roman" pitchFamily="18" charset="0"/>
                          <a:ea typeface="+mn-ea"/>
                          <a:cs typeface="Times New Roman" pitchFamily="18" charset="0"/>
                        </a:rPr>
                        <a:t>furnace</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697230" lvl="0" algn="l">
                        <a:spcBef>
                          <a:spcPts val="25"/>
                        </a:spcBef>
                        <a:spcAft>
                          <a:spcPts val="0"/>
                        </a:spcAft>
                      </a:pPr>
                      <a:r>
                        <a:rPr lang="en-US" sz="1600" b="1" kern="1200" dirty="0">
                          <a:solidFill>
                            <a:srgbClr val="002060"/>
                          </a:solidFill>
                          <a:latin typeface="Times New Roman" pitchFamily="18" charset="0"/>
                          <a:ea typeface="+mn-ea"/>
                          <a:cs typeface="Times New Roman" pitchFamily="18" charset="0"/>
                        </a:rPr>
                        <a:t>12 X 6 X 6 inches</a:t>
                      </a:r>
                    </a:p>
                    <a:p>
                      <a:pPr marL="504190" lvl="0" algn="l">
                        <a:spcAft>
                          <a:spcPts val="0"/>
                        </a:spcAft>
                      </a:pPr>
                      <a:r>
                        <a:rPr lang="en-US" sz="1600" b="1" kern="1200" dirty="0" smtClean="0">
                          <a:solidFill>
                            <a:srgbClr val="002060"/>
                          </a:solidFill>
                          <a:latin typeface="Times New Roman" pitchFamily="18" charset="0"/>
                          <a:ea typeface="+mn-ea"/>
                          <a:cs typeface="Times New Roman" pitchFamily="18" charset="0"/>
                        </a:rPr>
                        <a:t>Capacity </a:t>
                      </a:r>
                      <a:r>
                        <a:rPr lang="en-US" sz="1600" b="1" kern="1200" dirty="0">
                          <a:solidFill>
                            <a:srgbClr val="002060"/>
                          </a:solidFill>
                          <a:latin typeface="Times New Roman" pitchFamily="18" charset="0"/>
                          <a:ea typeface="+mn-ea"/>
                          <a:cs typeface="Times New Roman" pitchFamily="18" charset="0"/>
                        </a:rPr>
                        <a:t>of 5Kg at a temperature of 11000ºc</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2B2B2B"/>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xmlns="" val="10001"/>
                  </a:ext>
                </a:extLst>
              </a:tr>
              <a:tr h="879204">
                <a:tc>
                  <a:txBody>
                    <a:bodyPr/>
                    <a:lstStyle/>
                    <a:p>
                      <a:pPr marL="310515" marR="309245" lvl="0" algn="l">
                        <a:spcBef>
                          <a:spcPts val="25"/>
                        </a:spcBef>
                        <a:spcAft>
                          <a:spcPts val="0"/>
                        </a:spcAft>
                      </a:pPr>
                      <a:r>
                        <a:rPr lang="en-US" sz="1600" b="1" kern="1200" dirty="0">
                          <a:solidFill>
                            <a:srgbClr val="002060"/>
                          </a:solidFill>
                          <a:latin typeface="Times New Roman" pitchFamily="18" charset="0"/>
                          <a:ea typeface="+mn-ea"/>
                          <a:cs typeface="Times New Roman" pitchFamily="18" charset="0"/>
                        </a:rPr>
                        <a:t>Melting furnace</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443865" marR="422910" lvl="0" algn="l">
                        <a:spcBef>
                          <a:spcPts val="25"/>
                        </a:spcBef>
                        <a:spcAft>
                          <a:spcPts val="0"/>
                        </a:spcAft>
                      </a:pPr>
                      <a:r>
                        <a:rPr lang="en-US" sz="1600" b="1" kern="1200" dirty="0" smtClean="0">
                          <a:solidFill>
                            <a:srgbClr val="002060"/>
                          </a:solidFill>
                          <a:latin typeface="Times New Roman" pitchFamily="18" charset="0"/>
                          <a:ea typeface="+mn-ea"/>
                          <a:cs typeface="Times New Roman" pitchFamily="18" charset="0"/>
                        </a:rPr>
                        <a:t>Capacity </a:t>
                      </a:r>
                      <a:r>
                        <a:rPr lang="en-US" sz="1600" b="1" kern="1200" dirty="0">
                          <a:solidFill>
                            <a:srgbClr val="002060"/>
                          </a:solidFill>
                          <a:latin typeface="Times New Roman" pitchFamily="18" charset="0"/>
                          <a:ea typeface="+mn-ea"/>
                          <a:cs typeface="Times New Roman" pitchFamily="18" charset="0"/>
                        </a:rPr>
                        <a:t>of 5Kg at a temperature of 10000c</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2B2B2B"/>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xmlns="" val="10002"/>
                  </a:ext>
                </a:extLst>
              </a:tr>
              <a:tr h="659404">
                <a:tc>
                  <a:txBody>
                    <a:bodyPr/>
                    <a:lstStyle/>
                    <a:p>
                      <a:pPr marL="310515" marR="309245" lvl="0" algn="l">
                        <a:spcBef>
                          <a:spcPts val="25"/>
                        </a:spcBef>
                        <a:spcAft>
                          <a:spcPts val="0"/>
                        </a:spcAft>
                      </a:pPr>
                      <a:r>
                        <a:rPr lang="en-US" sz="1600" b="1" kern="1200" dirty="0">
                          <a:solidFill>
                            <a:srgbClr val="002060"/>
                          </a:solidFill>
                          <a:latin typeface="Times New Roman" pitchFamily="18" charset="0"/>
                          <a:ea typeface="+mn-ea"/>
                          <a:cs typeface="Times New Roman" pitchFamily="18" charset="0"/>
                        </a:rPr>
                        <a:t>Stir casting setup</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424815" marR="422910" lvl="0" algn="l">
                        <a:spcBef>
                          <a:spcPts val="25"/>
                        </a:spcBef>
                        <a:spcAft>
                          <a:spcPts val="0"/>
                        </a:spcAft>
                      </a:pPr>
                      <a:r>
                        <a:rPr lang="en-US" sz="1600" b="1" kern="1200" dirty="0">
                          <a:solidFill>
                            <a:srgbClr val="002060"/>
                          </a:solidFill>
                          <a:latin typeface="Times New Roman" pitchFamily="18" charset="0"/>
                          <a:ea typeface="+mn-ea"/>
                          <a:cs typeface="Times New Roman" pitchFamily="18" charset="0"/>
                        </a:rPr>
                        <a:t>Speed 300rpm</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2B2B2B"/>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xmlns="" val="10003"/>
                  </a:ext>
                </a:extLst>
              </a:tr>
              <a:tr h="439603">
                <a:tc>
                  <a:txBody>
                    <a:bodyPr/>
                    <a:lstStyle/>
                    <a:p>
                      <a:pPr marL="310515" marR="309245" lvl="0" algn="l">
                        <a:spcBef>
                          <a:spcPts val="25"/>
                        </a:spcBef>
                        <a:spcAft>
                          <a:spcPts val="0"/>
                        </a:spcAft>
                      </a:pPr>
                      <a:r>
                        <a:rPr lang="en-US" sz="1600" b="1" kern="1200" dirty="0">
                          <a:solidFill>
                            <a:srgbClr val="002060"/>
                          </a:solidFill>
                          <a:latin typeface="Times New Roman" pitchFamily="18" charset="0"/>
                          <a:ea typeface="+mn-ea"/>
                          <a:cs typeface="Times New Roman" pitchFamily="18" charset="0"/>
                        </a:rPr>
                        <a:t>Metal dies</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424815" marR="422910" lvl="0" algn="l">
                        <a:spcBef>
                          <a:spcPts val="25"/>
                        </a:spcBef>
                        <a:spcAft>
                          <a:spcPts val="0"/>
                        </a:spcAft>
                      </a:pPr>
                      <a:r>
                        <a:rPr lang="en-US" sz="1600" b="1" kern="1200" dirty="0">
                          <a:solidFill>
                            <a:srgbClr val="002060"/>
                          </a:solidFill>
                          <a:latin typeface="Times New Roman" pitchFamily="18" charset="0"/>
                          <a:ea typeface="+mn-ea"/>
                          <a:cs typeface="Times New Roman" pitchFamily="18" charset="0"/>
                        </a:rPr>
                        <a:t>200mm X 12mm</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2B2B2B"/>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extLst>
                  <a:ext uri="{0D108BD9-81ED-4DB2-BD59-A6C34878D82A}">
                    <a16:rowId xmlns:a16="http://schemas.microsoft.com/office/drawing/2014/main" xmlns="" val="10004"/>
                  </a:ext>
                </a:extLst>
              </a:tr>
              <a:tr h="1538608">
                <a:tc>
                  <a:txBody>
                    <a:bodyPr/>
                    <a:lstStyle/>
                    <a:p>
                      <a:pPr lvl="0" algn="l">
                        <a:spcAft>
                          <a:spcPts val="0"/>
                        </a:spcAft>
                      </a:pPr>
                      <a:endParaRPr lang="en-US" sz="1600" b="1" kern="1200" dirty="0">
                        <a:solidFill>
                          <a:srgbClr val="002060"/>
                        </a:solidFill>
                        <a:latin typeface="Times New Roman" pitchFamily="18" charset="0"/>
                        <a:ea typeface="+mn-ea"/>
                        <a:cs typeface="Times New Roman" pitchFamily="18" charset="0"/>
                      </a:endParaRPr>
                    </a:p>
                    <a:p>
                      <a:pPr marL="310515" marR="326390" lvl="0" algn="l">
                        <a:spcAft>
                          <a:spcPts val="0"/>
                        </a:spcAft>
                      </a:pPr>
                      <a:r>
                        <a:rPr lang="en-US" sz="1600" b="1" kern="1200" dirty="0" smtClean="0">
                          <a:solidFill>
                            <a:srgbClr val="002060"/>
                          </a:solidFill>
                          <a:latin typeface="Times New Roman" pitchFamily="18" charset="0"/>
                          <a:ea typeface="+mn-ea"/>
                          <a:cs typeface="Times New Roman" pitchFamily="18" charset="0"/>
                        </a:rPr>
                        <a:t>Computerized Pin </a:t>
                      </a:r>
                      <a:r>
                        <a:rPr lang="en-US" sz="1600" b="1" kern="1200" dirty="0">
                          <a:solidFill>
                            <a:srgbClr val="002060"/>
                          </a:solidFill>
                          <a:latin typeface="Times New Roman" pitchFamily="18" charset="0"/>
                          <a:ea typeface="+mn-ea"/>
                          <a:cs typeface="Times New Roman" pitchFamily="18" charset="0"/>
                        </a:rPr>
                        <a:t>on disc Wear </a:t>
                      </a:r>
                      <a:r>
                        <a:rPr lang="en-US" sz="1600" b="1" kern="1200" dirty="0" smtClean="0">
                          <a:solidFill>
                            <a:srgbClr val="002060"/>
                          </a:solidFill>
                          <a:latin typeface="Times New Roman" pitchFamily="18" charset="0"/>
                          <a:ea typeface="+mn-ea"/>
                          <a:cs typeface="Times New Roman" pitchFamily="18" charset="0"/>
                        </a:rPr>
                        <a:t>Testing </a:t>
                      </a:r>
                      <a:r>
                        <a:rPr lang="en-US" sz="1600" b="1" kern="1200" dirty="0">
                          <a:solidFill>
                            <a:srgbClr val="002060"/>
                          </a:solidFill>
                          <a:latin typeface="Times New Roman" pitchFamily="18" charset="0"/>
                          <a:ea typeface="+mn-ea"/>
                          <a:cs typeface="Times New Roman" pitchFamily="18" charset="0"/>
                        </a:rPr>
                        <a:t>Machine</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2B2B2B"/>
                      </a:solidFill>
                      <a:prstDash val="solid"/>
                      <a:round/>
                      <a:headEnd type="none" w="med" len="med"/>
                      <a:tailEnd type="none" w="med" len="med"/>
                    </a:lnB>
                  </a:tcPr>
                </a:tc>
                <a:tc>
                  <a:txBody>
                    <a:bodyPr/>
                    <a:lstStyle/>
                    <a:p>
                      <a:pPr algn="l">
                        <a:spcAft>
                          <a:spcPts val="0"/>
                        </a:spcAft>
                      </a:pPr>
                      <a:r>
                        <a:rPr lang="en-US" sz="1600" b="1" kern="1200" dirty="0">
                          <a:solidFill>
                            <a:srgbClr val="002060"/>
                          </a:solidFill>
                          <a:latin typeface="Times New Roman" pitchFamily="18" charset="0"/>
                          <a:ea typeface="+mn-ea"/>
                          <a:cs typeface="Times New Roman" pitchFamily="18" charset="0"/>
                        </a:rPr>
                        <a:t>Load 200 N, Speed: 0.26- </a:t>
                      </a:r>
                      <a:r>
                        <a:rPr lang="en-US" sz="1600" b="1" kern="1200" dirty="0" smtClean="0">
                          <a:solidFill>
                            <a:srgbClr val="002060"/>
                          </a:solidFill>
                          <a:latin typeface="Times New Roman" pitchFamily="18" charset="0"/>
                          <a:ea typeface="+mn-ea"/>
                          <a:cs typeface="Times New Roman" pitchFamily="18" charset="0"/>
                        </a:rPr>
                        <a:t>10m/s,</a:t>
                      </a:r>
                    </a:p>
                    <a:p>
                      <a:pPr algn="l">
                        <a:spcAft>
                          <a:spcPts val="0"/>
                        </a:spcAft>
                      </a:pPr>
                      <a:r>
                        <a:rPr lang="en-US" sz="1600" b="1" kern="1200" dirty="0" smtClean="0">
                          <a:solidFill>
                            <a:srgbClr val="002060"/>
                          </a:solidFill>
                          <a:latin typeface="Times New Roman" pitchFamily="18" charset="0"/>
                          <a:ea typeface="+mn-ea"/>
                          <a:cs typeface="Times New Roman" pitchFamily="18" charset="0"/>
                        </a:rPr>
                        <a:t>Wear </a:t>
                      </a:r>
                      <a:r>
                        <a:rPr lang="en-US" sz="1600" b="1" kern="1200" dirty="0">
                          <a:solidFill>
                            <a:srgbClr val="002060"/>
                          </a:solidFill>
                          <a:latin typeface="Times New Roman" pitchFamily="18" charset="0"/>
                          <a:ea typeface="+mn-ea"/>
                          <a:cs typeface="Times New Roman" pitchFamily="18" charset="0"/>
                        </a:rPr>
                        <a:t>dia: 165 X 8 mm</a:t>
                      </a:r>
                    </a:p>
                    <a:p>
                      <a:pPr marR="422910" algn="l">
                        <a:spcAft>
                          <a:spcPts val="0"/>
                        </a:spcAft>
                      </a:pPr>
                      <a:r>
                        <a:rPr lang="en-US" sz="1600" b="1" kern="1200" dirty="0">
                          <a:solidFill>
                            <a:srgbClr val="002060"/>
                          </a:solidFill>
                          <a:latin typeface="Times New Roman" pitchFamily="18" charset="0"/>
                          <a:ea typeface="+mn-ea"/>
                          <a:cs typeface="Times New Roman" pitchFamily="18" charset="0"/>
                        </a:rPr>
                        <a:t>Pin dia: 3 to 12 mm.</a:t>
                      </a:r>
                    </a:p>
                  </a:txBody>
                  <a:tcPr marL="0" marR="0" marT="0" marB="0" anchor="ctr">
                    <a:lnL w="12700" cap="flat" cmpd="sng" algn="ctr">
                      <a:solidFill>
                        <a:srgbClr val="808080"/>
                      </a:solidFill>
                      <a:prstDash val="solid"/>
                      <a:round/>
                      <a:headEnd type="none" w="med" len="med"/>
                      <a:tailEnd type="none" w="med" len="med"/>
                    </a:lnL>
                    <a:lnR w="12700" cap="flat" cmpd="sng" algn="ctr">
                      <a:solidFill>
                        <a:srgbClr val="2B2B2B"/>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2B2B2B"/>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63250216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Grp="1" noChangeAspect="1" noChangeArrowheads="1"/>
          </p:cNvPicPr>
          <p:nvPr>
            <p:ph idx="1"/>
          </p:nvPr>
        </p:nvPicPr>
        <p:blipFill>
          <a:blip r:embed="rId2"/>
          <a:srcRect/>
          <a:stretch>
            <a:fillRect/>
          </a:stretch>
        </p:blipFill>
        <p:spPr bwMode="auto">
          <a:xfrm>
            <a:off x="387038" y="750926"/>
            <a:ext cx="8280000" cy="4403519"/>
          </a:xfrm>
          <a:prstGeom prst="rect">
            <a:avLst/>
          </a:prstGeom>
          <a:noFill/>
          <a:ln w="9525">
            <a:noFill/>
            <a:miter lim="800000"/>
            <a:headEnd/>
            <a:tailEnd/>
          </a:ln>
          <a:effectLst/>
        </p:spPr>
      </p:pic>
      <p:sp>
        <p:nvSpPr>
          <p:cNvPr id="10" name="Date Placeholder 9"/>
          <p:cNvSpPr>
            <a:spLocks noGrp="1"/>
          </p:cNvSpPr>
          <p:nvPr>
            <p:ph type="dt" sz="half" idx="10"/>
          </p:nvPr>
        </p:nvSpPr>
        <p:spPr/>
        <p:txBody>
          <a:bodyPr/>
          <a:lstStyle/>
          <a:p>
            <a:fld id="{E2EB4496-1801-44C8-B670-828AFC50FD4C}"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37</a:t>
            </a:fld>
            <a:endParaRPr lang="en-IN" b="1" dirty="0">
              <a:solidFill>
                <a:srgbClr val="FF0000"/>
              </a:solidFill>
            </a:endParaRPr>
          </a:p>
        </p:txBody>
      </p:sp>
      <p:sp>
        <p:nvSpPr>
          <p:cNvPr id="2" name="TextBox 1"/>
          <p:cNvSpPr txBox="1"/>
          <p:nvPr/>
        </p:nvSpPr>
        <p:spPr>
          <a:xfrm>
            <a:off x="309401" y="0"/>
            <a:ext cx="8336279" cy="830997"/>
          </a:xfrm>
          <a:prstGeom prst="rect">
            <a:avLst/>
          </a:prstGeom>
          <a:noFill/>
        </p:spPr>
        <p:txBody>
          <a:bodyPr wrap="square" rtlCol="0">
            <a:spAutoFit/>
          </a:bodyPr>
          <a:lstStyle/>
          <a:p>
            <a:pPr algn="ctr"/>
            <a:r>
              <a:rPr lang="en-US" sz="2800" b="1" dirty="0" smtClean="0">
                <a:solidFill>
                  <a:srgbClr val="800000"/>
                </a:solidFill>
                <a:latin typeface="+mj-lt"/>
                <a:ea typeface="+mj-ea"/>
                <a:cs typeface="+mj-cs"/>
              </a:rPr>
              <a:t>Criteria-7 Continuous Improvement</a:t>
            </a:r>
          </a:p>
          <a:p>
            <a:pPr algn="ctr"/>
            <a:r>
              <a:rPr lang="en-US" sz="2000" b="1" dirty="0" smtClean="0">
                <a:solidFill>
                  <a:srgbClr val="800000"/>
                </a:solidFill>
                <a:latin typeface="+mj-lt"/>
                <a:ea typeface="+mj-ea"/>
                <a:cs typeface="+mj-cs"/>
              </a:rPr>
              <a:t>POs </a:t>
            </a:r>
            <a:r>
              <a:rPr lang="en-US" sz="2000" b="1" dirty="0">
                <a:solidFill>
                  <a:srgbClr val="800000"/>
                </a:solidFill>
                <a:latin typeface="+mj-lt"/>
                <a:ea typeface="+mj-ea"/>
                <a:cs typeface="+mj-cs"/>
              </a:rPr>
              <a:t>&amp; PSOs Attainment Levels and Actions for Improvement</a:t>
            </a:r>
            <a:endParaRPr lang="en-IN" sz="2000" b="1" dirty="0">
              <a:solidFill>
                <a:srgbClr val="800000"/>
              </a:solidFill>
              <a:latin typeface="+mj-lt"/>
              <a:ea typeface="+mj-ea"/>
              <a:cs typeface="+mj-cs"/>
            </a:endParaRPr>
          </a:p>
        </p:txBody>
      </p:sp>
    </p:spTree>
    <p:extLst>
      <p:ext uri="{BB962C8B-B14F-4D97-AF65-F5344CB8AC3E}">
        <p14:creationId xmlns:p14="http://schemas.microsoft.com/office/powerpoint/2010/main" xmlns="" val="2684531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16336"/>
            <a:ext cx="9361488" cy="823944"/>
          </a:xfrm>
        </p:spPr>
        <p:txBody>
          <a:bodyPr>
            <a:normAutofit fontScale="90000"/>
          </a:bodyPr>
          <a:lstStyle/>
          <a:p>
            <a:pPr lvl="0">
              <a:lnSpc>
                <a:spcPct val="100000"/>
              </a:lnSpc>
              <a:defRPr/>
            </a:pPr>
            <a:r>
              <a:rPr lang="en-US" sz="3100" b="1" dirty="0">
                <a:solidFill>
                  <a:srgbClr val="800000"/>
                </a:solidFill>
              </a:rPr>
              <a:t>Criteria-7 Continuous Improvement </a:t>
            </a:r>
            <a:r>
              <a:rPr lang="en-US" sz="3200" b="1" dirty="0" smtClean="0">
                <a:solidFill>
                  <a:srgbClr val="800000"/>
                </a:solidFill>
              </a:rPr>
              <a:t/>
            </a:r>
            <a:br>
              <a:rPr lang="en-US" sz="3200" b="1" dirty="0" smtClean="0">
                <a:solidFill>
                  <a:srgbClr val="800000"/>
                </a:solidFill>
              </a:rPr>
            </a:br>
            <a:r>
              <a:rPr lang="en-US" sz="2800" b="1" dirty="0" smtClean="0"/>
              <a:t>I</a:t>
            </a:r>
            <a:r>
              <a:rPr lang="en-US" sz="2400" b="1" dirty="0" smtClean="0"/>
              <a:t>n the quality of students admitted to the program through </a:t>
            </a:r>
            <a:r>
              <a:rPr lang="en-US" sz="2400" b="1" dirty="0">
                <a:solidFill>
                  <a:srgbClr val="FF0000"/>
                </a:solidFill>
              </a:rPr>
              <a:t>KCET</a:t>
            </a:r>
            <a:endParaRPr lang="en-US" sz="2700" b="1" dirty="0">
              <a:solidFill>
                <a:srgbClr val="FF0000"/>
              </a:solidFill>
            </a:endParaRPr>
          </a:p>
        </p:txBody>
      </p:sp>
      <p:sp>
        <p:nvSpPr>
          <p:cNvPr id="10" name="Date Placeholder 9"/>
          <p:cNvSpPr>
            <a:spLocks noGrp="1"/>
          </p:cNvSpPr>
          <p:nvPr>
            <p:ph type="dt" sz="half" idx="10"/>
          </p:nvPr>
        </p:nvSpPr>
        <p:spPr/>
        <p:txBody>
          <a:bodyPr/>
          <a:lstStyle/>
          <a:p>
            <a:fld id="{E2EB4496-1801-44C8-B670-828AFC50FD4C}"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38</a:t>
            </a:fld>
            <a:endParaRPr lang="en-IN" b="1" dirty="0">
              <a:solidFill>
                <a:srgbClr val="FF0000"/>
              </a:solidFill>
            </a:endParaRPr>
          </a:p>
        </p:txBody>
      </p:sp>
      <p:graphicFrame>
        <p:nvGraphicFramePr>
          <p:cNvPr id="8" name="Chart 7"/>
          <p:cNvGraphicFramePr/>
          <p:nvPr/>
        </p:nvGraphicFramePr>
        <p:xfrm>
          <a:off x="966158" y="1147314"/>
          <a:ext cx="7988060" cy="49515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131215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16335"/>
            <a:ext cx="9361488" cy="409876"/>
          </a:xfrm>
        </p:spPr>
        <p:txBody>
          <a:bodyPr>
            <a:normAutofit fontScale="90000"/>
          </a:bodyPr>
          <a:lstStyle/>
          <a:p>
            <a:pPr lvl="0">
              <a:lnSpc>
                <a:spcPct val="100000"/>
              </a:lnSpc>
              <a:defRPr/>
            </a:pPr>
            <a:r>
              <a:rPr lang="en-US" sz="3200" b="1" dirty="0" smtClean="0">
                <a:solidFill>
                  <a:srgbClr val="800000"/>
                </a:solidFill>
              </a:rPr>
              <a:t/>
            </a:r>
            <a:br>
              <a:rPr lang="en-US" sz="3200" b="1" dirty="0" smtClean="0">
                <a:solidFill>
                  <a:srgbClr val="800000"/>
                </a:solidFill>
              </a:rPr>
            </a:br>
            <a:r>
              <a:rPr lang="en-US" sz="3100" b="1" dirty="0" smtClean="0">
                <a:solidFill>
                  <a:srgbClr val="800000"/>
                </a:solidFill>
              </a:rPr>
              <a:t>Criteria-7 </a:t>
            </a:r>
            <a:r>
              <a:rPr lang="en-US" sz="3100" b="1" dirty="0">
                <a:solidFill>
                  <a:srgbClr val="800000"/>
                </a:solidFill>
              </a:rPr>
              <a:t>Continuous Improvement </a:t>
            </a:r>
            <a:r>
              <a:rPr lang="en-US" sz="3200" b="1" dirty="0" smtClean="0">
                <a:solidFill>
                  <a:srgbClr val="800000"/>
                </a:solidFill>
              </a:rPr>
              <a:t/>
            </a:r>
            <a:br>
              <a:rPr lang="en-US" sz="3200" b="1" dirty="0" smtClean="0">
                <a:solidFill>
                  <a:srgbClr val="800000"/>
                </a:solidFill>
              </a:rPr>
            </a:br>
            <a:r>
              <a:rPr lang="en-US" sz="2700" b="1" dirty="0" smtClean="0"/>
              <a:t>In </a:t>
            </a:r>
            <a:r>
              <a:rPr lang="en-US" sz="2700" b="1" dirty="0"/>
              <a:t>the quality of students admitted to the program through </a:t>
            </a:r>
            <a:r>
              <a:rPr lang="en-US" sz="2700" b="1" dirty="0" smtClean="0">
                <a:solidFill>
                  <a:srgbClr val="FF0000"/>
                </a:solidFill>
              </a:rPr>
              <a:t>DCET</a:t>
            </a:r>
            <a:endParaRPr lang="en-US" sz="3200" b="1" dirty="0"/>
          </a:p>
        </p:txBody>
      </p:sp>
      <p:sp>
        <p:nvSpPr>
          <p:cNvPr id="10" name="Date Placeholder 9"/>
          <p:cNvSpPr>
            <a:spLocks noGrp="1"/>
          </p:cNvSpPr>
          <p:nvPr>
            <p:ph type="dt" sz="half" idx="10"/>
          </p:nvPr>
        </p:nvSpPr>
        <p:spPr/>
        <p:txBody>
          <a:bodyPr/>
          <a:lstStyle/>
          <a:p>
            <a:fld id="{E2EB4496-1801-44C8-B670-828AFC50FD4C}"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39</a:t>
            </a:fld>
            <a:endParaRPr lang="en-IN" b="1" dirty="0">
              <a:solidFill>
                <a:srgbClr val="FF0000"/>
              </a:solidFill>
            </a:endParaRPr>
          </a:p>
        </p:txBody>
      </p:sp>
      <p:graphicFrame>
        <p:nvGraphicFramePr>
          <p:cNvPr id="9" name="Chart 8"/>
          <p:cNvGraphicFramePr/>
          <p:nvPr/>
        </p:nvGraphicFramePr>
        <p:xfrm>
          <a:off x="520104" y="1138686"/>
          <a:ext cx="8459994" cy="51068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566439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p:nvPr/>
        </p:nvGrpSpPr>
        <p:grpSpPr>
          <a:xfrm>
            <a:off x="110062" y="1149318"/>
            <a:ext cx="2676297" cy="574597"/>
            <a:chOff x="395536" y="1052736"/>
            <a:chExt cx="2880320" cy="576064"/>
          </a:xfrm>
          <a:solidFill>
            <a:srgbClr val="FFFFCC"/>
          </a:solidFill>
        </p:grpSpPr>
        <p:sp>
          <p:nvSpPr>
            <p:cNvPr id="9" name="Pentagon 8"/>
            <p:cNvSpPr/>
            <p:nvPr/>
          </p:nvSpPr>
          <p:spPr>
            <a:xfrm>
              <a:off x="395536" y="1196752"/>
              <a:ext cx="648072" cy="288032"/>
            </a:xfrm>
            <a:prstGeom prst="homePlat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C00000"/>
                  </a:solidFill>
                </a:rPr>
                <a:t>15</a:t>
              </a:r>
              <a:endParaRPr lang="en-IN" sz="1600" b="1" dirty="0">
                <a:solidFill>
                  <a:srgbClr val="C00000"/>
                </a:solidFill>
              </a:endParaRPr>
            </a:p>
          </p:txBody>
        </p:sp>
        <p:sp>
          <p:nvSpPr>
            <p:cNvPr id="10" name="Rounded Rectangle 9"/>
            <p:cNvSpPr/>
            <p:nvPr/>
          </p:nvSpPr>
          <p:spPr>
            <a:xfrm>
              <a:off x="1043608" y="1052736"/>
              <a:ext cx="2232248" cy="576064"/>
            </a:xfrm>
            <a:prstGeom prst="roundRect">
              <a:avLst/>
            </a:prstGeom>
            <a:grp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en-IN" sz="1400" b="1" dirty="0">
                  <a:solidFill>
                    <a:schemeClr val="tx1"/>
                  </a:solidFill>
                </a:rPr>
                <a:t>Female Faculty – </a:t>
              </a:r>
              <a:r>
                <a:rPr lang="en-IN" sz="1400" b="1" dirty="0" smtClean="0">
                  <a:solidFill>
                    <a:schemeClr val="tx1"/>
                  </a:solidFill>
                </a:rPr>
                <a:t>02</a:t>
              </a:r>
              <a:endParaRPr lang="en-IN" sz="1400" b="1" dirty="0">
                <a:solidFill>
                  <a:schemeClr val="tx1"/>
                </a:solidFill>
              </a:endParaRPr>
            </a:p>
            <a:p>
              <a:r>
                <a:rPr lang="en-IN" sz="1400" b="1" dirty="0">
                  <a:solidFill>
                    <a:schemeClr val="tx1"/>
                  </a:solidFill>
                </a:rPr>
                <a:t>Male Faculty - </a:t>
              </a:r>
              <a:r>
                <a:rPr lang="en-IN" sz="1400" b="1" dirty="0" smtClean="0">
                  <a:solidFill>
                    <a:schemeClr val="tx1"/>
                  </a:solidFill>
                </a:rPr>
                <a:t>13</a:t>
              </a:r>
              <a:endParaRPr lang="en-IN" sz="1400" b="1" dirty="0">
                <a:solidFill>
                  <a:schemeClr val="tx1"/>
                </a:solidFill>
              </a:endParaRPr>
            </a:p>
          </p:txBody>
        </p:sp>
      </p:grpSp>
      <p:grpSp>
        <p:nvGrpSpPr>
          <p:cNvPr id="5" name="Group 10"/>
          <p:cNvGrpSpPr/>
          <p:nvPr/>
        </p:nvGrpSpPr>
        <p:grpSpPr>
          <a:xfrm>
            <a:off x="110062" y="1875927"/>
            <a:ext cx="2676297" cy="574597"/>
            <a:chOff x="395536" y="1052736"/>
            <a:chExt cx="2880320" cy="576064"/>
          </a:xfrm>
          <a:solidFill>
            <a:srgbClr val="FFFFCC"/>
          </a:solidFill>
        </p:grpSpPr>
        <p:sp>
          <p:nvSpPr>
            <p:cNvPr id="12" name="Pentagon 11"/>
            <p:cNvSpPr/>
            <p:nvPr/>
          </p:nvSpPr>
          <p:spPr>
            <a:xfrm>
              <a:off x="395536" y="1196752"/>
              <a:ext cx="648072" cy="288032"/>
            </a:xfrm>
            <a:prstGeom prst="homePlat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a:solidFill>
                    <a:srgbClr val="C00000"/>
                  </a:solidFill>
                </a:rPr>
                <a:t>2</a:t>
              </a:r>
            </a:p>
          </p:txBody>
        </p:sp>
        <p:sp>
          <p:nvSpPr>
            <p:cNvPr id="13" name="Rounded Rectangle 12"/>
            <p:cNvSpPr/>
            <p:nvPr/>
          </p:nvSpPr>
          <p:spPr>
            <a:xfrm>
              <a:off x="1043608" y="1052736"/>
              <a:ext cx="2232248" cy="576064"/>
            </a:xfrm>
            <a:prstGeom prst="roundRect">
              <a:avLst/>
            </a:prstGeom>
            <a:grp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en-IN" sz="1400" b="1" dirty="0">
                  <a:solidFill>
                    <a:schemeClr val="tx1"/>
                  </a:solidFill>
                </a:rPr>
                <a:t>Professors</a:t>
              </a:r>
            </a:p>
          </p:txBody>
        </p:sp>
      </p:grpSp>
      <p:grpSp>
        <p:nvGrpSpPr>
          <p:cNvPr id="6" name="Group 13"/>
          <p:cNvGrpSpPr/>
          <p:nvPr/>
        </p:nvGrpSpPr>
        <p:grpSpPr>
          <a:xfrm>
            <a:off x="110062" y="2568905"/>
            <a:ext cx="2676297" cy="574597"/>
            <a:chOff x="395536" y="1052736"/>
            <a:chExt cx="2880320" cy="576064"/>
          </a:xfrm>
          <a:solidFill>
            <a:srgbClr val="FFFFCC"/>
          </a:solidFill>
        </p:grpSpPr>
        <p:sp>
          <p:nvSpPr>
            <p:cNvPr id="15" name="Pentagon 14"/>
            <p:cNvSpPr/>
            <p:nvPr/>
          </p:nvSpPr>
          <p:spPr>
            <a:xfrm>
              <a:off x="395536" y="1196752"/>
              <a:ext cx="648072" cy="288032"/>
            </a:xfrm>
            <a:prstGeom prst="homePlat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a:solidFill>
                    <a:srgbClr val="C00000"/>
                  </a:solidFill>
                </a:rPr>
                <a:t>2</a:t>
              </a:r>
            </a:p>
          </p:txBody>
        </p:sp>
        <p:sp>
          <p:nvSpPr>
            <p:cNvPr id="16" name="Rounded Rectangle 15"/>
            <p:cNvSpPr/>
            <p:nvPr/>
          </p:nvSpPr>
          <p:spPr>
            <a:xfrm>
              <a:off x="1043608" y="1052736"/>
              <a:ext cx="2232248" cy="576064"/>
            </a:xfrm>
            <a:prstGeom prst="roundRect">
              <a:avLst/>
            </a:prstGeom>
            <a:grp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en-IN" sz="1400" b="1" dirty="0">
                  <a:solidFill>
                    <a:schemeClr val="tx1"/>
                  </a:solidFill>
                </a:rPr>
                <a:t>Associate Professors</a:t>
              </a:r>
            </a:p>
          </p:txBody>
        </p:sp>
      </p:grpSp>
      <p:grpSp>
        <p:nvGrpSpPr>
          <p:cNvPr id="7" name="Group 16"/>
          <p:cNvGrpSpPr/>
          <p:nvPr/>
        </p:nvGrpSpPr>
        <p:grpSpPr>
          <a:xfrm>
            <a:off x="110062" y="3304058"/>
            <a:ext cx="2676297" cy="574597"/>
            <a:chOff x="395536" y="1052736"/>
            <a:chExt cx="2880320" cy="576064"/>
          </a:xfrm>
          <a:solidFill>
            <a:srgbClr val="FFFFCC"/>
          </a:solidFill>
        </p:grpSpPr>
        <p:sp>
          <p:nvSpPr>
            <p:cNvPr id="18" name="Pentagon 17"/>
            <p:cNvSpPr/>
            <p:nvPr/>
          </p:nvSpPr>
          <p:spPr>
            <a:xfrm>
              <a:off x="395536" y="1196752"/>
              <a:ext cx="648072" cy="288032"/>
            </a:xfrm>
            <a:prstGeom prst="homePlat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C00000"/>
                  </a:solidFill>
                </a:rPr>
                <a:t>11</a:t>
              </a:r>
              <a:endParaRPr lang="en-IN" sz="1600" b="1" dirty="0">
                <a:solidFill>
                  <a:srgbClr val="C00000"/>
                </a:solidFill>
              </a:endParaRPr>
            </a:p>
          </p:txBody>
        </p:sp>
        <p:sp>
          <p:nvSpPr>
            <p:cNvPr id="19" name="Rounded Rectangle 18"/>
            <p:cNvSpPr/>
            <p:nvPr/>
          </p:nvSpPr>
          <p:spPr>
            <a:xfrm>
              <a:off x="1043608" y="1052736"/>
              <a:ext cx="2232248" cy="576064"/>
            </a:xfrm>
            <a:prstGeom prst="roundRect">
              <a:avLst/>
            </a:prstGeom>
            <a:grp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en-IN" sz="1400" b="1" dirty="0">
                  <a:solidFill>
                    <a:schemeClr val="tx1"/>
                  </a:solidFill>
                </a:rPr>
                <a:t>Assistant Professors</a:t>
              </a:r>
            </a:p>
          </p:txBody>
        </p:sp>
      </p:grpSp>
      <p:grpSp>
        <p:nvGrpSpPr>
          <p:cNvPr id="8" name="Group 19"/>
          <p:cNvGrpSpPr/>
          <p:nvPr/>
        </p:nvGrpSpPr>
        <p:grpSpPr>
          <a:xfrm>
            <a:off x="110062" y="4022304"/>
            <a:ext cx="2676297" cy="574597"/>
            <a:chOff x="395536" y="1052736"/>
            <a:chExt cx="2880320" cy="576064"/>
          </a:xfrm>
          <a:solidFill>
            <a:srgbClr val="FFFFCC"/>
          </a:solidFill>
        </p:grpSpPr>
        <p:sp>
          <p:nvSpPr>
            <p:cNvPr id="21" name="Pentagon 20"/>
            <p:cNvSpPr/>
            <p:nvPr/>
          </p:nvSpPr>
          <p:spPr>
            <a:xfrm>
              <a:off x="395536" y="1196752"/>
              <a:ext cx="648072" cy="288032"/>
            </a:xfrm>
            <a:prstGeom prst="homePlat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a:solidFill>
                    <a:srgbClr val="C00000"/>
                  </a:solidFill>
                </a:rPr>
                <a:t>4</a:t>
              </a:r>
            </a:p>
          </p:txBody>
        </p:sp>
        <p:sp>
          <p:nvSpPr>
            <p:cNvPr id="22" name="Rounded Rectangle 21"/>
            <p:cNvSpPr/>
            <p:nvPr/>
          </p:nvSpPr>
          <p:spPr>
            <a:xfrm>
              <a:off x="1043608" y="1052736"/>
              <a:ext cx="2232248" cy="576064"/>
            </a:xfrm>
            <a:prstGeom prst="roundRect">
              <a:avLst/>
            </a:prstGeom>
            <a:grp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r>
                <a:rPr lang="en-IN" sz="1400" b="1" dirty="0">
                  <a:solidFill>
                    <a:schemeClr val="tx1"/>
                  </a:solidFill>
                </a:rPr>
                <a:t>Ph.D Holders</a:t>
              </a:r>
            </a:p>
          </p:txBody>
        </p:sp>
      </p:grpSp>
      <p:grpSp>
        <p:nvGrpSpPr>
          <p:cNvPr id="11" name="Group 22"/>
          <p:cNvGrpSpPr/>
          <p:nvPr/>
        </p:nvGrpSpPr>
        <p:grpSpPr>
          <a:xfrm>
            <a:off x="82788" y="4740551"/>
            <a:ext cx="2676297" cy="574597"/>
            <a:chOff x="395536" y="1052736"/>
            <a:chExt cx="2880320" cy="576064"/>
          </a:xfrm>
          <a:solidFill>
            <a:srgbClr val="FFFFCC"/>
          </a:solidFill>
        </p:grpSpPr>
        <p:sp>
          <p:nvSpPr>
            <p:cNvPr id="24" name="Pentagon 23"/>
            <p:cNvSpPr/>
            <p:nvPr/>
          </p:nvSpPr>
          <p:spPr>
            <a:xfrm>
              <a:off x="395536" y="1196752"/>
              <a:ext cx="648072" cy="288032"/>
            </a:xfrm>
            <a:prstGeom prst="homePlat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a:solidFill>
                    <a:srgbClr val="C00000"/>
                  </a:solidFill>
                </a:rPr>
                <a:t>5</a:t>
              </a:r>
            </a:p>
          </p:txBody>
        </p:sp>
        <p:sp>
          <p:nvSpPr>
            <p:cNvPr id="25" name="Rounded Rectangle 24"/>
            <p:cNvSpPr/>
            <p:nvPr/>
          </p:nvSpPr>
          <p:spPr>
            <a:xfrm>
              <a:off x="1043608" y="1052736"/>
              <a:ext cx="2232248" cy="576064"/>
            </a:xfrm>
            <a:prstGeom prst="roundRect">
              <a:avLst/>
            </a:prstGeom>
            <a:grp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IN" sz="1400" b="1" dirty="0">
                  <a:solidFill>
                    <a:schemeClr val="tx1"/>
                  </a:solidFill>
                </a:rPr>
                <a:t>Faculty Pursuing Ph.D</a:t>
              </a:r>
            </a:p>
          </p:txBody>
        </p:sp>
      </p:grpSp>
      <p:grpSp>
        <p:nvGrpSpPr>
          <p:cNvPr id="14" name="Group 25"/>
          <p:cNvGrpSpPr/>
          <p:nvPr/>
        </p:nvGrpSpPr>
        <p:grpSpPr>
          <a:xfrm>
            <a:off x="82788" y="5377104"/>
            <a:ext cx="2676297" cy="574597"/>
            <a:chOff x="395536" y="1052736"/>
            <a:chExt cx="2880320" cy="576064"/>
          </a:xfrm>
          <a:solidFill>
            <a:srgbClr val="FFFFCC"/>
          </a:solidFill>
        </p:grpSpPr>
        <p:sp>
          <p:nvSpPr>
            <p:cNvPr id="27" name="Pentagon 26"/>
            <p:cNvSpPr/>
            <p:nvPr/>
          </p:nvSpPr>
          <p:spPr>
            <a:xfrm>
              <a:off x="395536" y="1196752"/>
              <a:ext cx="648072" cy="288032"/>
            </a:xfrm>
            <a:prstGeom prst="homePlate">
              <a:avLst/>
            </a:prstGeom>
            <a:grp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C00000"/>
                  </a:solidFill>
                </a:rPr>
                <a:t>36</a:t>
              </a:r>
              <a:endParaRPr lang="en-IN" sz="1600" b="1" dirty="0">
                <a:solidFill>
                  <a:srgbClr val="C00000"/>
                </a:solidFill>
              </a:endParaRPr>
            </a:p>
          </p:txBody>
        </p:sp>
        <p:sp>
          <p:nvSpPr>
            <p:cNvPr id="28" name="Rounded Rectangle 27"/>
            <p:cNvSpPr/>
            <p:nvPr/>
          </p:nvSpPr>
          <p:spPr>
            <a:xfrm>
              <a:off x="1043608" y="1052736"/>
              <a:ext cx="2232248" cy="576064"/>
            </a:xfrm>
            <a:prstGeom prst="roundRect">
              <a:avLst/>
            </a:prstGeom>
            <a:grpFill/>
            <a:ln>
              <a:solidFill>
                <a:schemeClr val="accent3">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IN" sz="1400" b="1" dirty="0">
                  <a:solidFill>
                    <a:schemeClr val="tx1"/>
                  </a:solidFill>
                </a:rPr>
                <a:t>Paper Publications</a:t>
              </a:r>
            </a:p>
          </p:txBody>
        </p:sp>
      </p:grpSp>
      <p:sp>
        <p:nvSpPr>
          <p:cNvPr id="29" name="Pentagon 28"/>
          <p:cNvSpPr/>
          <p:nvPr/>
        </p:nvSpPr>
        <p:spPr>
          <a:xfrm>
            <a:off x="3128871" y="1194498"/>
            <a:ext cx="663486" cy="287299"/>
          </a:xfrm>
          <a:prstGeom prst="homePlate">
            <a:avLst/>
          </a:prstGeom>
          <a:solidFill>
            <a:schemeClr val="bg2">
              <a:lumMod val="20000"/>
              <a:lumOff val="8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002060"/>
                </a:solidFill>
              </a:rPr>
              <a:t>10</a:t>
            </a:r>
            <a:endParaRPr lang="en-IN" sz="1600" b="1" dirty="0">
              <a:solidFill>
                <a:srgbClr val="002060"/>
              </a:solidFill>
            </a:endParaRPr>
          </a:p>
        </p:txBody>
      </p:sp>
      <p:sp>
        <p:nvSpPr>
          <p:cNvPr id="30" name="Rectangle 29"/>
          <p:cNvSpPr/>
          <p:nvPr/>
        </p:nvSpPr>
        <p:spPr>
          <a:xfrm>
            <a:off x="3792357" y="1146457"/>
            <a:ext cx="1909158" cy="430948"/>
          </a:xfrm>
          <a:prstGeom prst="rect">
            <a:avLst/>
          </a:prstGeom>
          <a:solidFill>
            <a:schemeClr val="bg2">
              <a:lumMod val="20000"/>
              <a:lumOff val="80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Laboratories</a:t>
            </a:r>
          </a:p>
        </p:txBody>
      </p:sp>
      <p:sp>
        <p:nvSpPr>
          <p:cNvPr id="31" name="Pentagon 30"/>
          <p:cNvSpPr/>
          <p:nvPr/>
        </p:nvSpPr>
        <p:spPr>
          <a:xfrm>
            <a:off x="3114450" y="1795981"/>
            <a:ext cx="663486" cy="287299"/>
          </a:xfrm>
          <a:prstGeom prst="homePlate">
            <a:avLst/>
          </a:prstGeom>
          <a:solidFill>
            <a:schemeClr val="bg2">
              <a:lumMod val="20000"/>
              <a:lumOff val="8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002060"/>
                </a:solidFill>
              </a:rPr>
              <a:t>4</a:t>
            </a:r>
            <a:endParaRPr lang="en-IN" sz="1600" b="1" dirty="0">
              <a:solidFill>
                <a:srgbClr val="002060"/>
              </a:solidFill>
            </a:endParaRPr>
          </a:p>
        </p:txBody>
      </p:sp>
      <p:sp>
        <p:nvSpPr>
          <p:cNvPr id="32" name="Rectangle 31"/>
          <p:cNvSpPr/>
          <p:nvPr/>
        </p:nvSpPr>
        <p:spPr>
          <a:xfrm>
            <a:off x="3777936" y="1747941"/>
            <a:ext cx="1923579" cy="430948"/>
          </a:xfrm>
          <a:prstGeom prst="rect">
            <a:avLst/>
          </a:prstGeom>
          <a:solidFill>
            <a:schemeClr val="bg2">
              <a:lumMod val="20000"/>
              <a:lumOff val="80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Class Rooms</a:t>
            </a:r>
          </a:p>
        </p:txBody>
      </p:sp>
      <p:sp>
        <p:nvSpPr>
          <p:cNvPr id="33" name="Pentagon 32"/>
          <p:cNvSpPr/>
          <p:nvPr/>
        </p:nvSpPr>
        <p:spPr>
          <a:xfrm>
            <a:off x="3134500" y="2582208"/>
            <a:ext cx="663486" cy="287299"/>
          </a:xfrm>
          <a:prstGeom prst="homePlate">
            <a:avLst/>
          </a:prstGeom>
          <a:solidFill>
            <a:schemeClr val="bg2">
              <a:lumMod val="20000"/>
              <a:lumOff val="8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a:solidFill>
                  <a:srgbClr val="002060"/>
                </a:solidFill>
              </a:rPr>
              <a:t>1</a:t>
            </a:r>
          </a:p>
        </p:txBody>
      </p:sp>
      <p:sp>
        <p:nvSpPr>
          <p:cNvPr id="34" name="Rectangle 33"/>
          <p:cNvSpPr/>
          <p:nvPr/>
        </p:nvSpPr>
        <p:spPr>
          <a:xfrm>
            <a:off x="3797987" y="2390248"/>
            <a:ext cx="1903528" cy="695654"/>
          </a:xfrm>
          <a:prstGeom prst="rect">
            <a:avLst/>
          </a:prstGeom>
          <a:solidFill>
            <a:schemeClr val="bg2">
              <a:lumMod val="20000"/>
              <a:lumOff val="80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Department Library</a:t>
            </a:r>
          </a:p>
        </p:txBody>
      </p:sp>
      <p:sp>
        <p:nvSpPr>
          <p:cNvPr id="35" name="Pentagon 34"/>
          <p:cNvSpPr/>
          <p:nvPr/>
        </p:nvSpPr>
        <p:spPr>
          <a:xfrm>
            <a:off x="3139554" y="3294318"/>
            <a:ext cx="663486" cy="287299"/>
          </a:xfrm>
          <a:prstGeom prst="homePlate">
            <a:avLst/>
          </a:prstGeom>
          <a:solidFill>
            <a:schemeClr val="bg2">
              <a:lumMod val="20000"/>
              <a:lumOff val="8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a:solidFill>
                  <a:srgbClr val="002060"/>
                </a:solidFill>
              </a:rPr>
              <a:t>1</a:t>
            </a:r>
          </a:p>
        </p:txBody>
      </p:sp>
      <p:sp>
        <p:nvSpPr>
          <p:cNvPr id="36" name="Rectangle 35"/>
          <p:cNvSpPr/>
          <p:nvPr/>
        </p:nvSpPr>
        <p:spPr>
          <a:xfrm>
            <a:off x="3803040" y="3246278"/>
            <a:ext cx="1898475" cy="430948"/>
          </a:xfrm>
          <a:prstGeom prst="rect">
            <a:avLst/>
          </a:prstGeom>
          <a:solidFill>
            <a:schemeClr val="bg2">
              <a:lumMod val="20000"/>
              <a:lumOff val="80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Seminar Hall</a:t>
            </a:r>
          </a:p>
        </p:txBody>
      </p:sp>
      <p:sp>
        <p:nvSpPr>
          <p:cNvPr id="37" name="Pentagon 36"/>
          <p:cNvSpPr/>
          <p:nvPr/>
        </p:nvSpPr>
        <p:spPr>
          <a:xfrm>
            <a:off x="3134500" y="3882021"/>
            <a:ext cx="663486" cy="287299"/>
          </a:xfrm>
          <a:prstGeom prst="homePlate">
            <a:avLst/>
          </a:prstGeom>
          <a:solidFill>
            <a:schemeClr val="bg2">
              <a:lumMod val="20000"/>
              <a:lumOff val="8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a:solidFill>
                  <a:srgbClr val="002060"/>
                </a:solidFill>
              </a:rPr>
              <a:t>1</a:t>
            </a:r>
          </a:p>
        </p:txBody>
      </p:sp>
      <p:sp>
        <p:nvSpPr>
          <p:cNvPr id="38" name="Rectangle 37"/>
          <p:cNvSpPr/>
          <p:nvPr/>
        </p:nvSpPr>
        <p:spPr>
          <a:xfrm>
            <a:off x="3797987" y="3833981"/>
            <a:ext cx="1903528" cy="430948"/>
          </a:xfrm>
          <a:prstGeom prst="rect">
            <a:avLst/>
          </a:prstGeom>
          <a:solidFill>
            <a:schemeClr val="bg2">
              <a:lumMod val="20000"/>
              <a:lumOff val="80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smtClean="0">
                <a:solidFill>
                  <a:schemeClr val="tx1"/>
                </a:solidFill>
              </a:rPr>
              <a:t> BGS R&amp;D </a:t>
            </a:r>
            <a:r>
              <a:rPr lang="en-IN" sz="1600" dirty="0" err="1" smtClean="0">
                <a:solidFill>
                  <a:schemeClr val="tx1"/>
                </a:solidFill>
              </a:rPr>
              <a:t>Center</a:t>
            </a:r>
            <a:endParaRPr lang="en-IN" sz="1600" dirty="0">
              <a:solidFill>
                <a:schemeClr val="tx1"/>
              </a:solidFill>
            </a:endParaRPr>
          </a:p>
        </p:txBody>
      </p:sp>
      <p:sp>
        <p:nvSpPr>
          <p:cNvPr id="39" name="Rectangle 38"/>
          <p:cNvSpPr/>
          <p:nvPr/>
        </p:nvSpPr>
        <p:spPr>
          <a:xfrm>
            <a:off x="7071917" y="1167147"/>
            <a:ext cx="1969241" cy="320724"/>
          </a:xfrm>
          <a:prstGeom prst="rect">
            <a:avLst/>
          </a:prstGeom>
          <a:blipFill>
            <a:blip r:embed="rId2"/>
            <a:tile tx="0" ty="0" sx="100000" sy="100000" flip="none" algn="tl"/>
          </a:blipFill>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Higher Studies</a:t>
            </a:r>
          </a:p>
        </p:txBody>
      </p:sp>
      <p:sp>
        <p:nvSpPr>
          <p:cNvPr id="40" name="Rectangle 39"/>
          <p:cNvSpPr/>
          <p:nvPr/>
        </p:nvSpPr>
        <p:spPr>
          <a:xfrm>
            <a:off x="7064334" y="2531781"/>
            <a:ext cx="1969241" cy="320724"/>
          </a:xfrm>
          <a:prstGeom prst="rect">
            <a:avLst/>
          </a:prstGeom>
          <a:blipFill>
            <a:blip r:embed="rId2"/>
            <a:tile tx="0" ty="0" sx="100000" sy="100000" flip="none" algn="tl"/>
          </a:blipFill>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Placements</a:t>
            </a:r>
          </a:p>
        </p:txBody>
      </p:sp>
      <p:sp>
        <p:nvSpPr>
          <p:cNvPr id="42" name="Rectangle 41"/>
          <p:cNvSpPr/>
          <p:nvPr/>
        </p:nvSpPr>
        <p:spPr>
          <a:xfrm>
            <a:off x="7062601" y="3061360"/>
            <a:ext cx="1969241" cy="502721"/>
          </a:xfrm>
          <a:prstGeom prst="rect">
            <a:avLst/>
          </a:prstGeom>
          <a:blipFill>
            <a:blip r:embed="rId2"/>
            <a:tile tx="0" ty="0" sx="100000" sy="100000" flip="none" algn="tl"/>
          </a:blipFill>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Avg. Pass % in last three years</a:t>
            </a:r>
          </a:p>
        </p:txBody>
      </p:sp>
      <p:sp>
        <p:nvSpPr>
          <p:cNvPr id="43" name="Pentagon 42"/>
          <p:cNvSpPr/>
          <p:nvPr/>
        </p:nvSpPr>
        <p:spPr>
          <a:xfrm>
            <a:off x="6167326" y="3869794"/>
            <a:ext cx="922224" cy="432735"/>
          </a:xfrm>
          <a:prstGeom prst="homePlate">
            <a:avLst/>
          </a:prstGeom>
          <a:blipFill>
            <a:blip r:embed="rId2"/>
            <a:tile tx="0" ty="0" sx="100000" sy="100000" flip="none" algn="tl"/>
          </a:blip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003300"/>
                </a:solidFill>
              </a:rPr>
              <a:t>76.11</a:t>
            </a:r>
            <a:endParaRPr lang="en-IN" sz="1600" b="1" dirty="0">
              <a:solidFill>
                <a:srgbClr val="003300"/>
              </a:solidFill>
            </a:endParaRPr>
          </a:p>
        </p:txBody>
      </p:sp>
      <p:sp>
        <p:nvSpPr>
          <p:cNvPr id="44" name="Rectangle 43"/>
          <p:cNvSpPr/>
          <p:nvPr/>
        </p:nvSpPr>
        <p:spPr>
          <a:xfrm>
            <a:off x="7116993" y="3837116"/>
            <a:ext cx="1969241" cy="531196"/>
          </a:xfrm>
          <a:prstGeom prst="rect">
            <a:avLst/>
          </a:prstGeom>
          <a:blipFill>
            <a:blip r:embed="rId2"/>
            <a:tile tx="0" ty="0" sx="100000" sy="100000" flip="none" algn="tl"/>
          </a:blipFill>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Enrolment Ratio  (In last three years)</a:t>
            </a:r>
          </a:p>
        </p:txBody>
      </p:sp>
      <p:sp>
        <p:nvSpPr>
          <p:cNvPr id="45" name="Pentagon 44"/>
          <p:cNvSpPr/>
          <p:nvPr/>
        </p:nvSpPr>
        <p:spPr>
          <a:xfrm>
            <a:off x="6129224" y="3093318"/>
            <a:ext cx="922225" cy="432735"/>
          </a:xfrm>
          <a:prstGeom prst="homePlate">
            <a:avLst/>
          </a:prstGeom>
          <a:blipFill>
            <a:blip r:embed="rId2"/>
            <a:tile tx="0" ty="0" sx="100000" sy="100000" flip="none" algn="tl"/>
          </a:blip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003300"/>
                </a:solidFill>
              </a:rPr>
              <a:t>98.5</a:t>
            </a:r>
            <a:endParaRPr lang="en-IN" sz="1600" b="1" dirty="0">
              <a:solidFill>
                <a:srgbClr val="003300"/>
              </a:solidFill>
            </a:endParaRPr>
          </a:p>
        </p:txBody>
      </p:sp>
      <p:sp>
        <p:nvSpPr>
          <p:cNvPr id="47" name="Pentagon 46"/>
          <p:cNvSpPr/>
          <p:nvPr/>
        </p:nvSpPr>
        <p:spPr>
          <a:xfrm>
            <a:off x="6065918" y="2479877"/>
            <a:ext cx="970292" cy="432735"/>
          </a:xfrm>
          <a:prstGeom prst="homePlate">
            <a:avLst/>
          </a:prstGeom>
          <a:blipFill>
            <a:blip r:embed="rId2"/>
            <a:tile tx="0" ty="0" sx="100000" sy="100000" flip="none" algn="tl"/>
          </a:blip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003300"/>
                </a:solidFill>
              </a:rPr>
              <a:t>85</a:t>
            </a:r>
            <a:endParaRPr lang="en-IN" sz="1600" b="1" dirty="0">
              <a:solidFill>
                <a:srgbClr val="003300"/>
              </a:solidFill>
            </a:endParaRPr>
          </a:p>
        </p:txBody>
      </p:sp>
      <p:sp>
        <p:nvSpPr>
          <p:cNvPr id="48" name="Pentagon 47"/>
          <p:cNvSpPr/>
          <p:nvPr/>
        </p:nvSpPr>
        <p:spPr>
          <a:xfrm>
            <a:off x="6065918" y="1144670"/>
            <a:ext cx="981443" cy="432735"/>
          </a:xfrm>
          <a:prstGeom prst="homePlate">
            <a:avLst/>
          </a:prstGeom>
          <a:blipFill>
            <a:blip r:embed="rId2"/>
            <a:tile tx="0" ty="0" sx="100000" sy="100000" flip="none" algn="tl"/>
          </a:blip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003300"/>
                </a:solidFill>
              </a:rPr>
              <a:t>04</a:t>
            </a:r>
            <a:endParaRPr lang="en-IN" sz="1600" b="1" dirty="0">
              <a:solidFill>
                <a:srgbClr val="003300"/>
              </a:solidFill>
            </a:endParaRPr>
          </a:p>
        </p:txBody>
      </p:sp>
      <p:sp>
        <p:nvSpPr>
          <p:cNvPr id="49" name="Pentagon 48"/>
          <p:cNvSpPr/>
          <p:nvPr/>
        </p:nvSpPr>
        <p:spPr>
          <a:xfrm>
            <a:off x="3139554" y="4505491"/>
            <a:ext cx="663486" cy="287299"/>
          </a:xfrm>
          <a:prstGeom prst="homePlate">
            <a:avLst/>
          </a:prstGeom>
          <a:solidFill>
            <a:schemeClr val="bg2">
              <a:lumMod val="20000"/>
              <a:lumOff val="8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a:solidFill>
                  <a:srgbClr val="002060"/>
                </a:solidFill>
              </a:rPr>
              <a:t>1</a:t>
            </a:r>
          </a:p>
        </p:txBody>
      </p:sp>
      <p:sp>
        <p:nvSpPr>
          <p:cNvPr id="50" name="Rectangle 49"/>
          <p:cNvSpPr/>
          <p:nvPr/>
        </p:nvSpPr>
        <p:spPr>
          <a:xfrm>
            <a:off x="3803041" y="4405566"/>
            <a:ext cx="1903528" cy="529367"/>
          </a:xfrm>
          <a:prstGeom prst="rect">
            <a:avLst/>
          </a:prstGeom>
          <a:solidFill>
            <a:schemeClr val="bg2">
              <a:lumMod val="20000"/>
              <a:lumOff val="80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Project Lab</a:t>
            </a:r>
          </a:p>
        </p:txBody>
      </p:sp>
      <p:sp>
        <p:nvSpPr>
          <p:cNvPr id="55" name="Pentagon 54"/>
          <p:cNvSpPr/>
          <p:nvPr/>
        </p:nvSpPr>
        <p:spPr>
          <a:xfrm>
            <a:off x="3114450" y="5155150"/>
            <a:ext cx="663486" cy="287299"/>
          </a:xfrm>
          <a:prstGeom prst="homePlate">
            <a:avLst/>
          </a:prstGeom>
          <a:solidFill>
            <a:schemeClr val="bg2">
              <a:lumMod val="20000"/>
              <a:lumOff val="8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002060"/>
                </a:solidFill>
              </a:rPr>
              <a:t>05</a:t>
            </a:r>
            <a:endParaRPr lang="en-IN" sz="1600" b="1" dirty="0">
              <a:solidFill>
                <a:srgbClr val="002060"/>
              </a:solidFill>
            </a:endParaRPr>
          </a:p>
        </p:txBody>
      </p:sp>
      <p:sp>
        <p:nvSpPr>
          <p:cNvPr id="56" name="Rectangle 55"/>
          <p:cNvSpPr/>
          <p:nvPr/>
        </p:nvSpPr>
        <p:spPr>
          <a:xfrm>
            <a:off x="3777936" y="5055225"/>
            <a:ext cx="1903528" cy="529367"/>
          </a:xfrm>
          <a:prstGeom prst="rect">
            <a:avLst/>
          </a:prstGeom>
          <a:solidFill>
            <a:schemeClr val="bg2">
              <a:lumMod val="20000"/>
              <a:lumOff val="80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Faculty Chambers</a:t>
            </a:r>
          </a:p>
        </p:txBody>
      </p:sp>
      <p:sp>
        <p:nvSpPr>
          <p:cNvPr id="57" name="Rectangle 56"/>
          <p:cNvSpPr/>
          <p:nvPr/>
        </p:nvSpPr>
        <p:spPr>
          <a:xfrm>
            <a:off x="7084059" y="1845488"/>
            <a:ext cx="1969241" cy="320724"/>
          </a:xfrm>
          <a:prstGeom prst="rect">
            <a:avLst/>
          </a:prstGeom>
          <a:blipFill>
            <a:blip r:embed="rId2"/>
            <a:tile tx="0" ty="0" sx="100000" sy="100000" flip="none" algn="tl"/>
          </a:blipFill>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Entrepreneur</a:t>
            </a:r>
          </a:p>
        </p:txBody>
      </p:sp>
      <p:sp>
        <p:nvSpPr>
          <p:cNvPr id="58" name="Pentagon 57"/>
          <p:cNvSpPr/>
          <p:nvPr/>
        </p:nvSpPr>
        <p:spPr>
          <a:xfrm>
            <a:off x="6065918" y="1783386"/>
            <a:ext cx="981443" cy="432735"/>
          </a:xfrm>
          <a:prstGeom prst="homePlate">
            <a:avLst/>
          </a:prstGeom>
          <a:blipFill>
            <a:blip r:embed="rId2"/>
            <a:tile tx="0" ty="0" sx="100000" sy="100000" flip="none" algn="tl"/>
          </a:blip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600" b="1" dirty="0" smtClean="0">
                <a:solidFill>
                  <a:srgbClr val="003300"/>
                </a:solidFill>
              </a:rPr>
              <a:t>10</a:t>
            </a:r>
            <a:endParaRPr lang="en-IN" sz="1600" b="1" dirty="0">
              <a:solidFill>
                <a:srgbClr val="003300"/>
              </a:solidFill>
            </a:endParaRPr>
          </a:p>
        </p:txBody>
      </p:sp>
      <p:sp>
        <p:nvSpPr>
          <p:cNvPr id="60" name="Pentagon 59"/>
          <p:cNvSpPr/>
          <p:nvPr/>
        </p:nvSpPr>
        <p:spPr>
          <a:xfrm>
            <a:off x="2897027" y="5742854"/>
            <a:ext cx="880909" cy="452887"/>
          </a:xfrm>
          <a:prstGeom prst="homePlate">
            <a:avLst/>
          </a:prstGeom>
          <a:solidFill>
            <a:schemeClr val="bg2">
              <a:lumMod val="20000"/>
              <a:lumOff val="80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100" b="1" dirty="0">
                <a:solidFill>
                  <a:srgbClr val="002060"/>
                </a:solidFill>
              </a:rPr>
              <a:t>500 Mbps</a:t>
            </a:r>
          </a:p>
        </p:txBody>
      </p:sp>
      <p:sp>
        <p:nvSpPr>
          <p:cNvPr id="61" name="Rectangle 60"/>
          <p:cNvSpPr/>
          <p:nvPr/>
        </p:nvSpPr>
        <p:spPr>
          <a:xfrm>
            <a:off x="3792357" y="5714623"/>
            <a:ext cx="1903528" cy="529367"/>
          </a:xfrm>
          <a:prstGeom prst="rect">
            <a:avLst/>
          </a:prstGeom>
          <a:solidFill>
            <a:schemeClr val="bg2">
              <a:lumMod val="20000"/>
              <a:lumOff val="80000"/>
            </a:schemeClr>
          </a:solidFill>
          <a:ln>
            <a:solidFill>
              <a:schemeClr val="bg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IN" sz="1600" dirty="0">
                <a:solidFill>
                  <a:schemeClr val="tx1"/>
                </a:solidFill>
              </a:rPr>
              <a:t>Internet</a:t>
            </a:r>
          </a:p>
        </p:txBody>
      </p:sp>
      <p:sp>
        <p:nvSpPr>
          <p:cNvPr id="63" name="Title 1"/>
          <p:cNvSpPr>
            <a:spLocks noGrp="1"/>
          </p:cNvSpPr>
          <p:nvPr>
            <p:ph type="title"/>
          </p:nvPr>
        </p:nvSpPr>
        <p:spPr>
          <a:xfrm>
            <a:off x="137160" y="243840"/>
            <a:ext cx="9037320" cy="615637"/>
          </a:xfrm>
        </p:spPr>
        <p:txBody>
          <a:bodyPr>
            <a:noAutofit/>
          </a:bodyPr>
          <a:lstStyle/>
          <a:p>
            <a:r>
              <a:rPr lang="en-US" sz="2400" b="1" dirty="0" smtClean="0">
                <a:solidFill>
                  <a:srgbClr val="C00000"/>
                </a:solidFill>
                <a:latin typeface="Lucida Sans" panose="020B0602030504020204" pitchFamily="34" charset="0"/>
                <a:cs typeface="Andalus" panose="02020603050405020304" pitchFamily="18" charset="-78"/>
              </a:rPr>
              <a:t>Introduction</a:t>
            </a:r>
            <a:br>
              <a:rPr lang="en-US" sz="2400" b="1" dirty="0" smtClean="0">
                <a:solidFill>
                  <a:srgbClr val="C00000"/>
                </a:solidFill>
                <a:latin typeface="Lucida Sans" panose="020B0602030504020204" pitchFamily="34" charset="0"/>
                <a:cs typeface="Andalus" panose="02020603050405020304" pitchFamily="18" charset="-78"/>
              </a:rPr>
            </a:br>
            <a:r>
              <a:rPr lang="en-IN" sz="2400" b="1" dirty="0" smtClean="0">
                <a:solidFill>
                  <a:srgbClr val="C00000"/>
                </a:solidFill>
                <a:latin typeface="Lucida Sans" panose="020B0602030504020204" pitchFamily="34" charset="0"/>
                <a:cs typeface="Andalus" panose="02020603050405020304" pitchFamily="18" charset="-78"/>
              </a:rPr>
              <a:t>Faculty </a:t>
            </a:r>
            <a:r>
              <a:rPr lang="en-IN" sz="2400" b="1" dirty="0">
                <a:solidFill>
                  <a:srgbClr val="C00000"/>
                </a:solidFill>
                <a:latin typeface="Lucida Sans" panose="020B0602030504020204" pitchFamily="34" charset="0"/>
                <a:cs typeface="Andalus" panose="02020603050405020304" pitchFamily="18" charset="-78"/>
              </a:rPr>
              <a:t>– Infrastructure - Students</a:t>
            </a:r>
          </a:p>
        </p:txBody>
      </p:sp>
      <p:sp>
        <p:nvSpPr>
          <p:cNvPr id="54" name="Date Placeholder 53"/>
          <p:cNvSpPr>
            <a:spLocks noGrp="1"/>
          </p:cNvSpPr>
          <p:nvPr>
            <p:ph type="dt" sz="half" idx="10"/>
          </p:nvPr>
        </p:nvSpPr>
        <p:spPr/>
        <p:txBody>
          <a:bodyPr/>
          <a:lstStyle/>
          <a:p>
            <a:fld id="{82EECEEC-299E-466C-AABA-27F15DBB7050}" type="datetime3">
              <a:rPr lang="en-US" b="1" smtClean="0">
                <a:solidFill>
                  <a:srgbClr val="FF0000"/>
                </a:solidFill>
              </a:rPr>
              <a:pPr/>
              <a:t>20 September 2021</a:t>
            </a:fld>
            <a:endParaRPr lang="en-IN" b="1" dirty="0">
              <a:solidFill>
                <a:srgbClr val="FF0000"/>
              </a:solidFill>
            </a:endParaRPr>
          </a:p>
        </p:txBody>
      </p:sp>
      <p:sp>
        <p:nvSpPr>
          <p:cNvPr id="3" name="Footer Placeholder 2"/>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2" name="Slide Number Placeholder 1"/>
          <p:cNvSpPr>
            <a:spLocks noGrp="1"/>
          </p:cNvSpPr>
          <p:nvPr>
            <p:ph type="sldNum" sz="quarter" idx="12"/>
          </p:nvPr>
        </p:nvSpPr>
        <p:spPr/>
        <p:txBody>
          <a:bodyPr/>
          <a:lstStyle/>
          <a:p>
            <a:fld id="{AD32FF36-0650-4599-8591-CB91F0F77817}" type="slidenum">
              <a:rPr lang="en-IN" b="1" smtClean="0">
                <a:solidFill>
                  <a:srgbClr val="FF0000"/>
                </a:solidFill>
              </a:rPr>
              <a:pPr/>
              <a:t>4</a:t>
            </a:fld>
            <a:endParaRPr lang="en-IN" b="1" dirty="0">
              <a:solidFill>
                <a:srgbClr val="FF0000"/>
              </a:solidFill>
            </a:endParaRPr>
          </a:p>
        </p:txBody>
      </p:sp>
    </p:spTree>
    <p:extLst>
      <p:ext uri="{BB962C8B-B14F-4D97-AF65-F5344CB8AC3E}">
        <p14:creationId xmlns:p14="http://schemas.microsoft.com/office/powerpoint/2010/main" xmlns="" val="10790114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fld id="{96ADD52D-13E4-4135-81EC-FE71BDB4831E}"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40</a:t>
            </a:fld>
            <a:endParaRPr lang="en-IN" b="1" dirty="0">
              <a:solidFill>
                <a:srgbClr val="FF0000"/>
              </a:solidFill>
            </a:endParaRPr>
          </a:p>
        </p:txBody>
      </p:sp>
      <p:sp>
        <p:nvSpPr>
          <p:cNvPr id="6" name="Rectangle 5"/>
          <p:cNvSpPr/>
          <p:nvPr/>
        </p:nvSpPr>
        <p:spPr>
          <a:xfrm>
            <a:off x="1413286" y="126814"/>
            <a:ext cx="6578620" cy="461665"/>
          </a:xfrm>
          <a:prstGeom prst="rect">
            <a:avLst/>
          </a:prstGeom>
        </p:spPr>
        <p:txBody>
          <a:bodyPr wrap="square">
            <a:spAutoFit/>
          </a:bodyPr>
          <a:lstStyle/>
          <a:p>
            <a:pPr algn="ctr"/>
            <a:r>
              <a:rPr lang="en-US" sz="2400" b="1" cap="all" dirty="0" smtClean="0">
                <a:solidFill>
                  <a:srgbClr val="C00000"/>
                </a:solidFill>
                <a:latin typeface="Lucida Sans" panose="020B0602030504020204" pitchFamily="34" charset="0"/>
                <a:cs typeface="Andalus" pitchFamily="18" charset="-78"/>
              </a:rPr>
              <a:t>Improvements in Results</a:t>
            </a:r>
          </a:p>
        </p:txBody>
      </p:sp>
      <p:graphicFrame>
        <p:nvGraphicFramePr>
          <p:cNvPr id="7" name="Table 6"/>
          <p:cNvGraphicFramePr>
            <a:graphicFrameLocks noGrp="1"/>
          </p:cNvGraphicFramePr>
          <p:nvPr/>
        </p:nvGraphicFramePr>
        <p:xfrm>
          <a:off x="299494" y="589165"/>
          <a:ext cx="3725123" cy="3578545"/>
        </p:xfrm>
        <a:graphic>
          <a:graphicData uri="http://schemas.openxmlformats.org/drawingml/2006/table">
            <a:tbl>
              <a:tblPr firstRow="1" bandRow="1">
                <a:tableStyleId>{5940675A-B579-460E-94D1-54222C63F5DA}</a:tableStyleId>
              </a:tblPr>
              <a:tblGrid>
                <a:gridCol w="897297">
                  <a:extLst>
                    <a:ext uri="{9D8B030D-6E8A-4147-A177-3AD203B41FA5}">
                      <a16:colId xmlns:a16="http://schemas.microsoft.com/office/drawing/2014/main" xmlns="" val="20000"/>
                    </a:ext>
                  </a:extLst>
                </a:gridCol>
                <a:gridCol w="1277946">
                  <a:extLst>
                    <a:ext uri="{9D8B030D-6E8A-4147-A177-3AD203B41FA5}">
                      <a16:colId xmlns:a16="http://schemas.microsoft.com/office/drawing/2014/main" xmlns="" val="20001"/>
                    </a:ext>
                  </a:extLst>
                </a:gridCol>
                <a:gridCol w="1549880">
                  <a:extLst>
                    <a:ext uri="{9D8B030D-6E8A-4147-A177-3AD203B41FA5}">
                      <a16:colId xmlns:a16="http://schemas.microsoft.com/office/drawing/2014/main" xmlns="" val="20002"/>
                    </a:ext>
                  </a:extLst>
                </a:gridCol>
              </a:tblGrid>
              <a:tr h="428057">
                <a:tc>
                  <a:txBody>
                    <a:bodyPr/>
                    <a:lstStyle/>
                    <a:p>
                      <a:pPr algn="ctr"/>
                      <a:endParaRPr lang="en-US" sz="1600" b="1" dirty="0">
                        <a:latin typeface="Times New Roman" pitchFamily="18" charset="0"/>
                        <a:cs typeface="Times New Roman" pitchFamily="18" charset="0"/>
                      </a:endParaRPr>
                    </a:p>
                  </a:txBody>
                  <a:tcPr marL="93614" marR="93614" marT="45603" marB="45603">
                    <a:solidFill>
                      <a:schemeClr val="accent3">
                        <a:lumMod val="20000"/>
                        <a:lumOff val="80000"/>
                      </a:schemeClr>
                    </a:solidFill>
                  </a:tcPr>
                </a:tc>
                <a:tc>
                  <a:txBody>
                    <a:bodyPr/>
                    <a:lstStyle/>
                    <a:p>
                      <a:pPr algn="ctr"/>
                      <a:r>
                        <a:rPr lang="en-US" sz="1600" b="1" dirty="0" smtClean="0">
                          <a:latin typeface="Times New Roman" pitchFamily="18" charset="0"/>
                          <a:cs typeface="Times New Roman" pitchFamily="18" charset="0"/>
                        </a:rPr>
                        <a:t>2018-19</a:t>
                      </a:r>
                      <a:endParaRPr lang="en-US" sz="1600" b="1" dirty="0">
                        <a:latin typeface="Times New Roman" pitchFamily="18" charset="0"/>
                        <a:cs typeface="Times New Roman" pitchFamily="18" charset="0"/>
                      </a:endParaRPr>
                    </a:p>
                  </a:txBody>
                  <a:tcPr marL="93614" marR="93614" marT="45603" marB="45603">
                    <a:solidFill>
                      <a:schemeClr val="accent3">
                        <a:lumMod val="20000"/>
                        <a:lumOff val="80000"/>
                      </a:schemeClr>
                    </a:solidFill>
                  </a:tcPr>
                </a:tc>
                <a:tc>
                  <a:txBody>
                    <a:bodyPr/>
                    <a:lstStyle/>
                    <a:p>
                      <a:pPr algn="ctr"/>
                      <a:r>
                        <a:rPr lang="en-US" sz="1600" b="1" dirty="0" smtClean="0">
                          <a:latin typeface="Times New Roman" pitchFamily="18" charset="0"/>
                          <a:cs typeface="Times New Roman" pitchFamily="18" charset="0"/>
                        </a:rPr>
                        <a:t>2019-20</a:t>
                      </a:r>
                      <a:endParaRPr lang="en-US" sz="1600" b="1" dirty="0">
                        <a:latin typeface="Times New Roman" pitchFamily="18" charset="0"/>
                        <a:cs typeface="Times New Roman" pitchFamily="18" charset="0"/>
                      </a:endParaRPr>
                    </a:p>
                  </a:txBody>
                  <a:tcPr marL="93614" marR="93614" marT="45603" marB="45603">
                    <a:solidFill>
                      <a:schemeClr val="accent3">
                        <a:lumMod val="20000"/>
                        <a:lumOff val="80000"/>
                      </a:schemeClr>
                    </a:solidFill>
                  </a:tcPr>
                </a:tc>
                <a:extLst>
                  <a:ext uri="{0D108BD9-81ED-4DB2-BD59-A6C34878D82A}">
                    <a16:rowId xmlns:a16="http://schemas.microsoft.com/office/drawing/2014/main" xmlns="" val="10000"/>
                  </a:ext>
                </a:extLst>
              </a:tr>
              <a:tr h="393811">
                <a:tc>
                  <a:txBody>
                    <a:bodyPr/>
                    <a:lstStyle/>
                    <a:p>
                      <a:r>
                        <a:rPr lang="en-US" sz="1500" b="1" dirty="0" smtClean="0">
                          <a:solidFill>
                            <a:srgbClr val="C00000"/>
                          </a:solidFill>
                          <a:latin typeface="Times New Roman" pitchFamily="18" charset="0"/>
                          <a:cs typeface="Times New Roman" pitchFamily="18" charset="0"/>
                        </a:rPr>
                        <a:t>1</a:t>
                      </a:r>
                      <a:r>
                        <a:rPr lang="en-US" sz="1500" b="1" baseline="30000" dirty="0" smtClean="0">
                          <a:solidFill>
                            <a:srgbClr val="C00000"/>
                          </a:solidFill>
                          <a:latin typeface="Times New Roman" pitchFamily="18" charset="0"/>
                          <a:cs typeface="Times New Roman" pitchFamily="18" charset="0"/>
                        </a:rPr>
                        <a:t>st</a:t>
                      </a:r>
                      <a:r>
                        <a:rPr lang="en-US" sz="1500" b="1" baseline="0" dirty="0" smtClean="0">
                          <a:solidFill>
                            <a:srgbClr val="C00000"/>
                          </a:solidFill>
                          <a:latin typeface="Times New Roman" pitchFamily="18" charset="0"/>
                          <a:cs typeface="Times New Roman" pitchFamily="18" charset="0"/>
                        </a:rPr>
                        <a:t> Sem</a:t>
                      </a:r>
                      <a:endParaRPr lang="en-US" sz="1500" b="1" dirty="0">
                        <a:solidFill>
                          <a:srgbClr val="C00000"/>
                        </a:solidFill>
                        <a:latin typeface="Times New Roman" pitchFamily="18" charset="0"/>
                        <a:cs typeface="Times New Roman" pitchFamily="18" charset="0"/>
                      </a:endParaRPr>
                    </a:p>
                  </a:txBody>
                  <a:tcPr marL="93614" marR="93614" marT="45603" marB="45603"/>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42.10</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46.29</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xmlns="" val="10001"/>
                  </a:ext>
                </a:extLst>
              </a:tr>
              <a:tr h="393811">
                <a:tc>
                  <a:txBody>
                    <a:bodyPr/>
                    <a:lstStyle/>
                    <a:p>
                      <a:r>
                        <a:rPr lang="en-US" sz="1500" b="1" dirty="0" smtClean="0">
                          <a:solidFill>
                            <a:srgbClr val="C00000"/>
                          </a:solidFill>
                          <a:latin typeface="Times New Roman" pitchFamily="18" charset="0"/>
                          <a:cs typeface="Times New Roman" pitchFamily="18" charset="0"/>
                        </a:rPr>
                        <a:t>2</a:t>
                      </a:r>
                      <a:r>
                        <a:rPr lang="en-US" sz="1500" b="1" baseline="30000" dirty="0" smtClean="0">
                          <a:solidFill>
                            <a:srgbClr val="C00000"/>
                          </a:solidFill>
                          <a:latin typeface="Times New Roman" pitchFamily="18" charset="0"/>
                          <a:cs typeface="Times New Roman" pitchFamily="18" charset="0"/>
                        </a:rPr>
                        <a:t>nd</a:t>
                      </a:r>
                      <a:r>
                        <a:rPr lang="en-US" sz="1500" b="1" dirty="0" smtClean="0">
                          <a:solidFill>
                            <a:srgbClr val="C00000"/>
                          </a:solidFill>
                          <a:latin typeface="Times New Roman" pitchFamily="18" charset="0"/>
                          <a:cs typeface="Times New Roman" pitchFamily="18" charset="0"/>
                        </a:rPr>
                        <a:t> Sem</a:t>
                      </a:r>
                      <a:endParaRPr lang="en-US" sz="1500" b="1" dirty="0">
                        <a:solidFill>
                          <a:srgbClr val="C00000"/>
                        </a:solidFill>
                        <a:latin typeface="Times New Roman" pitchFamily="18" charset="0"/>
                        <a:cs typeface="Times New Roman" pitchFamily="18" charset="0"/>
                      </a:endParaRPr>
                    </a:p>
                  </a:txBody>
                  <a:tcPr marL="93614" marR="93614" marT="45603" marB="45603"/>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58.92</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42.00</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xmlns="" val="10002"/>
                  </a:ext>
                </a:extLst>
              </a:tr>
              <a:tr h="393811">
                <a:tc>
                  <a:txBody>
                    <a:bodyPr/>
                    <a:lstStyle/>
                    <a:p>
                      <a:r>
                        <a:rPr lang="en-US" sz="1500" b="1" dirty="0" smtClean="0">
                          <a:solidFill>
                            <a:srgbClr val="C00000"/>
                          </a:solidFill>
                          <a:latin typeface="Times New Roman" pitchFamily="18" charset="0"/>
                          <a:cs typeface="Times New Roman" pitchFamily="18" charset="0"/>
                        </a:rPr>
                        <a:t>3</a:t>
                      </a:r>
                      <a:r>
                        <a:rPr lang="en-US" sz="1500" b="1" baseline="30000" dirty="0" smtClean="0">
                          <a:solidFill>
                            <a:srgbClr val="C00000"/>
                          </a:solidFill>
                          <a:latin typeface="Times New Roman" pitchFamily="18" charset="0"/>
                          <a:cs typeface="Times New Roman" pitchFamily="18" charset="0"/>
                        </a:rPr>
                        <a:t>rd</a:t>
                      </a:r>
                      <a:r>
                        <a:rPr lang="en-US" sz="1500" b="1" baseline="0" dirty="0" smtClean="0">
                          <a:solidFill>
                            <a:srgbClr val="C00000"/>
                          </a:solidFill>
                          <a:latin typeface="Times New Roman" pitchFamily="18" charset="0"/>
                          <a:cs typeface="Times New Roman" pitchFamily="18" charset="0"/>
                        </a:rPr>
                        <a:t> Sem</a:t>
                      </a:r>
                      <a:endParaRPr lang="en-US" sz="1500" b="1" dirty="0">
                        <a:solidFill>
                          <a:srgbClr val="C00000"/>
                        </a:solidFill>
                        <a:latin typeface="Times New Roman" pitchFamily="18" charset="0"/>
                        <a:cs typeface="Times New Roman" pitchFamily="18" charset="0"/>
                      </a:endParaRPr>
                    </a:p>
                  </a:txBody>
                  <a:tcPr marL="93614" marR="93614" marT="45603" marB="45603"/>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33.33</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54.23</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xmlns="" val="10003"/>
                  </a:ext>
                </a:extLst>
              </a:tr>
              <a:tr h="393811">
                <a:tc>
                  <a:txBody>
                    <a:bodyPr/>
                    <a:lstStyle/>
                    <a:p>
                      <a:r>
                        <a:rPr lang="en-US" sz="1500" b="1" dirty="0" smtClean="0">
                          <a:solidFill>
                            <a:srgbClr val="C00000"/>
                          </a:solidFill>
                          <a:latin typeface="Times New Roman" pitchFamily="18" charset="0"/>
                          <a:cs typeface="Times New Roman" pitchFamily="18" charset="0"/>
                        </a:rPr>
                        <a:t>4</a:t>
                      </a:r>
                      <a:r>
                        <a:rPr lang="en-US" sz="1500" b="1" baseline="30000" dirty="0" smtClean="0">
                          <a:solidFill>
                            <a:srgbClr val="C00000"/>
                          </a:solidFill>
                          <a:latin typeface="Times New Roman" pitchFamily="18" charset="0"/>
                          <a:cs typeface="Times New Roman" pitchFamily="18" charset="0"/>
                        </a:rPr>
                        <a:t>th</a:t>
                      </a:r>
                      <a:r>
                        <a:rPr lang="en-US" sz="1500" b="1" baseline="0" dirty="0" smtClean="0">
                          <a:solidFill>
                            <a:srgbClr val="C00000"/>
                          </a:solidFill>
                          <a:latin typeface="Times New Roman" pitchFamily="18" charset="0"/>
                          <a:cs typeface="Times New Roman" pitchFamily="18" charset="0"/>
                        </a:rPr>
                        <a:t> Sem</a:t>
                      </a:r>
                      <a:endParaRPr lang="en-US" sz="1500" b="1" dirty="0">
                        <a:solidFill>
                          <a:srgbClr val="C00000"/>
                        </a:solidFill>
                        <a:latin typeface="Times New Roman" pitchFamily="18" charset="0"/>
                        <a:cs typeface="Times New Roman" pitchFamily="18" charset="0"/>
                      </a:endParaRPr>
                    </a:p>
                  </a:txBody>
                  <a:tcPr marL="93614" marR="93614" marT="45603" marB="45603"/>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39.68</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55.93</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xmlns="" val="10004"/>
                  </a:ext>
                </a:extLst>
              </a:tr>
              <a:tr h="393811">
                <a:tc>
                  <a:txBody>
                    <a:bodyPr/>
                    <a:lstStyle/>
                    <a:p>
                      <a:r>
                        <a:rPr lang="en-US" sz="1500" b="1" dirty="0" smtClean="0">
                          <a:solidFill>
                            <a:srgbClr val="C00000"/>
                          </a:solidFill>
                          <a:latin typeface="Times New Roman" pitchFamily="18" charset="0"/>
                          <a:cs typeface="Times New Roman" pitchFamily="18" charset="0"/>
                        </a:rPr>
                        <a:t>5</a:t>
                      </a:r>
                      <a:r>
                        <a:rPr lang="en-US" sz="1500" b="1" baseline="30000" dirty="0" smtClean="0">
                          <a:solidFill>
                            <a:srgbClr val="C00000"/>
                          </a:solidFill>
                          <a:latin typeface="Times New Roman" pitchFamily="18" charset="0"/>
                          <a:cs typeface="Times New Roman" pitchFamily="18" charset="0"/>
                        </a:rPr>
                        <a:t>th</a:t>
                      </a:r>
                      <a:r>
                        <a:rPr lang="en-US" sz="1500" b="1" dirty="0" smtClean="0">
                          <a:solidFill>
                            <a:srgbClr val="C00000"/>
                          </a:solidFill>
                          <a:latin typeface="Times New Roman" pitchFamily="18" charset="0"/>
                          <a:cs typeface="Times New Roman" pitchFamily="18" charset="0"/>
                        </a:rPr>
                        <a:t> Sem</a:t>
                      </a:r>
                      <a:endParaRPr lang="en-US" sz="1500" b="1" dirty="0">
                        <a:solidFill>
                          <a:srgbClr val="C00000"/>
                        </a:solidFill>
                        <a:latin typeface="Times New Roman" pitchFamily="18" charset="0"/>
                        <a:cs typeface="Times New Roman" pitchFamily="18" charset="0"/>
                      </a:endParaRPr>
                    </a:p>
                  </a:txBody>
                  <a:tcPr marL="93614" marR="93614" marT="45603" marB="45603"/>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64.45</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69.69</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xmlns="" val="10005"/>
                  </a:ext>
                </a:extLst>
              </a:tr>
              <a:tr h="393811">
                <a:tc>
                  <a:txBody>
                    <a:bodyPr/>
                    <a:lstStyle/>
                    <a:p>
                      <a:r>
                        <a:rPr lang="en-US" sz="1500" b="1" dirty="0" smtClean="0">
                          <a:solidFill>
                            <a:srgbClr val="C00000"/>
                          </a:solidFill>
                          <a:latin typeface="Times New Roman" pitchFamily="18" charset="0"/>
                          <a:cs typeface="Times New Roman" pitchFamily="18" charset="0"/>
                        </a:rPr>
                        <a:t>6</a:t>
                      </a:r>
                      <a:r>
                        <a:rPr lang="en-US" sz="1500" b="1" baseline="30000" dirty="0" smtClean="0">
                          <a:solidFill>
                            <a:srgbClr val="C00000"/>
                          </a:solidFill>
                          <a:latin typeface="Times New Roman" pitchFamily="18" charset="0"/>
                          <a:cs typeface="Times New Roman" pitchFamily="18" charset="0"/>
                        </a:rPr>
                        <a:t>th</a:t>
                      </a:r>
                      <a:r>
                        <a:rPr lang="en-US" sz="1500" b="1" dirty="0" smtClean="0">
                          <a:solidFill>
                            <a:srgbClr val="C00000"/>
                          </a:solidFill>
                          <a:latin typeface="Times New Roman" pitchFamily="18" charset="0"/>
                          <a:cs typeface="Times New Roman" pitchFamily="18" charset="0"/>
                        </a:rPr>
                        <a:t> Sem</a:t>
                      </a:r>
                      <a:endParaRPr lang="en-US" sz="1500" b="1" dirty="0">
                        <a:solidFill>
                          <a:srgbClr val="C00000"/>
                        </a:solidFill>
                        <a:latin typeface="Times New Roman" pitchFamily="18" charset="0"/>
                        <a:cs typeface="Times New Roman" pitchFamily="18" charset="0"/>
                      </a:endParaRPr>
                    </a:p>
                  </a:txBody>
                  <a:tcPr marL="93614" marR="93614" marT="45603" marB="45603"/>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66.67</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51.51</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xmlns="" val="10006"/>
                  </a:ext>
                </a:extLst>
              </a:tr>
              <a:tr h="393811">
                <a:tc>
                  <a:txBody>
                    <a:bodyPr/>
                    <a:lstStyle/>
                    <a:p>
                      <a:r>
                        <a:rPr lang="en-US" sz="1500" b="1" dirty="0" smtClean="0">
                          <a:solidFill>
                            <a:srgbClr val="C00000"/>
                          </a:solidFill>
                          <a:latin typeface="Times New Roman" pitchFamily="18" charset="0"/>
                          <a:cs typeface="Times New Roman" pitchFamily="18" charset="0"/>
                        </a:rPr>
                        <a:t>7</a:t>
                      </a:r>
                      <a:r>
                        <a:rPr lang="en-US" sz="1500" b="1" baseline="30000" dirty="0" smtClean="0">
                          <a:solidFill>
                            <a:srgbClr val="C00000"/>
                          </a:solidFill>
                          <a:latin typeface="Times New Roman" pitchFamily="18" charset="0"/>
                          <a:cs typeface="Times New Roman" pitchFamily="18" charset="0"/>
                        </a:rPr>
                        <a:t>th</a:t>
                      </a:r>
                      <a:r>
                        <a:rPr lang="en-US" sz="1500" b="1" dirty="0" smtClean="0">
                          <a:solidFill>
                            <a:srgbClr val="C00000"/>
                          </a:solidFill>
                          <a:latin typeface="Times New Roman" pitchFamily="18" charset="0"/>
                          <a:cs typeface="Times New Roman" pitchFamily="18" charset="0"/>
                        </a:rPr>
                        <a:t> Sem</a:t>
                      </a:r>
                      <a:endParaRPr lang="en-US" sz="1500" b="1" dirty="0">
                        <a:solidFill>
                          <a:srgbClr val="C00000"/>
                        </a:solidFill>
                        <a:latin typeface="Times New Roman" pitchFamily="18" charset="0"/>
                        <a:cs typeface="Times New Roman" pitchFamily="18" charset="0"/>
                      </a:endParaRPr>
                    </a:p>
                  </a:txBody>
                  <a:tcPr marL="93614" marR="93614" marT="45603" marB="45603"/>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91.30</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90.16</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xmlns="" val="10007"/>
                  </a:ext>
                </a:extLst>
              </a:tr>
              <a:tr h="393811">
                <a:tc>
                  <a:txBody>
                    <a:bodyPr/>
                    <a:lstStyle/>
                    <a:p>
                      <a:r>
                        <a:rPr lang="en-US" sz="1500" b="1" dirty="0" smtClean="0">
                          <a:solidFill>
                            <a:srgbClr val="C00000"/>
                          </a:solidFill>
                          <a:latin typeface="Times New Roman" pitchFamily="18" charset="0"/>
                          <a:cs typeface="Times New Roman" pitchFamily="18" charset="0"/>
                        </a:rPr>
                        <a:t>8</a:t>
                      </a:r>
                      <a:r>
                        <a:rPr lang="en-US" sz="1500" b="1" baseline="30000" dirty="0" smtClean="0">
                          <a:solidFill>
                            <a:srgbClr val="C00000"/>
                          </a:solidFill>
                          <a:latin typeface="Times New Roman" pitchFamily="18" charset="0"/>
                          <a:cs typeface="Times New Roman" pitchFamily="18" charset="0"/>
                        </a:rPr>
                        <a:t>th</a:t>
                      </a:r>
                      <a:r>
                        <a:rPr lang="en-US" sz="1500" b="1" dirty="0" smtClean="0">
                          <a:solidFill>
                            <a:srgbClr val="C00000"/>
                          </a:solidFill>
                          <a:latin typeface="Times New Roman" pitchFamily="18" charset="0"/>
                          <a:cs typeface="Times New Roman" pitchFamily="18" charset="0"/>
                        </a:rPr>
                        <a:t> Sem</a:t>
                      </a:r>
                      <a:endParaRPr lang="en-US" sz="1500" b="1" dirty="0">
                        <a:solidFill>
                          <a:srgbClr val="C00000"/>
                        </a:solidFill>
                        <a:latin typeface="Times New Roman" pitchFamily="18" charset="0"/>
                        <a:cs typeface="Times New Roman" pitchFamily="18" charset="0"/>
                      </a:endParaRPr>
                    </a:p>
                  </a:txBody>
                  <a:tcPr marL="93614" marR="93614" marT="45603" marB="45603"/>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95.65</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tc>
                  <a:txBody>
                    <a:bodyPr/>
                    <a:lstStyle/>
                    <a:p>
                      <a:pPr algn="ctr" fontAlgn="ctr"/>
                      <a:r>
                        <a:rPr lang="en-US" sz="1600" b="1" i="0" u="none" strike="noStrike" dirty="0" smtClean="0">
                          <a:solidFill>
                            <a:srgbClr val="002060"/>
                          </a:solidFill>
                          <a:latin typeface="Times New Roman" pitchFamily="18" charset="0"/>
                          <a:cs typeface="Times New Roman" pitchFamily="18" charset="0"/>
                        </a:rPr>
                        <a:t>100</a:t>
                      </a:r>
                      <a:endParaRPr lang="en-US" sz="1600" b="1" i="0" u="none" strike="noStrike" dirty="0">
                        <a:solidFill>
                          <a:srgbClr val="002060"/>
                        </a:solidFill>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xmlns="" val="10008"/>
                  </a:ext>
                </a:extLst>
              </a:tr>
            </a:tbl>
          </a:graphicData>
        </a:graphic>
      </p:graphicFrame>
      <p:graphicFrame>
        <p:nvGraphicFramePr>
          <p:cNvPr id="8" name="Chart 7"/>
          <p:cNvGraphicFramePr/>
          <p:nvPr/>
        </p:nvGraphicFramePr>
        <p:xfrm>
          <a:off x="4092352" y="586134"/>
          <a:ext cx="5078607" cy="38307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p:cNvGraphicFramePr>
            <a:graphicFrameLocks noGrp="1"/>
          </p:cNvGraphicFramePr>
          <p:nvPr/>
        </p:nvGraphicFramePr>
        <p:xfrm>
          <a:off x="2009955" y="4364965"/>
          <a:ext cx="5124092" cy="2011680"/>
        </p:xfrm>
        <a:graphic>
          <a:graphicData uri="http://schemas.openxmlformats.org/drawingml/2006/table">
            <a:tbl>
              <a:tblPr firstRow="1" bandRow="1">
                <a:tableStyleId>{7DF18680-E054-41AD-8BC1-D1AEF772440D}</a:tableStyleId>
              </a:tblPr>
              <a:tblGrid>
                <a:gridCol w="2234242"/>
                <a:gridCol w="2889850"/>
              </a:tblGrid>
              <a:tr h="322053">
                <a:tc>
                  <a:txBody>
                    <a:bodyPr/>
                    <a:lstStyle/>
                    <a:p>
                      <a:pPr algn="ctr"/>
                      <a:r>
                        <a:rPr lang="en-US" sz="1600" dirty="0" smtClean="0"/>
                        <a:t>Year of Admission</a:t>
                      </a:r>
                      <a:r>
                        <a:rPr lang="en-US" sz="1600" baseline="0" dirty="0" smtClean="0"/>
                        <a:t> </a:t>
                      </a:r>
                      <a:endParaRPr lang="en-US" sz="1600" b="1" dirty="0">
                        <a:latin typeface="Times New Roman" pitchFamily="18" charset="0"/>
                        <a:cs typeface="Times New Roman" pitchFamily="18" charset="0"/>
                      </a:endParaRPr>
                    </a:p>
                  </a:txBody>
                  <a:tcPr/>
                </a:tc>
                <a:tc>
                  <a:txBody>
                    <a:bodyPr/>
                    <a:lstStyle/>
                    <a:p>
                      <a:pPr algn="ctr"/>
                      <a:r>
                        <a:rPr lang="en-US" sz="1600" dirty="0" smtClean="0"/>
                        <a:t>Average %</a:t>
                      </a:r>
                      <a:r>
                        <a:rPr lang="en-US" sz="1600" baseline="0" dirty="0" smtClean="0"/>
                        <a:t> </a:t>
                      </a:r>
                      <a:r>
                        <a:rPr lang="en-US" sz="1600" dirty="0" smtClean="0"/>
                        <a:t>Mark</a:t>
                      </a:r>
                      <a:r>
                        <a:rPr lang="en-US" sz="1600" baseline="0" dirty="0" smtClean="0"/>
                        <a:t>s of PCM</a:t>
                      </a:r>
                      <a:endParaRPr lang="en-US" sz="1600" b="1" dirty="0">
                        <a:latin typeface="Times New Roman" pitchFamily="18" charset="0"/>
                        <a:cs typeface="Times New Roman" pitchFamily="18" charset="0"/>
                      </a:endParaRPr>
                    </a:p>
                  </a:txBody>
                  <a:tcPr/>
                </a:tc>
              </a:tr>
              <a:tr h="322053">
                <a:tc>
                  <a:txBody>
                    <a:bodyPr/>
                    <a:lstStyle/>
                    <a:p>
                      <a:pPr algn="ctr"/>
                      <a:r>
                        <a:rPr lang="en-US" sz="1600" dirty="0" smtClean="0"/>
                        <a:t>2020-2021</a:t>
                      </a:r>
                      <a:endParaRPr lang="en-US" sz="1600" b="1" dirty="0">
                        <a:latin typeface="Times New Roman" pitchFamily="18" charset="0"/>
                        <a:cs typeface="Times New Roman" pitchFamily="18" charset="0"/>
                      </a:endParaRPr>
                    </a:p>
                  </a:txBody>
                  <a:tcPr/>
                </a:tc>
                <a:tc>
                  <a:txBody>
                    <a:bodyPr/>
                    <a:lstStyle/>
                    <a:p>
                      <a:pPr algn="ctr"/>
                      <a:r>
                        <a:rPr lang="en-US" sz="1600" dirty="0" smtClean="0"/>
                        <a:t>67</a:t>
                      </a:r>
                      <a:endParaRPr lang="en-US" sz="1600" b="1" dirty="0">
                        <a:latin typeface="Times New Roman" pitchFamily="18" charset="0"/>
                        <a:cs typeface="Times New Roman" pitchFamily="18" charset="0"/>
                      </a:endParaRPr>
                    </a:p>
                  </a:txBody>
                  <a:tcPr/>
                </a:tc>
              </a:tr>
              <a:tr h="322053">
                <a:tc>
                  <a:txBody>
                    <a:bodyPr/>
                    <a:lstStyle/>
                    <a:p>
                      <a:pPr algn="ctr"/>
                      <a:r>
                        <a:rPr lang="en-US" sz="1600" dirty="0" smtClean="0"/>
                        <a:t>2019-2020</a:t>
                      </a:r>
                      <a:endParaRPr lang="en-US" sz="1600" b="1" dirty="0">
                        <a:latin typeface="Times New Roman" pitchFamily="18" charset="0"/>
                        <a:cs typeface="Times New Roman" pitchFamily="18" charset="0"/>
                      </a:endParaRPr>
                    </a:p>
                  </a:txBody>
                  <a:tcPr/>
                </a:tc>
                <a:tc>
                  <a:txBody>
                    <a:bodyPr/>
                    <a:lstStyle/>
                    <a:p>
                      <a:pPr algn="ctr"/>
                      <a:r>
                        <a:rPr lang="en-US" sz="1600" dirty="0" smtClean="0"/>
                        <a:t>62</a:t>
                      </a:r>
                      <a:endParaRPr lang="en-US" sz="1600" b="1" dirty="0">
                        <a:latin typeface="Times New Roman" pitchFamily="18" charset="0"/>
                        <a:cs typeface="Times New Roman" pitchFamily="18" charset="0"/>
                      </a:endParaRPr>
                    </a:p>
                  </a:txBody>
                  <a:tcPr/>
                </a:tc>
              </a:tr>
              <a:tr h="322053">
                <a:tc>
                  <a:txBody>
                    <a:bodyPr/>
                    <a:lstStyle/>
                    <a:p>
                      <a:pPr algn="ctr"/>
                      <a:r>
                        <a:rPr lang="en-US" sz="1600" dirty="0" smtClean="0"/>
                        <a:t>2018-2019</a:t>
                      </a:r>
                      <a:endParaRPr lang="en-US" sz="1600" b="1" dirty="0">
                        <a:latin typeface="Times New Roman" pitchFamily="18" charset="0"/>
                        <a:cs typeface="Times New Roman" pitchFamily="18" charset="0"/>
                      </a:endParaRPr>
                    </a:p>
                  </a:txBody>
                  <a:tcPr/>
                </a:tc>
                <a:tc>
                  <a:txBody>
                    <a:bodyPr/>
                    <a:lstStyle/>
                    <a:p>
                      <a:pPr algn="ctr"/>
                      <a:r>
                        <a:rPr lang="en-US" sz="1600" dirty="0" smtClean="0"/>
                        <a:t>63</a:t>
                      </a:r>
                      <a:endParaRPr lang="en-US" sz="1600" b="1" dirty="0">
                        <a:latin typeface="Times New Roman" pitchFamily="18" charset="0"/>
                        <a:cs typeface="Times New Roman" pitchFamily="18" charset="0"/>
                      </a:endParaRPr>
                    </a:p>
                  </a:txBody>
                  <a:tcPr/>
                </a:tc>
              </a:tr>
              <a:tr h="322053">
                <a:tc>
                  <a:txBody>
                    <a:bodyPr/>
                    <a:lstStyle/>
                    <a:p>
                      <a:pPr algn="ctr"/>
                      <a:r>
                        <a:rPr lang="en-US" sz="1600" dirty="0" smtClean="0"/>
                        <a:t>2017-2018</a:t>
                      </a:r>
                      <a:endParaRPr lang="en-US" sz="1600" b="1" dirty="0">
                        <a:latin typeface="Times New Roman" pitchFamily="18" charset="0"/>
                        <a:cs typeface="Times New Roman" pitchFamily="18" charset="0"/>
                      </a:endParaRPr>
                    </a:p>
                  </a:txBody>
                  <a:tcPr/>
                </a:tc>
                <a:tc>
                  <a:txBody>
                    <a:bodyPr/>
                    <a:lstStyle/>
                    <a:p>
                      <a:pPr algn="ctr"/>
                      <a:r>
                        <a:rPr lang="en-US" sz="1600" dirty="0" smtClean="0"/>
                        <a:t>62</a:t>
                      </a:r>
                      <a:endParaRPr lang="en-US" sz="1600" b="1" dirty="0">
                        <a:latin typeface="Times New Roman" pitchFamily="18" charset="0"/>
                        <a:cs typeface="Times New Roman" pitchFamily="18" charset="0"/>
                      </a:endParaRPr>
                    </a:p>
                  </a:txBody>
                  <a:tcPr/>
                </a:tc>
              </a:tr>
              <a:tr h="322053">
                <a:tc>
                  <a:txBody>
                    <a:bodyPr/>
                    <a:lstStyle/>
                    <a:p>
                      <a:pPr algn="ctr"/>
                      <a:r>
                        <a:rPr lang="en-US" sz="1600" dirty="0" smtClean="0"/>
                        <a:t>2016-2017</a:t>
                      </a:r>
                      <a:endParaRPr lang="en-US" sz="1600" b="1" dirty="0">
                        <a:latin typeface="Times New Roman" pitchFamily="18" charset="0"/>
                        <a:cs typeface="Times New Roman" pitchFamily="18" charset="0"/>
                      </a:endParaRPr>
                    </a:p>
                  </a:txBody>
                  <a:tcPr/>
                </a:tc>
                <a:tc>
                  <a:txBody>
                    <a:bodyPr/>
                    <a:lstStyle/>
                    <a:p>
                      <a:pPr algn="ctr"/>
                      <a:r>
                        <a:rPr lang="en-US" sz="1600" dirty="0" smtClean="0"/>
                        <a:t>65</a:t>
                      </a:r>
                      <a:endParaRPr lang="en-US" sz="1600" b="1"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xmlns="" val="174814694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26820" y="116335"/>
            <a:ext cx="8134668" cy="547283"/>
          </a:xfrm>
        </p:spPr>
        <p:txBody>
          <a:bodyPr>
            <a:normAutofit/>
          </a:bodyPr>
          <a:lstStyle/>
          <a:p>
            <a:r>
              <a:rPr lang="en-US" sz="2800" b="1" dirty="0" smtClean="0">
                <a:solidFill>
                  <a:srgbClr val="C00000"/>
                </a:solidFill>
                <a:latin typeface="Lucida Sans" panose="020B0602030504020204" pitchFamily="34" charset="0"/>
                <a:cs typeface="Andalus" panose="02020603050405020304" pitchFamily="18" charset="-78"/>
              </a:rPr>
              <a:t>RECOGNITIONS</a:t>
            </a:r>
          </a:p>
        </p:txBody>
      </p:sp>
      <p:sp>
        <p:nvSpPr>
          <p:cNvPr id="8" name="Date Placeholder 7"/>
          <p:cNvSpPr>
            <a:spLocks noGrp="1"/>
          </p:cNvSpPr>
          <p:nvPr>
            <p:ph type="dt" sz="half" idx="10"/>
          </p:nvPr>
        </p:nvSpPr>
        <p:spPr/>
        <p:txBody>
          <a:bodyPr/>
          <a:lstStyle/>
          <a:p>
            <a:fld id="{966FFFCA-44F8-4A59-A6B4-6E3AC86E4732}" type="datetime3">
              <a:rPr lang="en-US" b="1" smtClean="0">
                <a:solidFill>
                  <a:srgbClr val="FF0000"/>
                </a:solidFill>
              </a:rPr>
              <a:pPr/>
              <a:t>20 September 2021</a:t>
            </a:fld>
            <a:endParaRPr lang="en-IN" b="1" dirty="0">
              <a:solidFill>
                <a:srgbClr val="FF0000"/>
              </a:solidFill>
            </a:endParaRPr>
          </a:p>
        </p:txBody>
      </p:sp>
      <p:sp>
        <p:nvSpPr>
          <p:cNvPr id="11" name="Footer Placeholder 10"/>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0" name="Slide Number Placeholder 9"/>
          <p:cNvSpPr>
            <a:spLocks noGrp="1"/>
          </p:cNvSpPr>
          <p:nvPr>
            <p:ph type="sldNum" sz="quarter" idx="12"/>
          </p:nvPr>
        </p:nvSpPr>
        <p:spPr/>
        <p:txBody>
          <a:bodyPr/>
          <a:lstStyle/>
          <a:p>
            <a:fld id="{A4AE3FDD-9F0C-49DE-BB9B-575F440D3001}" type="slidenum">
              <a:rPr lang="en-IN" b="1" smtClean="0">
                <a:solidFill>
                  <a:srgbClr val="FF0000"/>
                </a:solidFill>
              </a:rPr>
              <a:pPr/>
              <a:t>41</a:t>
            </a:fld>
            <a:endParaRPr lang="en-IN" b="1" dirty="0">
              <a:solidFill>
                <a:srgbClr val="FF0000"/>
              </a:solidFill>
            </a:endParaRPr>
          </a:p>
        </p:txBody>
      </p:sp>
      <p:graphicFrame>
        <p:nvGraphicFramePr>
          <p:cNvPr id="12" name="Table 11"/>
          <p:cNvGraphicFramePr>
            <a:graphicFrameLocks noGrp="1"/>
          </p:cNvGraphicFramePr>
          <p:nvPr/>
        </p:nvGraphicFramePr>
        <p:xfrm>
          <a:off x="485905" y="768235"/>
          <a:ext cx="8473320" cy="1721418"/>
        </p:xfrm>
        <a:graphic>
          <a:graphicData uri="http://schemas.openxmlformats.org/drawingml/2006/table">
            <a:tbl>
              <a:tblPr firstRow="1" bandRow="1">
                <a:tableStyleId>{7DF18680-E054-41AD-8BC1-D1AEF772440D}</a:tableStyleId>
              </a:tblPr>
              <a:tblGrid>
                <a:gridCol w="2824440">
                  <a:extLst>
                    <a:ext uri="{9D8B030D-6E8A-4147-A177-3AD203B41FA5}">
                      <a16:colId xmlns:a16="http://schemas.microsoft.com/office/drawing/2014/main" xmlns="" val="20000"/>
                    </a:ext>
                  </a:extLst>
                </a:gridCol>
                <a:gridCol w="2824440">
                  <a:extLst>
                    <a:ext uri="{9D8B030D-6E8A-4147-A177-3AD203B41FA5}">
                      <a16:colId xmlns:a16="http://schemas.microsoft.com/office/drawing/2014/main" xmlns="" val="20001"/>
                    </a:ext>
                  </a:extLst>
                </a:gridCol>
                <a:gridCol w="2824440">
                  <a:extLst>
                    <a:ext uri="{9D8B030D-6E8A-4147-A177-3AD203B41FA5}">
                      <a16:colId xmlns:a16="http://schemas.microsoft.com/office/drawing/2014/main" xmlns="" val="20002"/>
                    </a:ext>
                  </a:extLst>
                </a:gridCol>
              </a:tblGrid>
              <a:tr h="374259">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Achievements</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Name</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Details</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extLst>
                  <a:ext uri="{0D108BD9-81ED-4DB2-BD59-A6C34878D82A}">
                    <a16:rowId xmlns:a16="http://schemas.microsoft.com/office/drawing/2014/main" xmlns="" val="10000"/>
                  </a:ext>
                </a:extLst>
              </a:tr>
              <a:tr h="658871">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algn="l"/>
                      <a:r>
                        <a:rPr lang="en-US" sz="1900" kern="1200" dirty="0" smtClean="0">
                          <a:solidFill>
                            <a:srgbClr val="FF0000"/>
                          </a:solidFill>
                          <a:latin typeface="Trebuchet MS" panose="020B0603020202020204"/>
                          <a:ea typeface=""/>
                          <a:cs typeface=""/>
                        </a:rPr>
                        <a:t>Best Faculty Award-2019</a:t>
                      </a:r>
                      <a:endParaRPr lang="en-US" sz="1900" kern="1200" dirty="0">
                        <a:solidFill>
                          <a:srgbClr val="FF0000"/>
                        </a:solidFill>
                        <a:latin typeface="Trebuchet MS" panose="020B0603020202020204"/>
                        <a:ea typeface=""/>
                        <a:cs typeface=""/>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r>
                        <a:rPr lang="en-US" sz="1900" kern="1200" dirty="0" smtClean="0"/>
                        <a:t>Mr. Mahendra H S</a:t>
                      </a:r>
                    </a:p>
                    <a:p>
                      <a:r>
                        <a:rPr lang="en-US" sz="1900" kern="1200" dirty="0" smtClean="0"/>
                        <a:t>Mr. Keerthi B L</a:t>
                      </a:r>
                      <a:endParaRPr lang="en-US" sz="1900" kern="1200" dirty="0" smtClean="0">
                        <a:solidFill>
                          <a:schemeClr val="dk1"/>
                        </a:solidFill>
                        <a:latin typeface="Lucida Sans" panose="020B0602030504020204" pitchFamily="34" charset="0"/>
                        <a:ea typeface=""/>
                        <a:cs typeface="Andalus" panose="02020603050405020304" pitchFamily="18" charset="-78"/>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r>
                        <a:rPr lang="en-US" sz="1900" kern="1200" dirty="0" smtClean="0"/>
                        <a:t>BGS Institute of Technology</a:t>
                      </a:r>
                      <a:endParaRPr lang="en-US" sz="1900" kern="1200" dirty="0">
                        <a:solidFill>
                          <a:schemeClr val="dk1"/>
                        </a:solidFill>
                        <a:latin typeface="Lucida Sans" panose="020B0602030504020204" pitchFamily="34" charset="0"/>
                        <a:ea typeface=""/>
                        <a:cs typeface="Andalus" panose="02020603050405020304" pitchFamily="18" charset="-78"/>
                      </a:endParaRPr>
                    </a:p>
                  </a:txBody>
                  <a:tcPr marL="93614" marR="93614" marT="45603" marB="45603"/>
                </a:tc>
                <a:extLst>
                  <a:ext uri="{0D108BD9-81ED-4DB2-BD59-A6C34878D82A}">
                    <a16:rowId xmlns:a16="http://schemas.microsoft.com/office/drawing/2014/main" xmlns="" val="10001"/>
                  </a:ext>
                </a:extLst>
              </a:tr>
              <a:tr h="658871">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marL="0" algn="l" defTabSz="914400" rtl="0" eaLnBrk="1" latinLnBrk="0" hangingPunct="1"/>
                      <a:r>
                        <a:rPr lang="en-US" sz="1900" kern="1200" dirty="0" smtClean="0">
                          <a:solidFill>
                            <a:srgbClr val="FF0000"/>
                          </a:solidFill>
                        </a:rPr>
                        <a:t>Best Outgoing Student Award-2019</a:t>
                      </a:r>
                      <a:endParaRPr lang="en-US" sz="1900" b="1" kern="1200" dirty="0">
                        <a:solidFill>
                          <a:srgbClr val="FF0000"/>
                        </a:solidFill>
                        <a:latin typeface="Lucida Sans" panose="020B0602030504020204" pitchFamily="34" charset="0"/>
                        <a:ea typeface=""/>
                        <a:cs typeface="Andalus" panose="02020603050405020304" pitchFamily="18" charset="-78"/>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marL="0" algn="l" defTabSz="914400" rtl="0" eaLnBrk="1" latinLnBrk="0" hangingPunct="1"/>
                      <a:r>
                        <a:rPr lang="en-US" sz="1900" kern="1200" dirty="0" smtClean="0"/>
                        <a:t>Mr. Chethan S Birder  </a:t>
                      </a:r>
                      <a:endParaRPr lang="en-US" sz="1900" kern="1200" dirty="0" smtClean="0">
                        <a:solidFill>
                          <a:schemeClr val="dk1"/>
                        </a:solidFill>
                        <a:latin typeface="Lucida Sans" panose="020B0602030504020204" pitchFamily="34" charset="0"/>
                        <a:ea typeface=""/>
                        <a:cs typeface="Andalus" panose="02020603050405020304" pitchFamily="18" charset="-78"/>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kern="1200" dirty="0" smtClean="0"/>
                        <a:t>Prof. M Raja Ram Memorial award</a:t>
                      </a:r>
                      <a:endParaRPr lang="en-US" sz="1900" kern="1200" dirty="0" smtClean="0">
                        <a:solidFill>
                          <a:schemeClr val="dk1"/>
                        </a:solidFill>
                        <a:latin typeface="Lucida Sans" panose="020B0602030504020204" pitchFamily="34" charset="0"/>
                        <a:ea typeface=""/>
                        <a:cs typeface="Andalus" panose="02020603050405020304" pitchFamily="18" charset="-78"/>
                      </a:endParaRPr>
                    </a:p>
                  </a:txBody>
                  <a:tcPr marL="93614" marR="93614" marT="45603" marB="45603"/>
                </a:tc>
                <a:extLst>
                  <a:ext uri="{0D108BD9-81ED-4DB2-BD59-A6C34878D82A}">
                    <a16:rowId xmlns:a16="http://schemas.microsoft.com/office/drawing/2014/main" xmlns="" val="10002"/>
                  </a:ext>
                </a:extLst>
              </a:tr>
            </a:tbl>
          </a:graphicData>
        </a:graphic>
      </p:graphicFrame>
      <p:sp>
        <p:nvSpPr>
          <p:cNvPr id="13" name="Rectangle 12"/>
          <p:cNvSpPr/>
          <p:nvPr/>
        </p:nvSpPr>
        <p:spPr>
          <a:xfrm>
            <a:off x="480060" y="2570530"/>
            <a:ext cx="8488680" cy="369332"/>
          </a:xfrm>
          <a:prstGeom prst="rect">
            <a:avLst/>
          </a:prstGeom>
        </p:spPr>
        <p:txBody>
          <a:bodyPr wrap="square">
            <a:spAutoFit/>
          </a:bodyPr>
          <a:lstStyle/>
          <a:p>
            <a:r>
              <a:rPr lang="en-US" dirty="0" smtClean="0">
                <a:solidFill>
                  <a:srgbClr val="FF0000"/>
                </a:solidFill>
                <a:latin typeface="Trebuchet MS" panose="020B0603020202020204"/>
                <a:ea typeface=""/>
                <a:cs typeface=""/>
              </a:rPr>
              <a:t>Best Faculty award to Mr.Mahendra H S           </a:t>
            </a:r>
            <a:r>
              <a:rPr lang="en-US" dirty="0" smtClean="0">
                <a:solidFill>
                  <a:srgbClr val="FF0000"/>
                </a:solidFill>
                <a:latin typeface="Times New Roman" pitchFamily="18" charset="0"/>
                <a:cs typeface="Times New Roman" pitchFamily="18" charset="0"/>
              </a:rPr>
              <a:t>Prof. M Raja Ram Memorial award</a:t>
            </a:r>
          </a:p>
        </p:txBody>
      </p:sp>
      <p:pic>
        <p:nvPicPr>
          <p:cNvPr id="15" name="Picture 1" descr="C:\Users\mechanical\Downloads\WhatsApp Image 2021-03-18 at 10.01.20 AM.jpeg"/>
          <p:cNvPicPr>
            <a:picLocks noChangeAspect="1" noChangeArrowheads="1"/>
          </p:cNvPicPr>
          <p:nvPr/>
        </p:nvPicPr>
        <p:blipFill>
          <a:blip r:embed="rId2"/>
          <a:srcRect/>
          <a:stretch>
            <a:fillRect/>
          </a:stretch>
        </p:blipFill>
        <p:spPr bwMode="auto">
          <a:xfrm>
            <a:off x="354220" y="2945639"/>
            <a:ext cx="4731346" cy="2892337"/>
          </a:xfrm>
          <a:prstGeom prst="rect">
            <a:avLst/>
          </a:prstGeom>
          <a:noFill/>
        </p:spPr>
      </p:pic>
      <p:pic>
        <p:nvPicPr>
          <p:cNvPr id="16" name="image39.jpeg"/>
          <p:cNvPicPr/>
          <p:nvPr/>
        </p:nvPicPr>
        <p:blipFill>
          <a:blip r:embed="rId3" cstate="print"/>
          <a:stretch>
            <a:fillRect/>
          </a:stretch>
        </p:blipFill>
        <p:spPr>
          <a:xfrm>
            <a:off x="5085571" y="2937422"/>
            <a:ext cx="3972307" cy="2884119"/>
          </a:xfrm>
          <a:prstGeom prst="rect">
            <a:avLst/>
          </a:prstGeom>
        </p:spPr>
      </p:pic>
    </p:spTree>
    <p:extLst>
      <p:ext uri="{BB962C8B-B14F-4D97-AF65-F5344CB8AC3E}">
        <p14:creationId xmlns:p14="http://schemas.microsoft.com/office/powerpoint/2010/main" xmlns="" val="4257194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6700" y="116335"/>
            <a:ext cx="9094788" cy="547283"/>
          </a:xfrm>
        </p:spPr>
        <p:txBody>
          <a:bodyPr>
            <a:normAutofit/>
          </a:bodyPr>
          <a:lstStyle/>
          <a:p>
            <a:pPr lvl="0">
              <a:lnSpc>
                <a:spcPct val="100000"/>
              </a:lnSpc>
              <a:defRPr/>
            </a:pPr>
            <a:r>
              <a:rPr lang="en-US" sz="2000" b="1" dirty="0" smtClean="0">
                <a:solidFill>
                  <a:srgbClr val="FF0000"/>
                </a:solidFill>
                <a:latin typeface="Times New Roman" pitchFamily="18" charset="0"/>
                <a:cs typeface="Times New Roman" pitchFamily="18" charset="0"/>
              </a:rPr>
              <a:t>Alumni Achievements</a:t>
            </a:r>
            <a:endParaRPr lang="en-US" sz="1600" b="1" dirty="0">
              <a:solidFill>
                <a:srgbClr val="C00000"/>
              </a:solidFill>
              <a:latin typeface="Lucida Sans" panose="020B0602030504020204" pitchFamily="34" charset="0"/>
            </a:endParaRPr>
          </a:p>
        </p:txBody>
      </p:sp>
      <p:sp>
        <p:nvSpPr>
          <p:cNvPr id="8" name="Date Placeholder 7"/>
          <p:cNvSpPr>
            <a:spLocks noGrp="1"/>
          </p:cNvSpPr>
          <p:nvPr>
            <p:ph type="dt" sz="half" idx="10"/>
          </p:nvPr>
        </p:nvSpPr>
        <p:spPr/>
        <p:txBody>
          <a:bodyPr/>
          <a:lstStyle/>
          <a:p>
            <a:fld id="{966FFFCA-44F8-4A59-A6B4-6E3AC86E4732}" type="datetime3">
              <a:rPr lang="en-US" b="1" smtClean="0">
                <a:solidFill>
                  <a:srgbClr val="FF0000"/>
                </a:solidFill>
              </a:rPr>
              <a:pPr/>
              <a:t>20 September 2021</a:t>
            </a:fld>
            <a:endParaRPr lang="en-IN" b="1" dirty="0">
              <a:solidFill>
                <a:srgbClr val="FF0000"/>
              </a:solidFill>
            </a:endParaRPr>
          </a:p>
        </p:txBody>
      </p:sp>
      <p:sp>
        <p:nvSpPr>
          <p:cNvPr id="11" name="Footer Placeholder 10"/>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0" name="Slide Number Placeholder 9"/>
          <p:cNvSpPr>
            <a:spLocks noGrp="1"/>
          </p:cNvSpPr>
          <p:nvPr>
            <p:ph type="sldNum" sz="quarter" idx="12"/>
          </p:nvPr>
        </p:nvSpPr>
        <p:spPr/>
        <p:txBody>
          <a:bodyPr/>
          <a:lstStyle/>
          <a:p>
            <a:fld id="{A4AE3FDD-9F0C-49DE-BB9B-575F440D3001}" type="slidenum">
              <a:rPr lang="en-IN" b="1" smtClean="0">
                <a:solidFill>
                  <a:srgbClr val="FF0000"/>
                </a:solidFill>
              </a:rPr>
              <a:pPr/>
              <a:t>42</a:t>
            </a:fld>
            <a:endParaRPr lang="en-IN" b="1" dirty="0">
              <a:solidFill>
                <a:srgbClr val="FF0000"/>
              </a:solidFill>
            </a:endParaRPr>
          </a:p>
        </p:txBody>
      </p:sp>
      <p:pic>
        <p:nvPicPr>
          <p:cNvPr id="14" name="Picture 13" descr="C:\Users\Admin\Downloads\WhatsApp Image 2020-09-23 at 11.38.17 AM.jpeg"/>
          <p:cNvPicPr/>
          <p:nvPr/>
        </p:nvPicPr>
        <p:blipFill>
          <a:blip r:embed="rId2" cstate="print"/>
          <a:srcRect/>
          <a:stretch>
            <a:fillRect/>
          </a:stretch>
        </p:blipFill>
        <p:spPr bwMode="auto">
          <a:xfrm>
            <a:off x="874582" y="3790164"/>
            <a:ext cx="1647118" cy="1886573"/>
          </a:xfrm>
          <a:prstGeom prst="rect">
            <a:avLst/>
          </a:prstGeom>
          <a:noFill/>
          <a:ln w="9525">
            <a:noFill/>
            <a:miter lim="800000"/>
            <a:headEnd/>
            <a:tailEnd/>
          </a:ln>
        </p:spPr>
      </p:pic>
      <p:grpSp>
        <p:nvGrpSpPr>
          <p:cNvPr id="17" name="Group 4"/>
          <p:cNvGrpSpPr/>
          <p:nvPr/>
        </p:nvGrpSpPr>
        <p:grpSpPr>
          <a:xfrm>
            <a:off x="868678" y="1644003"/>
            <a:ext cx="2670604" cy="2100556"/>
            <a:chOff x="799070" y="1648195"/>
            <a:chExt cx="2608560" cy="2105918"/>
          </a:xfrm>
        </p:grpSpPr>
        <p:pic>
          <p:nvPicPr>
            <p:cNvPr id="18" name="Picture 17" descr="C:\Users\Admin\Downloads\WhatsApp Image 2020-09-22 at 3.55.34 PM.jpeg"/>
            <p:cNvPicPr/>
            <p:nvPr/>
          </p:nvPicPr>
          <p:blipFill>
            <a:blip r:embed="rId3" cstate="print"/>
            <a:srcRect/>
            <a:stretch>
              <a:fillRect/>
            </a:stretch>
          </p:blipFill>
          <p:spPr bwMode="auto">
            <a:xfrm>
              <a:off x="799070" y="1648195"/>
              <a:ext cx="2608560" cy="1589314"/>
            </a:xfrm>
            <a:prstGeom prst="rect">
              <a:avLst/>
            </a:prstGeom>
            <a:noFill/>
            <a:ln w="9525">
              <a:noFill/>
              <a:miter lim="800000"/>
              <a:headEnd/>
              <a:tailEnd/>
            </a:ln>
          </p:spPr>
        </p:pic>
        <p:sp>
          <p:nvSpPr>
            <p:cNvPr id="19" name="Rectangle 1"/>
            <p:cNvSpPr>
              <a:spLocks noChangeArrowheads="1"/>
            </p:cNvSpPr>
            <p:nvPr/>
          </p:nvSpPr>
          <p:spPr bwMode="auto">
            <a:xfrm>
              <a:off x="804834" y="3291269"/>
              <a:ext cx="2571736" cy="46284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Champa B M</a:t>
              </a:r>
              <a:endParaRPr kumimoji="0" lang="en-US" sz="12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Karnataka Power Corporation Limited</a:t>
              </a:r>
              <a:r>
                <a:rPr kumimoji="0" lang="en-US" sz="1200" b="0" i="0" u="none" strike="noStrike" cap="none" normalizeH="0" baseline="0" dirty="0" smtClean="0">
                  <a:ln>
                    <a:noFill/>
                  </a:ln>
                  <a:solidFill>
                    <a:srgbClr val="FF0000"/>
                  </a:solidFill>
                  <a:effectLst/>
                  <a:latin typeface="Arial" pitchFamily="34" charset="0"/>
                  <a:cs typeface="Arial" pitchFamily="34" charset="0"/>
                </a:rPr>
                <a:t> </a:t>
              </a:r>
            </a:p>
          </p:txBody>
        </p:sp>
      </p:grpSp>
      <p:grpSp>
        <p:nvGrpSpPr>
          <p:cNvPr id="20" name="Group 7"/>
          <p:cNvGrpSpPr/>
          <p:nvPr/>
        </p:nvGrpSpPr>
        <p:grpSpPr>
          <a:xfrm>
            <a:off x="3977312" y="1644003"/>
            <a:ext cx="2444360" cy="2100556"/>
            <a:chOff x="3835479" y="1648195"/>
            <a:chExt cx="2387573" cy="2105918"/>
          </a:xfrm>
        </p:grpSpPr>
        <p:pic>
          <p:nvPicPr>
            <p:cNvPr id="21" name="Picture 20" descr="C:\Users\Admin\Downloads\WhatsApp Image 2020-09-23 at 11.39.47 AM.jpeg"/>
            <p:cNvPicPr/>
            <p:nvPr/>
          </p:nvPicPr>
          <p:blipFill>
            <a:blip r:embed="rId4" cstate="print"/>
            <a:srcRect/>
            <a:stretch>
              <a:fillRect/>
            </a:stretch>
          </p:blipFill>
          <p:spPr bwMode="auto">
            <a:xfrm>
              <a:off x="3838832" y="1648195"/>
              <a:ext cx="2384220" cy="1608408"/>
            </a:xfrm>
            <a:prstGeom prst="rect">
              <a:avLst/>
            </a:prstGeom>
            <a:noFill/>
            <a:ln w="9525">
              <a:noFill/>
              <a:miter lim="800000"/>
              <a:headEnd/>
              <a:tailEnd/>
            </a:ln>
          </p:spPr>
        </p:pic>
        <p:sp>
          <p:nvSpPr>
            <p:cNvPr id="22" name="Rectangle 2"/>
            <p:cNvSpPr>
              <a:spLocks noChangeArrowheads="1"/>
            </p:cNvSpPr>
            <p:nvPr/>
          </p:nvSpPr>
          <p:spPr bwMode="auto">
            <a:xfrm>
              <a:off x="3835479" y="3291269"/>
              <a:ext cx="2357422" cy="462844"/>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Namitha H R</a:t>
              </a:r>
              <a:endParaRPr kumimoji="0" lang="en-US" sz="12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Karnataka Government Secretariat</a:t>
              </a:r>
              <a:r>
                <a:rPr kumimoji="0" lang="en-US" sz="1200" b="0" i="0" u="none" strike="noStrike" cap="none" normalizeH="0" baseline="0" dirty="0" smtClean="0">
                  <a:ln>
                    <a:noFill/>
                  </a:ln>
                  <a:solidFill>
                    <a:srgbClr val="FF0000"/>
                  </a:solidFill>
                  <a:effectLst/>
                  <a:latin typeface="Arial" pitchFamily="34" charset="0"/>
                  <a:cs typeface="Arial" pitchFamily="34" charset="0"/>
                </a:rPr>
                <a:t> </a:t>
              </a:r>
            </a:p>
          </p:txBody>
        </p:sp>
      </p:grpSp>
      <p:grpSp>
        <p:nvGrpSpPr>
          <p:cNvPr id="23" name="Group 10"/>
          <p:cNvGrpSpPr/>
          <p:nvPr/>
        </p:nvGrpSpPr>
        <p:grpSpPr>
          <a:xfrm>
            <a:off x="7139075" y="1644005"/>
            <a:ext cx="1828430" cy="2084052"/>
            <a:chOff x="6948502" y="1648195"/>
            <a:chExt cx="1785950" cy="2110625"/>
          </a:xfrm>
        </p:grpSpPr>
        <p:pic>
          <p:nvPicPr>
            <p:cNvPr id="24" name="Picture 23" descr="C:\Users\Admin\Downloads\WhatsApp Image 2020-09-22 at 3.34.43 PM.jpeg"/>
            <p:cNvPicPr/>
            <p:nvPr/>
          </p:nvPicPr>
          <p:blipFill>
            <a:blip r:embed="rId5" cstate="print"/>
            <a:srcRect/>
            <a:stretch>
              <a:fillRect/>
            </a:stretch>
          </p:blipFill>
          <p:spPr bwMode="auto">
            <a:xfrm>
              <a:off x="6948502" y="1648195"/>
              <a:ext cx="1785950" cy="1595438"/>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25" name="Rectangle 3"/>
            <p:cNvSpPr>
              <a:spLocks noChangeArrowheads="1"/>
            </p:cNvSpPr>
            <p:nvPr/>
          </p:nvSpPr>
          <p:spPr bwMode="auto">
            <a:xfrm>
              <a:off x="6960973" y="3291269"/>
              <a:ext cx="1754659" cy="46755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Manasa D</a:t>
              </a:r>
              <a:endParaRPr kumimoji="0" lang="en-US" sz="12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KSRTC</a:t>
              </a:r>
              <a:r>
                <a:rPr kumimoji="0" lang="en-US" sz="1200" b="0" i="0" u="none" strike="noStrike" cap="none" normalizeH="0" baseline="0" dirty="0" smtClean="0">
                  <a:ln>
                    <a:noFill/>
                  </a:ln>
                  <a:solidFill>
                    <a:srgbClr val="FF0000"/>
                  </a:solidFill>
                  <a:effectLst/>
                  <a:latin typeface="Arial" pitchFamily="34" charset="0"/>
                  <a:cs typeface="Arial" pitchFamily="34" charset="0"/>
                </a:rPr>
                <a:t> </a:t>
              </a:r>
            </a:p>
          </p:txBody>
        </p:sp>
      </p:grpSp>
      <p:grpSp>
        <p:nvGrpSpPr>
          <p:cNvPr id="26" name="Group 13"/>
          <p:cNvGrpSpPr/>
          <p:nvPr/>
        </p:nvGrpSpPr>
        <p:grpSpPr>
          <a:xfrm>
            <a:off x="2649641" y="3798380"/>
            <a:ext cx="1938332" cy="2434880"/>
            <a:chOff x="2538656" y="3808071"/>
            <a:chExt cx="1893300" cy="2441095"/>
          </a:xfrm>
        </p:grpSpPr>
        <p:pic>
          <p:nvPicPr>
            <p:cNvPr id="27" name="Picture 26" descr="C:\Users\Admin\Downloads\WhatsApp Image 2020-09-22 at 3.51.54 PM.jpeg"/>
            <p:cNvPicPr/>
            <p:nvPr/>
          </p:nvPicPr>
          <p:blipFill>
            <a:blip r:embed="rId6" cstate="print"/>
            <a:srcRect/>
            <a:stretch>
              <a:fillRect/>
            </a:stretch>
          </p:blipFill>
          <p:spPr bwMode="auto">
            <a:xfrm>
              <a:off x="2538656" y="3808071"/>
              <a:ext cx="1857388" cy="1857388"/>
            </a:xfrm>
            <a:prstGeom prst="rect">
              <a:avLst/>
            </a:prstGeom>
            <a:noFill/>
            <a:ln w="9525">
              <a:noFill/>
              <a:miter lim="800000"/>
              <a:headEnd/>
              <a:tailEnd/>
            </a:ln>
          </p:spPr>
        </p:pic>
        <p:sp>
          <p:nvSpPr>
            <p:cNvPr id="28" name="Rectangle 5"/>
            <p:cNvSpPr>
              <a:spLocks noChangeArrowheads="1"/>
            </p:cNvSpPr>
            <p:nvPr/>
          </p:nvSpPr>
          <p:spPr bwMode="auto">
            <a:xfrm>
              <a:off x="2544189" y="5786323"/>
              <a:ext cx="1887767" cy="462843"/>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Hemanth D</a:t>
              </a:r>
              <a:endParaRPr kumimoji="0" lang="en-US" sz="12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Government of Karnataka</a:t>
              </a:r>
              <a:r>
                <a:rPr kumimoji="0" lang="en-US" sz="1200" b="0" i="0" u="none" strike="noStrike" cap="none" normalizeH="0" baseline="0" dirty="0" smtClean="0">
                  <a:ln>
                    <a:noFill/>
                  </a:ln>
                  <a:solidFill>
                    <a:srgbClr val="FF0000"/>
                  </a:solidFill>
                  <a:effectLst/>
                  <a:latin typeface="Arial" pitchFamily="34" charset="0"/>
                  <a:cs typeface="Arial" pitchFamily="34" charset="0"/>
                </a:rPr>
                <a:t> </a:t>
              </a:r>
            </a:p>
          </p:txBody>
        </p:sp>
      </p:grpSp>
      <p:grpSp>
        <p:nvGrpSpPr>
          <p:cNvPr id="29" name="Group 16"/>
          <p:cNvGrpSpPr/>
          <p:nvPr/>
        </p:nvGrpSpPr>
        <p:grpSpPr>
          <a:xfrm>
            <a:off x="4843892" y="3773732"/>
            <a:ext cx="1886264" cy="2459531"/>
            <a:chOff x="4706638" y="3783358"/>
            <a:chExt cx="1842443" cy="2465809"/>
          </a:xfrm>
        </p:grpSpPr>
        <p:pic>
          <p:nvPicPr>
            <p:cNvPr id="30" name="Picture 29" descr="C:\Users\Admin\Downloads\WhatsApp Image 2020-09-22 at 3.47.26 PM.jpeg"/>
            <p:cNvPicPr/>
            <p:nvPr/>
          </p:nvPicPr>
          <p:blipFill>
            <a:blip r:embed="rId7" cstate="print"/>
            <a:srcRect/>
            <a:stretch>
              <a:fillRect/>
            </a:stretch>
          </p:blipFill>
          <p:spPr bwMode="auto">
            <a:xfrm>
              <a:off x="4706638" y="3783358"/>
              <a:ext cx="1785950" cy="1857388"/>
            </a:xfrm>
            <a:prstGeom prst="rect">
              <a:avLst/>
            </a:prstGeom>
            <a:noFill/>
            <a:ln w="9525">
              <a:noFill/>
              <a:miter lim="800000"/>
              <a:headEnd/>
              <a:tailEnd/>
            </a:ln>
          </p:spPr>
        </p:pic>
        <p:sp>
          <p:nvSpPr>
            <p:cNvPr id="31" name="Rectangle 6"/>
            <p:cNvSpPr>
              <a:spLocks noChangeArrowheads="1"/>
            </p:cNvSpPr>
            <p:nvPr/>
          </p:nvSpPr>
          <p:spPr bwMode="auto">
            <a:xfrm>
              <a:off x="4750661" y="5786324"/>
              <a:ext cx="1798420" cy="462843"/>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Kastura K</a:t>
              </a:r>
              <a:endParaRPr kumimoji="0" lang="en-US" sz="12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Indian Railways</a:t>
              </a:r>
              <a:r>
                <a:rPr kumimoji="0" lang="en-US" sz="1200" b="0" i="0" u="none" strike="noStrike" cap="none" normalizeH="0" baseline="0" dirty="0" smtClean="0">
                  <a:ln>
                    <a:noFill/>
                  </a:ln>
                  <a:solidFill>
                    <a:srgbClr val="FF0000"/>
                  </a:solidFill>
                  <a:effectLst/>
                  <a:latin typeface="Arial" pitchFamily="34" charset="0"/>
                  <a:cs typeface="Arial" pitchFamily="34" charset="0"/>
                </a:rPr>
                <a:t> </a:t>
              </a:r>
            </a:p>
          </p:txBody>
        </p:sp>
      </p:grpSp>
      <p:grpSp>
        <p:nvGrpSpPr>
          <p:cNvPr id="32" name="Group 19"/>
          <p:cNvGrpSpPr/>
          <p:nvPr/>
        </p:nvGrpSpPr>
        <p:grpSpPr>
          <a:xfrm>
            <a:off x="7116815" y="3740859"/>
            <a:ext cx="1941071" cy="2459532"/>
            <a:chOff x="6836136" y="3758644"/>
            <a:chExt cx="1895974" cy="2465810"/>
          </a:xfrm>
        </p:grpSpPr>
        <p:pic>
          <p:nvPicPr>
            <p:cNvPr id="33" name="Picture 32" descr="C:\Users\Admin\Downloads\WhatsApp Image 2020-09-22 at 3.43.32 PM.jpeg"/>
            <p:cNvPicPr/>
            <p:nvPr/>
          </p:nvPicPr>
          <p:blipFill>
            <a:blip r:embed="rId8" cstate="print"/>
            <a:srcRect/>
            <a:stretch>
              <a:fillRect/>
            </a:stretch>
          </p:blipFill>
          <p:spPr bwMode="auto">
            <a:xfrm>
              <a:off x="6836136" y="3758644"/>
              <a:ext cx="1832244" cy="1785950"/>
            </a:xfrm>
            <a:prstGeom prst="rect">
              <a:avLst/>
            </a:prstGeom>
            <a:noFill/>
            <a:ln w="9525">
              <a:noFill/>
              <a:miter lim="800000"/>
              <a:headEnd/>
              <a:tailEnd/>
            </a:ln>
          </p:spPr>
        </p:pic>
        <p:sp>
          <p:nvSpPr>
            <p:cNvPr id="34" name="Rectangle 7"/>
            <p:cNvSpPr>
              <a:spLocks noChangeArrowheads="1"/>
            </p:cNvSpPr>
            <p:nvPr/>
          </p:nvSpPr>
          <p:spPr bwMode="auto">
            <a:xfrm>
              <a:off x="6895071" y="5761611"/>
              <a:ext cx="1837039" cy="462843"/>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Nagendra K M</a:t>
              </a:r>
              <a:endParaRPr kumimoji="0" lang="en-US" sz="12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Indian Railways</a:t>
              </a:r>
              <a:r>
                <a:rPr kumimoji="0" lang="en-US" sz="1200" b="0" i="0" u="none" strike="noStrike" cap="none" normalizeH="0" baseline="0" dirty="0" smtClean="0">
                  <a:ln>
                    <a:noFill/>
                  </a:ln>
                  <a:solidFill>
                    <a:srgbClr val="FF0000"/>
                  </a:solidFill>
                  <a:effectLst/>
                  <a:latin typeface="Arial" pitchFamily="34" charset="0"/>
                  <a:cs typeface="Arial" pitchFamily="34" charset="0"/>
                </a:rPr>
                <a:t> </a:t>
              </a:r>
            </a:p>
          </p:txBody>
        </p:sp>
      </p:grpSp>
      <p:sp>
        <p:nvSpPr>
          <p:cNvPr id="54" name="Rectangle 4"/>
          <p:cNvSpPr>
            <a:spLocks noChangeArrowheads="1"/>
          </p:cNvSpPr>
          <p:nvPr/>
        </p:nvSpPr>
        <p:spPr bwMode="auto">
          <a:xfrm>
            <a:off x="803813" y="5765318"/>
            <a:ext cx="1755291" cy="461665"/>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Thejgopal S</a:t>
            </a:r>
            <a:endParaRPr kumimoji="0" lang="en-US" sz="12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Karnataka State Police</a:t>
            </a:r>
            <a:endParaRPr kumimoji="0" lang="en-US" sz="1200" b="0" i="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xmlns="" val="4257194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33838" y="109371"/>
            <a:ext cx="7641202" cy="502773"/>
          </a:xfrm>
        </p:spPr>
        <p:txBody>
          <a:bodyPr>
            <a:normAutofit fontScale="90000"/>
          </a:bodyPr>
          <a:lstStyle/>
          <a:p>
            <a:pPr lvl="0">
              <a:lnSpc>
                <a:spcPct val="100000"/>
              </a:lnSpc>
              <a:defRPr/>
            </a:pPr>
            <a:r>
              <a:rPr lang="en-US" sz="2800" b="1" cap="all" dirty="0">
                <a:solidFill>
                  <a:srgbClr val="C00000"/>
                </a:solidFill>
                <a:latin typeface="Lucida Sans" panose="020B0602030504020204" pitchFamily="34" charset="0"/>
              </a:rPr>
              <a:t>key Initiatives</a:t>
            </a:r>
          </a:p>
        </p:txBody>
      </p:sp>
      <p:sp>
        <p:nvSpPr>
          <p:cNvPr id="12" name="Date Placeholder 11"/>
          <p:cNvSpPr>
            <a:spLocks noGrp="1"/>
          </p:cNvSpPr>
          <p:nvPr>
            <p:ph type="dt" sz="half" idx="10"/>
          </p:nvPr>
        </p:nvSpPr>
        <p:spPr/>
        <p:txBody>
          <a:bodyPr/>
          <a:lstStyle/>
          <a:p>
            <a:fld id="{DF6F566C-DCCE-4617-8178-2CFE4580B842}" type="datetime3">
              <a:rPr lang="en-US" b="1" smtClean="0">
                <a:solidFill>
                  <a:srgbClr val="FF0000"/>
                </a:solidFill>
              </a:rPr>
              <a:pPr/>
              <a:t>20 September 2021</a:t>
            </a:fld>
            <a:endParaRPr lang="en-IN" b="1" dirty="0">
              <a:solidFill>
                <a:srgbClr val="FF0000"/>
              </a:solidFill>
            </a:endParaRPr>
          </a:p>
        </p:txBody>
      </p:sp>
      <p:sp>
        <p:nvSpPr>
          <p:cNvPr id="16" name="Footer Placeholder 15"/>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5" name="Slide Number Placeholder 14"/>
          <p:cNvSpPr>
            <a:spLocks noGrp="1"/>
          </p:cNvSpPr>
          <p:nvPr>
            <p:ph type="sldNum" sz="quarter" idx="12"/>
          </p:nvPr>
        </p:nvSpPr>
        <p:spPr/>
        <p:txBody>
          <a:bodyPr/>
          <a:lstStyle/>
          <a:p>
            <a:fld id="{A4AE3FDD-9F0C-49DE-BB9B-575F440D3001}" type="slidenum">
              <a:rPr lang="en-IN" b="1" smtClean="0">
                <a:solidFill>
                  <a:srgbClr val="FF0000"/>
                </a:solidFill>
              </a:rPr>
              <a:pPr/>
              <a:t>43</a:t>
            </a:fld>
            <a:endParaRPr lang="en-IN" b="1" dirty="0">
              <a:solidFill>
                <a:srgbClr val="FF0000"/>
              </a:solidFill>
            </a:endParaRPr>
          </a:p>
        </p:txBody>
      </p:sp>
      <p:pic>
        <p:nvPicPr>
          <p:cNvPr id="9" name="Picture 8"/>
          <p:cNvPicPr>
            <a:picLocks noChangeAspect="1" noChangeArrowheads="1"/>
          </p:cNvPicPr>
          <p:nvPr/>
        </p:nvPicPr>
        <p:blipFill>
          <a:blip r:embed="rId2"/>
          <a:srcRect/>
          <a:stretch>
            <a:fillRect/>
          </a:stretch>
        </p:blipFill>
        <p:spPr bwMode="auto">
          <a:xfrm>
            <a:off x="351783" y="911164"/>
            <a:ext cx="2016513" cy="2254729"/>
          </a:xfrm>
          <a:prstGeom prst="rect">
            <a:avLst/>
          </a:prstGeom>
          <a:noFill/>
          <a:ln w="9525">
            <a:noFill/>
            <a:miter lim="800000"/>
            <a:headEnd/>
            <a:tailEnd/>
          </a:ln>
          <a:effectLst/>
        </p:spPr>
      </p:pic>
      <p:pic>
        <p:nvPicPr>
          <p:cNvPr id="11" name="Picture 10"/>
          <p:cNvPicPr>
            <a:picLocks noChangeAspect="1" noChangeArrowheads="1"/>
          </p:cNvPicPr>
          <p:nvPr/>
        </p:nvPicPr>
        <p:blipFill>
          <a:blip r:embed="rId3" cstate="print"/>
          <a:srcRect/>
          <a:stretch>
            <a:fillRect/>
          </a:stretch>
        </p:blipFill>
        <p:spPr bwMode="auto">
          <a:xfrm>
            <a:off x="7220310" y="960911"/>
            <a:ext cx="1975448" cy="2110093"/>
          </a:xfrm>
          <a:prstGeom prst="rect">
            <a:avLst/>
          </a:prstGeom>
          <a:noFill/>
          <a:ln w="9525">
            <a:noFill/>
            <a:miter lim="800000"/>
            <a:headEnd/>
            <a:tailEnd/>
          </a:ln>
          <a:effectLst/>
        </p:spPr>
      </p:pic>
      <p:pic>
        <p:nvPicPr>
          <p:cNvPr id="13" name="Picture 12"/>
          <p:cNvPicPr>
            <a:picLocks noChangeAspect="1" noChangeArrowheads="1"/>
          </p:cNvPicPr>
          <p:nvPr/>
        </p:nvPicPr>
        <p:blipFill>
          <a:blip r:embed="rId4" cstate="print"/>
          <a:srcRect/>
          <a:stretch>
            <a:fillRect/>
          </a:stretch>
        </p:blipFill>
        <p:spPr bwMode="auto">
          <a:xfrm>
            <a:off x="2548127" y="985999"/>
            <a:ext cx="2377501" cy="2145389"/>
          </a:xfrm>
          <a:prstGeom prst="rect">
            <a:avLst/>
          </a:prstGeom>
          <a:noFill/>
          <a:ln w="9525">
            <a:noFill/>
            <a:miter lim="800000"/>
            <a:headEnd/>
            <a:tailEnd/>
          </a:ln>
          <a:effectLst/>
        </p:spPr>
      </p:pic>
      <p:pic>
        <p:nvPicPr>
          <p:cNvPr id="14" name="Picture 13"/>
          <p:cNvPicPr>
            <a:picLocks noChangeAspect="1" noChangeArrowheads="1"/>
          </p:cNvPicPr>
          <p:nvPr/>
        </p:nvPicPr>
        <p:blipFill>
          <a:blip r:embed="rId5" cstate="print"/>
          <a:srcRect/>
          <a:stretch>
            <a:fillRect/>
          </a:stretch>
        </p:blipFill>
        <p:spPr bwMode="auto">
          <a:xfrm>
            <a:off x="4931201" y="981387"/>
            <a:ext cx="2280482" cy="2124122"/>
          </a:xfrm>
          <a:prstGeom prst="rect">
            <a:avLst/>
          </a:prstGeom>
          <a:noFill/>
          <a:ln w="9525">
            <a:noFill/>
            <a:miter lim="800000"/>
            <a:headEnd/>
            <a:tailEnd/>
          </a:ln>
          <a:effectLst/>
        </p:spPr>
      </p:pic>
      <p:sp>
        <p:nvSpPr>
          <p:cNvPr id="17" name="Rectangle 16"/>
          <p:cNvSpPr/>
          <p:nvPr/>
        </p:nvSpPr>
        <p:spPr>
          <a:xfrm>
            <a:off x="283984" y="549550"/>
            <a:ext cx="2148666" cy="276999"/>
          </a:xfrm>
          <a:prstGeom prst="rect">
            <a:avLst/>
          </a:prstGeom>
        </p:spPr>
        <p:txBody>
          <a:bodyPr wrap="square">
            <a:spAutoFit/>
          </a:bodyPr>
          <a:lstStyle/>
          <a:p>
            <a:r>
              <a:rPr lang="en-US" sz="1200" b="1" dirty="0" smtClean="0">
                <a:solidFill>
                  <a:srgbClr val="FF0000"/>
                </a:solidFill>
                <a:latin typeface="Times New Roman" pitchFamily="18" charset="0"/>
                <a:cs typeface="Times New Roman" pitchFamily="18" charset="0"/>
              </a:rPr>
              <a:t>Tree Planting in the Campus </a:t>
            </a:r>
            <a:endParaRPr lang="en-US" sz="1200" dirty="0"/>
          </a:p>
        </p:txBody>
      </p:sp>
      <p:sp>
        <p:nvSpPr>
          <p:cNvPr id="18" name="Rectangle 17"/>
          <p:cNvSpPr/>
          <p:nvPr/>
        </p:nvSpPr>
        <p:spPr>
          <a:xfrm>
            <a:off x="7027195" y="613529"/>
            <a:ext cx="2334293" cy="276999"/>
          </a:xfrm>
          <a:prstGeom prst="rect">
            <a:avLst/>
          </a:prstGeom>
        </p:spPr>
        <p:txBody>
          <a:bodyPr wrap="none">
            <a:spAutoFit/>
          </a:bodyPr>
          <a:lstStyle/>
          <a:p>
            <a:r>
              <a:rPr lang="en-US" sz="1200" b="1" dirty="0" smtClean="0">
                <a:solidFill>
                  <a:srgbClr val="FF0000"/>
                </a:solidFill>
                <a:latin typeface="Times New Roman" pitchFamily="18" charset="0"/>
                <a:cs typeface="Times New Roman" pitchFamily="18" charset="0"/>
              </a:rPr>
              <a:t>IC Engine Model </a:t>
            </a:r>
            <a:r>
              <a:rPr lang="en-US" sz="1200" b="1" dirty="0" smtClean="0">
                <a:solidFill>
                  <a:srgbClr val="7030A0"/>
                </a:solidFill>
                <a:latin typeface="Times New Roman" pitchFamily="18" charset="0"/>
                <a:cs typeface="Times New Roman" pitchFamily="18" charset="0"/>
              </a:rPr>
              <a:t>Demonstration</a:t>
            </a:r>
            <a:endParaRPr lang="en-US" sz="1200" dirty="0"/>
          </a:p>
        </p:txBody>
      </p:sp>
      <p:sp>
        <p:nvSpPr>
          <p:cNvPr id="19" name="Rectangle 18"/>
          <p:cNvSpPr/>
          <p:nvPr/>
        </p:nvSpPr>
        <p:spPr>
          <a:xfrm>
            <a:off x="2554599" y="621580"/>
            <a:ext cx="4499950" cy="369332"/>
          </a:xfrm>
          <a:prstGeom prst="rect">
            <a:avLst/>
          </a:prstGeom>
        </p:spPr>
        <p:txBody>
          <a:bodyPr wrap="none">
            <a:spAutoFit/>
          </a:bodyPr>
          <a:lstStyle/>
          <a:p>
            <a:r>
              <a:rPr lang="en-US" b="1" dirty="0" smtClean="0">
                <a:solidFill>
                  <a:srgbClr val="FF0000"/>
                </a:solidFill>
                <a:latin typeface="Times New Roman" pitchFamily="18" charset="0"/>
                <a:cs typeface="Times New Roman" pitchFamily="18" charset="0"/>
              </a:rPr>
              <a:t>Motivational activities by HOD and Faculty</a:t>
            </a:r>
            <a:endParaRPr lang="en-US" dirty="0"/>
          </a:p>
        </p:txBody>
      </p:sp>
      <p:pic>
        <p:nvPicPr>
          <p:cNvPr id="20" name="Picture 19" descr="C:\Users\User\Downloads\WhatsApp Image 2019-09-24 at 3.20.20 PM.jpeg"/>
          <p:cNvPicPr/>
          <p:nvPr/>
        </p:nvPicPr>
        <p:blipFill>
          <a:blip r:embed="rId6"/>
          <a:srcRect/>
          <a:stretch>
            <a:fillRect/>
          </a:stretch>
        </p:blipFill>
        <p:spPr bwMode="auto">
          <a:xfrm>
            <a:off x="383143" y="3744091"/>
            <a:ext cx="3942717" cy="2707942"/>
          </a:xfrm>
          <a:prstGeom prst="rect">
            <a:avLst/>
          </a:prstGeom>
          <a:noFill/>
          <a:ln w="9525">
            <a:noFill/>
            <a:miter lim="800000"/>
            <a:headEnd/>
            <a:tailEnd/>
          </a:ln>
        </p:spPr>
      </p:pic>
      <p:pic>
        <p:nvPicPr>
          <p:cNvPr id="21" name="Picture 20" descr="C:\Users\mechanical\Desktop\NEWS06.jpg"/>
          <p:cNvPicPr/>
          <p:nvPr/>
        </p:nvPicPr>
        <p:blipFill>
          <a:blip r:embed="rId7"/>
          <a:srcRect/>
          <a:stretch>
            <a:fillRect/>
          </a:stretch>
        </p:blipFill>
        <p:spPr bwMode="auto">
          <a:xfrm>
            <a:off x="4347980" y="3735237"/>
            <a:ext cx="4847778" cy="2709413"/>
          </a:xfrm>
          <a:prstGeom prst="rect">
            <a:avLst/>
          </a:prstGeom>
          <a:noFill/>
          <a:ln w="9525">
            <a:noFill/>
            <a:miter lim="800000"/>
            <a:headEnd/>
            <a:tailEnd/>
          </a:ln>
        </p:spPr>
      </p:pic>
      <p:sp>
        <p:nvSpPr>
          <p:cNvPr id="22" name="Rectangle 21"/>
          <p:cNvSpPr/>
          <p:nvPr/>
        </p:nvSpPr>
        <p:spPr>
          <a:xfrm>
            <a:off x="362309" y="3355103"/>
            <a:ext cx="8609163" cy="369332"/>
          </a:xfrm>
          <a:prstGeom prst="rect">
            <a:avLst/>
          </a:prstGeom>
        </p:spPr>
        <p:txBody>
          <a:bodyPr wrap="square">
            <a:spAutoFit/>
          </a:bodyPr>
          <a:lstStyle/>
          <a:p>
            <a:pPr>
              <a:lnSpc>
                <a:spcPct val="100000"/>
              </a:lnSpc>
              <a:spcBef>
                <a:spcPts val="0"/>
              </a:spcBef>
              <a:defRPr/>
            </a:pPr>
            <a:r>
              <a:rPr lang="en-US" b="1" dirty="0" smtClean="0">
                <a:latin typeface="Times New Roman" pitchFamily="18" charset="0"/>
                <a:cs typeface="Times New Roman" pitchFamily="18" charset="0"/>
              </a:rPr>
              <a:t>Industrial Visit: KPCL, Shivanasamudra            Workshop on 3D Printing</a:t>
            </a:r>
          </a:p>
        </p:txBody>
      </p:sp>
    </p:spTree>
    <p:extLst>
      <p:ext uri="{BB962C8B-B14F-4D97-AF65-F5344CB8AC3E}">
        <p14:creationId xmlns:p14="http://schemas.microsoft.com/office/powerpoint/2010/main" xmlns="" val="8725389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44</a:t>
            </a:fld>
            <a:endParaRPr lang="en-IN" b="1" dirty="0">
              <a:solidFill>
                <a:srgbClr val="FF0000"/>
              </a:solidFill>
            </a:endParaRPr>
          </a:p>
        </p:txBody>
      </p:sp>
      <p:sp>
        <p:nvSpPr>
          <p:cNvPr id="6" name="Title 5"/>
          <p:cNvSpPr>
            <a:spLocks noGrp="1"/>
          </p:cNvSpPr>
          <p:nvPr>
            <p:ph type="title"/>
          </p:nvPr>
        </p:nvSpPr>
        <p:spPr>
          <a:xfrm>
            <a:off x="468077" y="273939"/>
            <a:ext cx="8425339" cy="485186"/>
          </a:xfrm>
        </p:spPr>
        <p:txBody>
          <a:bodyPr>
            <a:normAutofit fontScale="90000"/>
          </a:bodyPr>
          <a:lstStyle/>
          <a:p>
            <a:r>
              <a:rPr lang="en-US" sz="3100" b="1" dirty="0" smtClean="0">
                <a:solidFill>
                  <a:srgbClr val="C00000"/>
                </a:solidFill>
              </a:rPr>
              <a:t/>
            </a:r>
            <a:br>
              <a:rPr lang="en-US" sz="3100" b="1" dirty="0" smtClean="0">
                <a:solidFill>
                  <a:srgbClr val="C00000"/>
                </a:solidFill>
              </a:rPr>
            </a:br>
            <a:r>
              <a:rPr lang="en-US" sz="3100" b="1" dirty="0" smtClean="0">
                <a:solidFill>
                  <a:srgbClr val="C00000"/>
                </a:solidFill>
              </a:rPr>
              <a:t/>
            </a:r>
            <a:br>
              <a:rPr lang="en-US" sz="3100" b="1" dirty="0" smtClean="0">
                <a:solidFill>
                  <a:srgbClr val="C00000"/>
                </a:solidFill>
              </a:rPr>
            </a:br>
            <a:r>
              <a:rPr lang="en-US" sz="3600" b="1" dirty="0" smtClean="0">
                <a:solidFill>
                  <a:srgbClr val="002060"/>
                </a:solidFill>
                <a:latin typeface="Times New Roman" panose="02020603050405020304" pitchFamily="18" charset="0"/>
                <a:cs typeface="Times New Roman" panose="02020603050405020304" pitchFamily="18" charset="0"/>
              </a:rPr>
              <a:t>Outcome Based Education(OBE)</a:t>
            </a:r>
            <a:r>
              <a:rPr lang="en-IN" sz="2800" b="1" dirty="0" smtClean="0">
                <a:solidFill>
                  <a:srgbClr val="002060"/>
                </a:solidFill>
                <a:latin typeface="Times New Roman" panose="02020603050405020304" pitchFamily="18" charset="0"/>
                <a:cs typeface="Times New Roman" panose="02020603050405020304" pitchFamily="18" charset="0"/>
              </a:rPr>
              <a:t/>
            </a:r>
            <a:br>
              <a:rPr lang="en-IN" sz="2800" b="1" dirty="0" smtClean="0">
                <a:solidFill>
                  <a:srgbClr val="002060"/>
                </a:solidFill>
                <a:latin typeface="Times New Roman" panose="02020603050405020304" pitchFamily="18" charset="0"/>
                <a:cs typeface="Times New Roman" panose="02020603050405020304" pitchFamily="18" charset="0"/>
              </a:rPr>
            </a:br>
            <a:r>
              <a:rPr lang="en-US" sz="3100" b="1" dirty="0" smtClean="0">
                <a:solidFill>
                  <a:srgbClr val="C00000"/>
                </a:solidFill>
              </a:rPr>
              <a:t>Framework for Outcome Based Education </a:t>
            </a:r>
            <a:r>
              <a:rPr lang="en-IN" b="1" dirty="0" smtClean="0">
                <a:solidFill>
                  <a:srgbClr val="C00000"/>
                </a:solidFill>
              </a:rPr>
              <a:t/>
            </a:r>
            <a:br>
              <a:rPr lang="en-IN" b="1" dirty="0" smtClean="0">
                <a:solidFill>
                  <a:srgbClr val="C00000"/>
                </a:solidFill>
              </a:rPr>
            </a:br>
            <a:endParaRPr lang="en-US" dirty="0"/>
          </a:p>
        </p:txBody>
      </p:sp>
      <p:grpSp>
        <p:nvGrpSpPr>
          <p:cNvPr id="7" name="Group 64"/>
          <p:cNvGrpSpPr/>
          <p:nvPr/>
        </p:nvGrpSpPr>
        <p:grpSpPr>
          <a:xfrm>
            <a:off x="776379" y="1515693"/>
            <a:ext cx="7475000" cy="4988624"/>
            <a:chOff x="2351312" y="2133600"/>
            <a:chExt cx="9462222" cy="3995635"/>
          </a:xfrm>
        </p:grpSpPr>
        <p:sp>
          <p:nvSpPr>
            <p:cNvPr id="8" name="Rectangle 7"/>
            <p:cNvSpPr/>
            <p:nvPr/>
          </p:nvSpPr>
          <p:spPr>
            <a:xfrm>
              <a:off x="2351314" y="2133600"/>
              <a:ext cx="2332367" cy="957943"/>
            </a:xfrm>
            <a:prstGeom prst="rect">
              <a:avLst/>
            </a:prstGeom>
            <a:solidFill>
              <a:schemeClr val="accent2">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Institute Vision and Mission</a:t>
              </a:r>
              <a:endParaRPr lang="en-IN" b="1" dirty="0">
                <a:solidFill>
                  <a:schemeClr val="tx1"/>
                </a:solidFill>
              </a:endParaRPr>
            </a:p>
          </p:txBody>
        </p:sp>
        <p:sp>
          <p:nvSpPr>
            <p:cNvPr id="9" name="Rectangle 8"/>
            <p:cNvSpPr/>
            <p:nvPr/>
          </p:nvSpPr>
          <p:spPr>
            <a:xfrm>
              <a:off x="2351313" y="3414555"/>
              <a:ext cx="2332367" cy="957943"/>
            </a:xfrm>
            <a:prstGeom prst="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Department Vision and Mission</a:t>
              </a:r>
              <a:endParaRPr lang="en-IN" b="1" dirty="0">
                <a:solidFill>
                  <a:schemeClr val="tx1"/>
                </a:solidFill>
              </a:endParaRPr>
            </a:p>
          </p:txBody>
        </p:sp>
        <p:sp>
          <p:nvSpPr>
            <p:cNvPr id="10" name="Rectangle 9"/>
            <p:cNvSpPr/>
            <p:nvPr/>
          </p:nvSpPr>
          <p:spPr>
            <a:xfrm>
              <a:off x="2351312" y="4695510"/>
              <a:ext cx="2332367" cy="957943"/>
            </a:xfrm>
            <a:prstGeom prst="rect">
              <a:avLst/>
            </a:prstGeom>
            <a:solidFill>
              <a:schemeClr val="accent5">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Program Educational Objectives</a:t>
              </a:r>
              <a:endParaRPr lang="en-IN" b="1" dirty="0">
                <a:solidFill>
                  <a:schemeClr val="tx1"/>
                </a:solidFill>
              </a:endParaRPr>
            </a:p>
          </p:txBody>
        </p:sp>
        <p:sp>
          <p:nvSpPr>
            <p:cNvPr id="11" name="Rectangle 10"/>
            <p:cNvSpPr/>
            <p:nvPr/>
          </p:nvSpPr>
          <p:spPr>
            <a:xfrm>
              <a:off x="5334823" y="3429000"/>
              <a:ext cx="1460819" cy="957943"/>
            </a:xfrm>
            <a:prstGeom prst="rect">
              <a:avLst/>
            </a:prstGeom>
            <a:solidFill>
              <a:schemeClr val="accent2">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Course Outcomes</a:t>
              </a:r>
              <a:endParaRPr lang="en-IN" b="1" dirty="0">
                <a:solidFill>
                  <a:schemeClr val="tx1"/>
                </a:solidFill>
              </a:endParaRPr>
            </a:p>
          </p:txBody>
        </p:sp>
        <p:sp>
          <p:nvSpPr>
            <p:cNvPr id="12" name="Rectangle 11"/>
            <p:cNvSpPr/>
            <p:nvPr/>
          </p:nvSpPr>
          <p:spPr>
            <a:xfrm>
              <a:off x="7358743" y="2190945"/>
              <a:ext cx="1894114" cy="843251"/>
            </a:xfrm>
            <a:prstGeom prst="rect">
              <a:avLst/>
            </a:prstGeom>
            <a:solidFill>
              <a:schemeClr val="bg2">
                <a:lumMod val="9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Program Outcomes</a:t>
              </a:r>
              <a:endParaRPr lang="en-IN" b="1" dirty="0">
                <a:solidFill>
                  <a:schemeClr val="tx1"/>
                </a:solidFill>
              </a:endParaRPr>
            </a:p>
          </p:txBody>
        </p:sp>
        <p:sp>
          <p:nvSpPr>
            <p:cNvPr id="13" name="Rectangle 12"/>
            <p:cNvSpPr/>
            <p:nvPr/>
          </p:nvSpPr>
          <p:spPr>
            <a:xfrm>
              <a:off x="7358743" y="3521514"/>
              <a:ext cx="1894114" cy="843251"/>
            </a:xfrm>
            <a:prstGeom prst="rect">
              <a:avLst/>
            </a:prstGeom>
            <a:solidFill>
              <a:schemeClr val="accent6">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Program</a:t>
              </a:r>
              <a:endParaRPr lang="en-IN" b="1" dirty="0">
                <a:solidFill>
                  <a:schemeClr val="tx1"/>
                </a:solidFill>
              </a:endParaRPr>
            </a:p>
          </p:txBody>
        </p:sp>
        <p:sp>
          <p:nvSpPr>
            <p:cNvPr id="14" name="Rounded Rectangle 13"/>
            <p:cNvSpPr/>
            <p:nvPr/>
          </p:nvSpPr>
          <p:spPr>
            <a:xfrm>
              <a:off x="9936718" y="2799517"/>
              <a:ext cx="1859518" cy="2125407"/>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Teaching Learning &amp; Evaluation</a:t>
              </a:r>
              <a:endParaRPr lang="en-IN" b="1" dirty="0">
                <a:solidFill>
                  <a:schemeClr val="tx1"/>
                </a:solidFill>
              </a:endParaRPr>
            </a:p>
          </p:txBody>
        </p:sp>
        <p:sp>
          <p:nvSpPr>
            <p:cNvPr id="15" name="Rectangle 14"/>
            <p:cNvSpPr/>
            <p:nvPr/>
          </p:nvSpPr>
          <p:spPr>
            <a:xfrm>
              <a:off x="9919420" y="5285984"/>
              <a:ext cx="1894114" cy="84325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Graduate Engineer</a:t>
              </a:r>
              <a:endParaRPr lang="en-IN" b="1" dirty="0">
                <a:solidFill>
                  <a:schemeClr val="tx1"/>
                </a:solidFill>
              </a:endParaRPr>
            </a:p>
          </p:txBody>
        </p:sp>
        <p:cxnSp>
          <p:nvCxnSpPr>
            <p:cNvPr id="16" name="Straight Arrow Connector 15"/>
            <p:cNvCxnSpPr/>
            <p:nvPr/>
          </p:nvCxnSpPr>
          <p:spPr>
            <a:xfrm>
              <a:off x="4683679" y="3893526"/>
              <a:ext cx="651146"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a:xfrm>
              <a:off x="4708691" y="2578591"/>
              <a:ext cx="641845" cy="85473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a:stCxn id="10" idx="3"/>
            </p:cNvCxnSpPr>
            <p:nvPr/>
          </p:nvCxnSpPr>
          <p:spPr>
            <a:xfrm flipV="1">
              <a:off x="4683679" y="4364765"/>
              <a:ext cx="651146" cy="80971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a:off x="6642695" y="3943139"/>
              <a:ext cx="71604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a:off x="8303544" y="3032361"/>
              <a:ext cx="12311" cy="5147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a:off x="9270245" y="3893526"/>
              <a:ext cx="66647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p:nvPr/>
          </p:nvCxnSpPr>
          <p:spPr>
            <a:xfrm>
              <a:off x="10866477" y="4924924"/>
              <a:ext cx="0" cy="3610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a:off x="7026046" y="2596669"/>
              <a:ext cx="332697" cy="4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5124924" y="2265097"/>
              <a:ext cx="1951124" cy="63091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Washington Accord</a:t>
              </a:r>
              <a:endParaRPr lang="en-IN" b="1" dirty="0">
                <a:solidFill>
                  <a:schemeClr val="tx1"/>
                </a:solidFill>
              </a:endParaRPr>
            </a:p>
          </p:txBody>
        </p:sp>
      </p:grpSp>
    </p:spTree>
    <p:extLst>
      <p:ext uri="{BB962C8B-B14F-4D97-AF65-F5344CB8AC3E}">
        <p14:creationId xmlns:p14="http://schemas.microsoft.com/office/powerpoint/2010/main" xmlns="" val="30422655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45</a:t>
            </a:fld>
            <a:endParaRPr lang="en-IN" b="1" dirty="0">
              <a:solidFill>
                <a:srgbClr val="FF0000"/>
              </a:solidFill>
            </a:endParaRPr>
          </a:p>
        </p:txBody>
      </p:sp>
      <p:sp>
        <p:nvSpPr>
          <p:cNvPr id="6" name="Title 5"/>
          <p:cNvSpPr>
            <a:spLocks noGrp="1"/>
          </p:cNvSpPr>
          <p:nvPr>
            <p:ph type="title"/>
          </p:nvPr>
        </p:nvSpPr>
        <p:spPr>
          <a:xfrm>
            <a:off x="468077" y="273939"/>
            <a:ext cx="8425339" cy="485186"/>
          </a:xfrm>
        </p:spPr>
        <p:txBody>
          <a:bodyPr>
            <a:normAutofit fontScale="90000"/>
          </a:bodyPr>
          <a:lstStyle/>
          <a:p>
            <a:r>
              <a:rPr lang="en-US" sz="3100" b="1" dirty="0" smtClean="0">
                <a:solidFill>
                  <a:srgbClr val="C00000"/>
                </a:solidFill>
              </a:rPr>
              <a:t/>
            </a:r>
            <a:br>
              <a:rPr lang="en-US" sz="3100" b="1" dirty="0" smtClean="0">
                <a:solidFill>
                  <a:srgbClr val="C00000"/>
                </a:solidFill>
              </a:rPr>
            </a:br>
            <a:r>
              <a:rPr lang="en-US" sz="3600" b="1" dirty="0" smtClean="0">
                <a:solidFill>
                  <a:srgbClr val="002060"/>
                </a:solidFill>
                <a:latin typeface="Times New Roman" panose="02020603050405020304" pitchFamily="18" charset="0"/>
                <a:cs typeface="Times New Roman" panose="02020603050405020304" pitchFamily="18" charset="0"/>
              </a:rPr>
              <a:t>Outcome Based Education(OBE)</a:t>
            </a:r>
            <a:r>
              <a:rPr lang="en-IN" sz="2800" b="1" dirty="0" smtClean="0">
                <a:solidFill>
                  <a:srgbClr val="002060"/>
                </a:solidFill>
                <a:latin typeface="Times New Roman" panose="02020603050405020304" pitchFamily="18" charset="0"/>
                <a:cs typeface="Times New Roman" panose="02020603050405020304" pitchFamily="18" charset="0"/>
              </a:rPr>
              <a:t/>
            </a:r>
            <a:br>
              <a:rPr lang="en-IN" sz="2800" b="1" dirty="0" smtClean="0">
                <a:solidFill>
                  <a:srgbClr val="002060"/>
                </a:solidFill>
                <a:latin typeface="Times New Roman" panose="02020603050405020304" pitchFamily="18" charset="0"/>
                <a:cs typeface="Times New Roman" panose="02020603050405020304" pitchFamily="18" charset="0"/>
              </a:rPr>
            </a:br>
            <a:endParaRPr lang="en-US" dirty="0"/>
          </a:p>
        </p:txBody>
      </p:sp>
      <p:sp>
        <p:nvSpPr>
          <p:cNvPr id="25" name="Rectangle 24"/>
          <p:cNvSpPr/>
          <p:nvPr/>
        </p:nvSpPr>
        <p:spPr>
          <a:xfrm>
            <a:off x="381588" y="982639"/>
            <a:ext cx="8640000" cy="1938992"/>
          </a:xfrm>
          <a:prstGeom prst="rect">
            <a:avLst/>
          </a:prstGeom>
        </p:spPr>
        <p:txBody>
          <a:bodyPr wrap="square">
            <a:spAutoFit/>
          </a:bodyPr>
          <a:lstStyle/>
          <a:p>
            <a:pPr marL="342900" indent="-342900">
              <a:lnSpc>
                <a:spcPct val="150000"/>
              </a:lnSpc>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Outcomes based education (OBE) is a process that involves the restructuring of curriculum, assessment and reporting practices in education to reflect the achievement of high order learning and mastery rather than the accumulation of course </a:t>
            </a:r>
            <a:r>
              <a:rPr lang="en-IN" sz="2000" dirty="0" smtClean="0">
                <a:latin typeface="Times New Roman" panose="02020603050405020304" pitchFamily="18" charset="0"/>
                <a:cs typeface="Times New Roman" panose="02020603050405020304" pitchFamily="18" charset="0"/>
              </a:rPr>
              <a:t>credits</a:t>
            </a:r>
            <a:endParaRPr lang="en-IN" sz="2000" dirty="0"/>
          </a:p>
        </p:txBody>
      </p:sp>
      <p:sp>
        <p:nvSpPr>
          <p:cNvPr id="27" name="Rectangle 26"/>
          <p:cNvSpPr/>
          <p:nvPr/>
        </p:nvSpPr>
        <p:spPr>
          <a:xfrm>
            <a:off x="381589" y="3142714"/>
            <a:ext cx="8640000" cy="2000548"/>
          </a:xfrm>
          <a:prstGeom prst="rect">
            <a:avLst/>
          </a:prstGeom>
        </p:spPr>
        <p:txBody>
          <a:bodyPr wrap="square">
            <a:spAutoFit/>
          </a:bodyPr>
          <a:lstStyle/>
          <a:p>
            <a:pPr marL="576263" lvl="1" indent="-347663">
              <a:spcBef>
                <a:spcPct val="40000"/>
              </a:spcBef>
              <a:buClr>
                <a:schemeClr val="tx1"/>
              </a:buClr>
              <a:buSzPct val="90000"/>
              <a:defRPr/>
            </a:pPr>
            <a:r>
              <a:rPr lang="en-US" sz="2000" b="1" dirty="0">
                <a:solidFill>
                  <a:srgbClr val="C00000"/>
                </a:solidFill>
                <a:latin typeface="Times New Roman" panose="02020603050405020304" pitchFamily="18" charset="0"/>
                <a:cs typeface="Times New Roman" panose="02020603050405020304" pitchFamily="18" charset="0"/>
              </a:rPr>
              <a:t>Benefits of OBE:</a:t>
            </a:r>
          </a:p>
          <a:p>
            <a:pPr marL="571500" lvl="1" indent="-342900">
              <a:spcBef>
                <a:spcPct val="40000"/>
              </a:spcBef>
              <a:buClr>
                <a:schemeClr val="tx1"/>
              </a:buClr>
              <a:buSzPct val="9000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More directed &amp; coherent curriculum.</a:t>
            </a:r>
          </a:p>
          <a:p>
            <a:pPr marL="571500" lvl="1" indent="-342900">
              <a:spcBef>
                <a:spcPct val="40000"/>
              </a:spcBef>
              <a:buClr>
                <a:schemeClr val="tx1"/>
              </a:buClr>
              <a:buSzPct val="9000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Graduates will be more “relevant” to industry &amp; other stakeholders (more well rounded graduates)</a:t>
            </a:r>
          </a:p>
          <a:p>
            <a:pPr marL="571500" lvl="1" indent="-342900">
              <a:spcBef>
                <a:spcPct val="40000"/>
              </a:spcBef>
              <a:buClr>
                <a:schemeClr val="tx1"/>
              </a:buClr>
              <a:buSzPct val="9000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Continuous Quality Improvement (CQI) is in place.</a:t>
            </a:r>
            <a:endParaRPr lang="en-MY"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422655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46</a:t>
            </a:fld>
            <a:endParaRPr lang="en-IN" b="1" dirty="0">
              <a:solidFill>
                <a:srgbClr val="FF0000"/>
              </a:solidFill>
            </a:endParaRPr>
          </a:p>
        </p:txBody>
      </p:sp>
      <p:sp>
        <p:nvSpPr>
          <p:cNvPr id="6" name="Title 5"/>
          <p:cNvSpPr>
            <a:spLocks noGrp="1"/>
          </p:cNvSpPr>
          <p:nvPr>
            <p:ph type="title"/>
          </p:nvPr>
        </p:nvSpPr>
        <p:spPr>
          <a:xfrm>
            <a:off x="468077" y="273939"/>
            <a:ext cx="8425339" cy="485186"/>
          </a:xfrm>
        </p:spPr>
        <p:txBody>
          <a:bodyPr>
            <a:normAutofit fontScale="90000"/>
          </a:bodyPr>
          <a:lstStyle/>
          <a:p>
            <a:r>
              <a:rPr lang="en-US" sz="3100" b="1" dirty="0" smtClean="0">
                <a:solidFill>
                  <a:srgbClr val="C00000"/>
                </a:solidFill>
              </a:rPr>
              <a:t/>
            </a:r>
            <a:br>
              <a:rPr lang="en-US" sz="3100" b="1" dirty="0" smtClean="0">
                <a:solidFill>
                  <a:srgbClr val="C00000"/>
                </a:solidFill>
              </a:rPr>
            </a:br>
            <a:r>
              <a:rPr lang="en-US" sz="3600" b="1" dirty="0" smtClean="0">
                <a:solidFill>
                  <a:srgbClr val="002060"/>
                </a:solidFill>
                <a:latin typeface="Times New Roman" panose="02020603050405020304" pitchFamily="18" charset="0"/>
                <a:cs typeface="Times New Roman" panose="02020603050405020304" pitchFamily="18" charset="0"/>
              </a:rPr>
              <a:t>Outcome Based Education(OBE)</a:t>
            </a:r>
            <a:r>
              <a:rPr lang="en-IN" sz="2800" b="1" dirty="0" smtClean="0">
                <a:solidFill>
                  <a:srgbClr val="002060"/>
                </a:solidFill>
                <a:latin typeface="Times New Roman" panose="02020603050405020304" pitchFamily="18" charset="0"/>
                <a:cs typeface="Times New Roman" panose="02020603050405020304" pitchFamily="18" charset="0"/>
              </a:rPr>
              <a:t/>
            </a:r>
            <a:br>
              <a:rPr lang="en-IN" sz="2800" b="1" dirty="0" smtClean="0">
                <a:solidFill>
                  <a:srgbClr val="002060"/>
                </a:solidFill>
                <a:latin typeface="Times New Roman" panose="02020603050405020304" pitchFamily="18" charset="0"/>
                <a:cs typeface="Times New Roman" panose="02020603050405020304" pitchFamily="18" charset="0"/>
              </a:rPr>
            </a:br>
            <a:endParaRPr lang="en-US" dirty="0"/>
          </a:p>
        </p:txBody>
      </p:sp>
      <p:sp>
        <p:nvSpPr>
          <p:cNvPr id="9" name="TextBox 8"/>
          <p:cNvSpPr txBox="1"/>
          <p:nvPr/>
        </p:nvSpPr>
        <p:spPr>
          <a:xfrm>
            <a:off x="3787405" y="899717"/>
            <a:ext cx="2713050" cy="523220"/>
          </a:xfrm>
          <a:prstGeom prst="rect">
            <a:avLst/>
          </a:prstGeom>
          <a:noFill/>
        </p:spPr>
        <p:txBody>
          <a:bodyPr wrap="none" rtlCol="0">
            <a:spAutoFit/>
          </a:bodyPr>
          <a:lstStyle/>
          <a:p>
            <a:r>
              <a:rPr lang="en-US" sz="2800" b="1" dirty="0" smtClean="0">
                <a:solidFill>
                  <a:srgbClr val="C00000"/>
                </a:solidFill>
              </a:rPr>
              <a:t>Approach of OBE</a:t>
            </a:r>
            <a:endParaRPr lang="en-IN" sz="2800" b="1" dirty="0">
              <a:solidFill>
                <a:srgbClr val="C00000"/>
              </a:solidFill>
            </a:endParaRPr>
          </a:p>
        </p:txBody>
      </p:sp>
      <p:sp>
        <p:nvSpPr>
          <p:cNvPr id="10" name="Rounded Rectangle 9"/>
          <p:cNvSpPr/>
          <p:nvPr/>
        </p:nvSpPr>
        <p:spPr>
          <a:xfrm>
            <a:off x="3445439" y="1649589"/>
            <a:ext cx="2882248" cy="1237957"/>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Identifying Desired Outcomes</a:t>
            </a:r>
            <a:endParaRPr lang="en-IN" sz="2400" b="1" dirty="0">
              <a:solidFill>
                <a:schemeClr val="tx1"/>
              </a:solidFill>
            </a:endParaRPr>
          </a:p>
        </p:txBody>
      </p:sp>
      <p:sp>
        <p:nvSpPr>
          <p:cNvPr id="11" name="Rounded Rectangle 10"/>
          <p:cNvSpPr/>
          <p:nvPr/>
        </p:nvSpPr>
        <p:spPr>
          <a:xfrm>
            <a:off x="276045" y="3752491"/>
            <a:ext cx="3862665" cy="1235222"/>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Determining assessment measures for the achievements of Outcomes</a:t>
            </a:r>
            <a:endParaRPr lang="en-IN" sz="2400" b="1" dirty="0">
              <a:solidFill>
                <a:schemeClr val="tx1"/>
              </a:solidFill>
            </a:endParaRPr>
          </a:p>
        </p:txBody>
      </p:sp>
      <p:sp>
        <p:nvSpPr>
          <p:cNvPr id="12" name="Rounded Rectangle 11"/>
          <p:cNvSpPr/>
          <p:nvPr/>
        </p:nvSpPr>
        <p:spPr>
          <a:xfrm>
            <a:off x="5289625" y="3743865"/>
            <a:ext cx="3932013" cy="1243848"/>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Deciding on strategies and methodologies to achieve those outcomes</a:t>
            </a:r>
            <a:endParaRPr lang="en-IN" sz="2400" b="1" dirty="0">
              <a:solidFill>
                <a:schemeClr val="tx1"/>
              </a:solidFill>
            </a:endParaRPr>
          </a:p>
        </p:txBody>
      </p:sp>
      <p:sp>
        <p:nvSpPr>
          <p:cNvPr id="13" name="Curved Left Arrow 12"/>
          <p:cNvSpPr/>
          <p:nvPr/>
        </p:nvSpPr>
        <p:spPr>
          <a:xfrm>
            <a:off x="6327687" y="2268567"/>
            <a:ext cx="1960994" cy="14811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4" name="Curved Right Arrow 13"/>
          <p:cNvSpPr/>
          <p:nvPr/>
        </p:nvSpPr>
        <p:spPr>
          <a:xfrm flipV="1">
            <a:off x="991442" y="2268566"/>
            <a:ext cx="2453997" cy="148118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solidFill>
                <a:schemeClr val="tx1"/>
              </a:solidFill>
            </a:endParaRPr>
          </a:p>
        </p:txBody>
      </p:sp>
      <p:sp>
        <p:nvSpPr>
          <p:cNvPr id="15" name="Left Arrow 14"/>
          <p:cNvSpPr/>
          <p:nvPr/>
        </p:nvSpPr>
        <p:spPr>
          <a:xfrm>
            <a:off x="4138710" y="4352155"/>
            <a:ext cx="1150915" cy="3867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xmlns="" val="30422655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8074" y="249424"/>
            <a:ext cx="8404159" cy="646422"/>
          </a:xfrm>
        </p:spPr>
        <p:txBody>
          <a:bodyPr>
            <a:noAutofit/>
          </a:bodyPr>
          <a:lstStyle/>
          <a:p>
            <a:pPr>
              <a:lnSpc>
                <a:spcPct val="100000"/>
              </a:lnSpc>
            </a:pPr>
            <a:r>
              <a:rPr lang="en-IN" sz="5400" dirty="0"/>
              <a:t>Accreditation</a:t>
            </a:r>
            <a:endParaRPr lang="en-IN" sz="5400" b="1" dirty="0">
              <a:solidFill>
                <a:srgbClr val="800000"/>
              </a:solidFill>
            </a:endParaRPr>
          </a:p>
        </p:txBody>
      </p:sp>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47</a:t>
            </a:fld>
            <a:endParaRPr lang="en-IN" b="1" dirty="0">
              <a:solidFill>
                <a:srgbClr val="FF0000"/>
              </a:solidFill>
            </a:endParaRPr>
          </a:p>
        </p:txBody>
      </p:sp>
      <p:pic>
        <p:nvPicPr>
          <p:cNvPr id="6" name="image3.jpeg"/>
          <p:cNvPicPr/>
          <p:nvPr/>
        </p:nvPicPr>
        <p:blipFill>
          <a:blip r:embed="rId2" cstate="print"/>
          <a:stretch>
            <a:fillRect/>
          </a:stretch>
        </p:blipFill>
        <p:spPr>
          <a:xfrm>
            <a:off x="868218" y="895846"/>
            <a:ext cx="7693891" cy="5274045"/>
          </a:xfrm>
          <a:prstGeom prst="rect">
            <a:avLst/>
          </a:prstGeom>
        </p:spPr>
      </p:pic>
    </p:spTree>
    <p:extLst>
      <p:ext uri="{BB962C8B-B14F-4D97-AF65-F5344CB8AC3E}">
        <p14:creationId xmlns:p14="http://schemas.microsoft.com/office/powerpoint/2010/main" xmlns="" val="28461395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8074" y="249424"/>
            <a:ext cx="8404159" cy="646422"/>
          </a:xfrm>
        </p:spPr>
        <p:txBody>
          <a:bodyPr>
            <a:noAutofit/>
          </a:bodyPr>
          <a:lstStyle/>
          <a:p>
            <a:pPr>
              <a:lnSpc>
                <a:spcPct val="100000"/>
              </a:lnSpc>
            </a:pPr>
            <a:r>
              <a:rPr lang="en-US" dirty="0"/>
              <a:t>Graduate Attributes</a:t>
            </a:r>
            <a:endParaRPr lang="en-IN" sz="5400" b="1" dirty="0">
              <a:solidFill>
                <a:srgbClr val="800000"/>
              </a:solidFill>
            </a:endParaRPr>
          </a:p>
        </p:txBody>
      </p:sp>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48</a:t>
            </a:fld>
            <a:endParaRPr lang="en-IN" b="1" dirty="0">
              <a:solidFill>
                <a:srgbClr val="FF0000"/>
              </a:solidFill>
            </a:endParaRPr>
          </a:p>
        </p:txBody>
      </p:sp>
      <p:pic>
        <p:nvPicPr>
          <p:cNvPr id="7" name="image4.jpeg"/>
          <p:cNvPicPr/>
          <p:nvPr/>
        </p:nvPicPr>
        <p:blipFill>
          <a:blip r:embed="rId2" cstate="print"/>
          <a:stretch>
            <a:fillRect/>
          </a:stretch>
        </p:blipFill>
        <p:spPr>
          <a:xfrm>
            <a:off x="738909" y="979055"/>
            <a:ext cx="7767782" cy="5255490"/>
          </a:xfrm>
          <a:prstGeom prst="rect">
            <a:avLst/>
          </a:prstGeom>
        </p:spPr>
      </p:pic>
    </p:spTree>
    <p:extLst>
      <p:ext uri="{BB962C8B-B14F-4D97-AF65-F5344CB8AC3E}">
        <p14:creationId xmlns:p14="http://schemas.microsoft.com/office/powerpoint/2010/main" xmlns="" val="8292267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8074" y="249424"/>
            <a:ext cx="8404159" cy="646422"/>
          </a:xfrm>
        </p:spPr>
        <p:txBody>
          <a:bodyPr>
            <a:noAutofit/>
          </a:bodyPr>
          <a:lstStyle/>
          <a:p>
            <a:pPr lvl="0"/>
            <a:r>
              <a:rPr lang="en-US" b="1" dirty="0"/>
              <a:t>Outcome Based </a:t>
            </a:r>
            <a:r>
              <a:rPr lang="en-US" b="1" dirty="0" smtClean="0"/>
              <a:t>Education</a:t>
            </a:r>
            <a:endParaRPr lang="en-IN" b="1" dirty="0"/>
          </a:p>
        </p:txBody>
      </p:sp>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49</a:t>
            </a:fld>
            <a:endParaRPr lang="en-IN" b="1" dirty="0">
              <a:solidFill>
                <a:srgbClr val="FF0000"/>
              </a:solidFill>
            </a:endParaRPr>
          </a:p>
        </p:txBody>
      </p:sp>
      <p:pic>
        <p:nvPicPr>
          <p:cNvPr id="8" name="image5.jpeg"/>
          <p:cNvPicPr/>
          <p:nvPr/>
        </p:nvPicPr>
        <p:blipFill>
          <a:blip r:embed="rId2" cstate="print"/>
          <a:stretch>
            <a:fillRect/>
          </a:stretch>
        </p:blipFill>
        <p:spPr>
          <a:xfrm>
            <a:off x="969817" y="895846"/>
            <a:ext cx="7749309" cy="5200153"/>
          </a:xfrm>
          <a:prstGeom prst="rect">
            <a:avLst/>
          </a:prstGeom>
        </p:spPr>
      </p:pic>
    </p:spTree>
    <p:extLst>
      <p:ext uri="{BB962C8B-B14F-4D97-AF65-F5344CB8AC3E}">
        <p14:creationId xmlns:p14="http://schemas.microsoft.com/office/powerpoint/2010/main" xmlns="" val="1227425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68074" y="126124"/>
            <a:ext cx="8425339" cy="55736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600" b="1" dirty="0" smtClean="0">
                <a:solidFill>
                  <a:srgbClr val="C00000"/>
                </a:solidFill>
                <a:latin typeface="Lucida Sans" panose="020B0602030504020204" pitchFamily="34" charset="0"/>
                <a:cs typeface="Andalus" panose="02020603050405020304" pitchFamily="18" charset="-78"/>
              </a:rPr>
              <a:t>Department Achievements</a:t>
            </a:r>
          </a:p>
        </p:txBody>
      </p:sp>
      <p:sp>
        <p:nvSpPr>
          <p:cNvPr id="4" name="Date Placeholder 3"/>
          <p:cNvSpPr>
            <a:spLocks noGrp="1"/>
          </p:cNvSpPr>
          <p:nvPr>
            <p:ph type="dt" sz="half" idx="10"/>
          </p:nvPr>
        </p:nvSpPr>
        <p:spPr/>
        <p:txBody>
          <a:bodyPr/>
          <a:lstStyle/>
          <a:p>
            <a:fld id="{0961FB2A-5B10-4C8A-93F5-0BB61AC81132}" type="datetime3">
              <a:rPr lang="en-US" b="1" smtClean="0">
                <a:solidFill>
                  <a:srgbClr val="FF0000"/>
                </a:solidFill>
              </a:rPr>
              <a:pPr/>
              <a:t>20 September 2021</a:t>
            </a:fld>
            <a:endParaRPr lang="en-IN" b="1" dirty="0">
              <a:solidFill>
                <a:srgbClr val="FF0000"/>
              </a:solidFill>
            </a:endParaRPr>
          </a:p>
        </p:txBody>
      </p:sp>
      <p:sp>
        <p:nvSpPr>
          <p:cNvPr id="6" name="Footer Placeholder 5"/>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 name="Slide Number Placeholder 4"/>
          <p:cNvSpPr>
            <a:spLocks noGrp="1"/>
          </p:cNvSpPr>
          <p:nvPr>
            <p:ph type="sldNum" sz="quarter" idx="12"/>
          </p:nvPr>
        </p:nvSpPr>
        <p:spPr/>
        <p:txBody>
          <a:bodyPr/>
          <a:lstStyle/>
          <a:p>
            <a:fld id="{A4AE3FDD-9F0C-49DE-BB9B-575F440D3001}" type="slidenum">
              <a:rPr lang="en-IN" b="1" smtClean="0">
                <a:solidFill>
                  <a:srgbClr val="FF0000"/>
                </a:solidFill>
              </a:rPr>
              <a:pPr/>
              <a:t>5</a:t>
            </a:fld>
            <a:endParaRPr lang="en-IN" b="1" dirty="0">
              <a:solidFill>
                <a:srgbClr val="FF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xmlns="" val="885834617"/>
              </p:ext>
            </p:extLst>
          </p:nvPr>
        </p:nvGraphicFramePr>
        <p:xfrm>
          <a:off x="367685" y="683491"/>
          <a:ext cx="8646918" cy="2413392"/>
        </p:xfrm>
        <a:graphic>
          <a:graphicData uri="http://schemas.openxmlformats.org/drawingml/2006/table">
            <a:tbl>
              <a:tblPr firstRow="1" bandRow="1">
                <a:tableStyleId>{5C22544A-7EE6-4342-B048-85BDC9FD1C3A}</a:tableStyleId>
              </a:tblPr>
              <a:tblGrid>
                <a:gridCol w="2882306">
                  <a:extLst>
                    <a:ext uri="{9D8B030D-6E8A-4147-A177-3AD203B41FA5}">
                      <a16:colId xmlns:a16="http://schemas.microsoft.com/office/drawing/2014/main" xmlns="" val="20000"/>
                    </a:ext>
                  </a:extLst>
                </a:gridCol>
                <a:gridCol w="2882306">
                  <a:extLst>
                    <a:ext uri="{9D8B030D-6E8A-4147-A177-3AD203B41FA5}">
                      <a16:colId xmlns:a16="http://schemas.microsoft.com/office/drawing/2014/main" xmlns="" val="20001"/>
                    </a:ext>
                  </a:extLst>
                </a:gridCol>
                <a:gridCol w="2882306">
                  <a:extLst>
                    <a:ext uri="{9D8B030D-6E8A-4147-A177-3AD203B41FA5}">
                      <a16:colId xmlns:a16="http://schemas.microsoft.com/office/drawing/2014/main" xmlns="" val="20002"/>
                    </a:ext>
                  </a:extLst>
                </a:gridCol>
              </a:tblGrid>
              <a:tr h="533826">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Achievements</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Details</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Position/ Sponsorer</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extLst>
                  <a:ext uri="{0D108BD9-81ED-4DB2-BD59-A6C34878D82A}">
                    <a16:rowId xmlns:a16="http://schemas.microsoft.com/office/drawing/2014/main" xmlns="" val="10000"/>
                  </a:ext>
                </a:extLst>
              </a:tr>
              <a:tr h="939783">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algn="ctr"/>
                      <a:r>
                        <a:rPr lang="en-US" sz="1900" dirty="0" smtClean="0">
                          <a:solidFill>
                            <a:srgbClr val="FF0000"/>
                          </a:solidFill>
                        </a:rPr>
                        <a:t>Center  of</a:t>
                      </a:r>
                      <a:r>
                        <a:rPr lang="en-US" sz="1900" baseline="0" dirty="0" smtClean="0">
                          <a:solidFill>
                            <a:srgbClr val="FF0000"/>
                          </a:solidFill>
                        </a:rPr>
                        <a:t> Excellence</a:t>
                      </a:r>
                      <a:endParaRPr lang="en-US" sz="1900" b="1" dirty="0">
                        <a:solidFill>
                          <a:srgbClr val="FF0000"/>
                        </a:solidFill>
                        <a:latin typeface="Lucida Sans" panose="020B0602030504020204" pitchFamily="34" charset="0"/>
                        <a:cs typeface="Andalus" panose="02020603050405020304" pitchFamily="18" charset="-78"/>
                      </a:endParaRPr>
                    </a:p>
                  </a:txBody>
                  <a:tcPr marL="93614" marR="93614" marT="45603" marB="45603" anchor="ctr"/>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marL="0" indent="-342900" algn="ctr" defTabSz="914400" rtl="0" eaLnBrk="1" latinLnBrk="0" hangingPunct="1">
                        <a:buNone/>
                      </a:pPr>
                      <a:r>
                        <a:rPr lang="en-US" sz="1900" kern="1200" dirty="0" smtClean="0"/>
                        <a:t>Artisan Training Center</a:t>
                      </a:r>
                    </a:p>
                    <a:p>
                      <a:pPr marL="0" indent="-342900" algn="ctr" defTabSz="914400" rtl="0" eaLnBrk="1" latinLnBrk="0" hangingPunct="1">
                        <a:buNone/>
                      </a:pPr>
                      <a:endParaRPr lang="en-US" sz="1900" kern="1200" dirty="0" smtClean="0"/>
                    </a:p>
                  </a:txBody>
                  <a:tcPr marL="93614" marR="93614" marT="45603" marB="45603" anchor="ctr"/>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marL="0" indent="-342900" algn="ctr" defTabSz="914400" rtl="0" eaLnBrk="1" latinLnBrk="0" hangingPunct="1">
                        <a:buNone/>
                      </a:pPr>
                      <a:r>
                        <a:rPr lang="en-US" sz="1900" kern="1200" dirty="0" smtClean="0"/>
                        <a:t>MICO-BOSCH </a:t>
                      </a:r>
                    </a:p>
                    <a:p>
                      <a:pPr marL="0" indent="-342900" algn="ctr" defTabSz="914400" rtl="0" eaLnBrk="1" latinLnBrk="0" hangingPunct="1">
                        <a:buNone/>
                      </a:pPr>
                      <a:r>
                        <a:rPr lang="en-US" sz="1900" kern="1200" dirty="0" smtClean="0"/>
                        <a:t>50</a:t>
                      </a:r>
                      <a:r>
                        <a:rPr lang="en-US" sz="1900" kern="1200" baseline="0" dirty="0" smtClean="0"/>
                        <a:t> lakhs</a:t>
                      </a:r>
                      <a:endParaRPr lang="en-US" sz="1900" kern="1200" dirty="0" smtClean="0"/>
                    </a:p>
                  </a:txBody>
                  <a:tcPr marL="93614" marR="93614" marT="45603" marB="45603" anchor="ctr"/>
                </a:tc>
                <a:extLst>
                  <a:ext uri="{0D108BD9-81ED-4DB2-BD59-A6C34878D82A}">
                    <a16:rowId xmlns:a16="http://schemas.microsoft.com/office/drawing/2014/main" xmlns="" val="10004"/>
                  </a:ext>
                </a:extLst>
              </a:tr>
              <a:tr h="9397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kern="1200" dirty="0" smtClean="0">
                          <a:solidFill>
                            <a:srgbClr val="FF0000"/>
                          </a:solidFill>
                          <a:latin typeface="Trebuchet MS" panose="020B0603020202020204"/>
                          <a:ea typeface=""/>
                          <a:cs typeface=""/>
                        </a:rPr>
                        <a:t>Center  of Excellence</a:t>
                      </a:r>
                    </a:p>
                    <a:p>
                      <a:pPr algn="ctr"/>
                      <a:endParaRPr lang="en-US" sz="1900" b="1" dirty="0">
                        <a:solidFill>
                          <a:srgbClr val="FF0000"/>
                        </a:solidFill>
                        <a:latin typeface="Lucida Sans" panose="020B0602030504020204" pitchFamily="34" charset="0"/>
                        <a:cs typeface="Andalus" panose="02020603050405020304" pitchFamily="18" charset="-78"/>
                      </a:endParaRPr>
                    </a:p>
                  </a:txBody>
                  <a:tcPr marL="93614" marR="93614" marT="45603" marB="45603" anchor="ctr"/>
                </a:tc>
                <a:tc>
                  <a:txBody>
                    <a:bodyPr/>
                    <a:lstStyle/>
                    <a:p>
                      <a:pPr marL="0" indent="-342900" algn="ctr" defTabSz="914400" rtl="0" eaLnBrk="1" latinLnBrk="0" hangingPunct="1">
                        <a:buNone/>
                      </a:pPr>
                      <a:r>
                        <a:rPr lang="en-US" sz="1900" kern="1200" dirty="0" smtClean="0">
                          <a:solidFill>
                            <a:schemeClr val="dk1"/>
                          </a:solidFill>
                          <a:latin typeface="Lucida Sans" panose="020B0602030504020204" pitchFamily="34" charset="0"/>
                          <a:ea typeface=""/>
                          <a:cs typeface="Andalus" panose="02020603050405020304" pitchFamily="18" charset="-78"/>
                        </a:rPr>
                        <a:t>BGSIT-TOYOTA COE</a:t>
                      </a:r>
                      <a:endParaRPr lang="en-US" sz="1900" kern="1200" dirty="0">
                        <a:solidFill>
                          <a:schemeClr val="dk1"/>
                        </a:solidFill>
                        <a:latin typeface="Lucida Sans" panose="020B0602030504020204" pitchFamily="34" charset="0"/>
                        <a:ea typeface=""/>
                        <a:cs typeface="Andalus" panose="02020603050405020304" pitchFamily="18" charset="-78"/>
                      </a:endParaRPr>
                    </a:p>
                  </a:txBody>
                  <a:tcPr marL="93614" marR="93614" marT="45603" marB="45603" anchor="ctr"/>
                </a:tc>
                <a:tc>
                  <a:txBody>
                    <a:bodyPr/>
                    <a:lstStyle/>
                    <a:p>
                      <a:pPr marL="0" indent="-342900" algn="ctr" defTabSz="914400" rtl="0" eaLnBrk="1" latinLnBrk="0" hangingPunct="1">
                        <a:buNone/>
                      </a:pPr>
                      <a:r>
                        <a:rPr lang="en-US" sz="1900" kern="1200" dirty="0" smtClean="0">
                          <a:solidFill>
                            <a:schemeClr val="dk1"/>
                          </a:solidFill>
                          <a:latin typeface="Lucida Sans" panose="020B0602030504020204" pitchFamily="34" charset="0"/>
                          <a:ea typeface=""/>
                          <a:cs typeface="Andalus" panose="02020603050405020304" pitchFamily="18" charset="-78"/>
                        </a:rPr>
                        <a:t>TOYOTA Motors </a:t>
                      </a:r>
                    </a:p>
                    <a:p>
                      <a:pPr marL="0" indent="-342900" algn="ctr" defTabSz="914400" rtl="0" eaLnBrk="1" latinLnBrk="0" hangingPunct="1">
                        <a:buNone/>
                      </a:pPr>
                      <a:r>
                        <a:rPr lang="en-US" sz="1900" kern="1200" dirty="0" smtClean="0">
                          <a:solidFill>
                            <a:schemeClr val="dk1"/>
                          </a:solidFill>
                          <a:latin typeface="Lucida Sans" panose="020B0602030504020204" pitchFamily="34" charset="0"/>
                          <a:ea typeface=""/>
                          <a:cs typeface="Andalus" panose="02020603050405020304" pitchFamily="18" charset="-78"/>
                        </a:rPr>
                        <a:t>40 Lakhs</a:t>
                      </a:r>
                    </a:p>
                  </a:txBody>
                  <a:tcPr marL="93614" marR="93614" marT="45603" marB="45603" anchor="ctr"/>
                </a:tc>
                <a:extLst>
                  <a:ext uri="{0D108BD9-81ED-4DB2-BD59-A6C34878D82A}">
                    <a16:rowId xmlns:a16="http://schemas.microsoft.com/office/drawing/2014/main" xmlns="" val="10005"/>
                  </a:ext>
                </a:extLst>
              </a:tr>
            </a:tbl>
          </a:graphicData>
        </a:graphic>
      </p:graphicFrame>
      <p:pic>
        <p:nvPicPr>
          <p:cNvPr id="9" name="image32.jpeg"/>
          <p:cNvPicPr/>
          <p:nvPr/>
        </p:nvPicPr>
        <p:blipFill>
          <a:blip r:embed="rId2" cstate="print"/>
          <a:stretch>
            <a:fillRect/>
          </a:stretch>
        </p:blipFill>
        <p:spPr>
          <a:xfrm>
            <a:off x="275321" y="3562709"/>
            <a:ext cx="3078327" cy="2708695"/>
          </a:xfrm>
          <a:prstGeom prst="rect">
            <a:avLst/>
          </a:prstGeom>
        </p:spPr>
      </p:pic>
      <p:sp>
        <p:nvSpPr>
          <p:cNvPr id="3" name="Rectangle 2"/>
          <p:cNvSpPr/>
          <p:nvPr/>
        </p:nvSpPr>
        <p:spPr>
          <a:xfrm>
            <a:off x="234780" y="3207668"/>
            <a:ext cx="4679950" cy="369332"/>
          </a:xfrm>
          <a:prstGeom prst="rect">
            <a:avLst/>
          </a:prstGeom>
        </p:spPr>
        <p:txBody>
          <a:bodyPr>
            <a:spAutoFit/>
          </a:bodyPr>
          <a:lstStyle/>
          <a:p>
            <a:r>
              <a:rPr lang="en-IN" sz="1400" b="1" cap="all" dirty="0">
                <a:solidFill>
                  <a:srgbClr val="C00000"/>
                </a:solidFill>
                <a:latin typeface="Lucida Sans" panose="020B0602030504020204" pitchFamily="34" charset="0"/>
                <a:cs typeface="Andalus" pitchFamily="18" charset="-78"/>
              </a:rPr>
              <a:t>Department</a:t>
            </a:r>
            <a:r>
              <a:rPr lang="en-IN" b="1" cap="all" dirty="0">
                <a:solidFill>
                  <a:srgbClr val="C00000"/>
                </a:solidFill>
                <a:latin typeface="Lucida Sans" panose="020B0602030504020204" pitchFamily="34" charset="0"/>
                <a:cs typeface="Andalus" pitchFamily="18" charset="-78"/>
              </a:rPr>
              <a:t> </a:t>
            </a:r>
            <a:r>
              <a:rPr lang="en-IN" sz="1400" b="1" cap="all" dirty="0">
                <a:solidFill>
                  <a:srgbClr val="C00000"/>
                </a:solidFill>
                <a:latin typeface="Lucida Sans" panose="020B0602030504020204" pitchFamily="34" charset="0"/>
                <a:cs typeface="Andalus" pitchFamily="18" charset="-78"/>
              </a:rPr>
              <a:t>PUBLICATIONS</a:t>
            </a:r>
            <a:r>
              <a:rPr lang="en-IN" b="1" cap="all" dirty="0">
                <a:solidFill>
                  <a:srgbClr val="C00000"/>
                </a:solidFill>
                <a:latin typeface="Lucida Sans" panose="020B0602030504020204" pitchFamily="34" charset="0"/>
                <a:cs typeface="Andalus" pitchFamily="18" charset="-78"/>
              </a:rPr>
              <a:t> </a:t>
            </a:r>
          </a:p>
        </p:txBody>
      </p:sp>
      <p:graphicFrame>
        <p:nvGraphicFramePr>
          <p:cNvPr id="10" name="Table 9"/>
          <p:cNvGraphicFramePr>
            <a:graphicFrameLocks noGrp="1"/>
          </p:cNvGraphicFramePr>
          <p:nvPr/>
        </p:nvGraphicFramePr>
        <p:xfrm>
          <a:off x="3493698" y="3269410"/>
          <a:ext cx="5572666" cy="3045126"/>
        </p:xfrm>
        <a:graphic>
          <a:graphicData uri="http://schemas.openxmlformats.org/drawingml/2006/table">
            <a:tbl>
              <a:tblPr>
                <a:tableStyleId>{3C2FFA5D-87B4-456A-9821-1D502468CF0F}</a:tableStyleId>
              </a:tblPr>
              <a:tblGrid>
                <a:gridCol w="825031"/>
                <a:gridCol w="522437"/>
                <a:gridCol w="603952"/>
                <a:gridCol w="603541"/>
                <a:gridCol w="603541"/>
                <a:gridCol w="603541"/>
                <a:gridCol w="603541"/>
                <a:gridCol w="603541"/>
                <a:gridCol w="603541"/>
              </a:tblGrid>
              <a:tr h="1094146">
                <a:tc>
                  <a:txBody>
                    <a:bodyPr/>
                    <a:lstStyle/>
                    <a:p>
                      <a:pPr algn="ctr">
                        <a:lnSpc>
                          <a:spcPct val="115000"/>
                        </a:lnSpc>
                        <a:spcAft>
                          <a:spcPts val="0"/>
                        </a:spcAft>
                      </a:pPr>
                      <a:endParaRPr lang="en-US" sz="2400" b="1" dirty="0" smtClean="0"/>
                    </a:p>
                    <a:p>
                      <a:pPr algn="ctr">
                        <a:lnSpc>
                          <a:spcPct val="115000"/>
                        </a:lnSpc>
                        <a:spcAft>
                          <a:spcPts val="0"/>
                        </a:spcAft>
                      </a:pPr>
                      <a:r>
                        <a:rPr lang="en-US" sz="2400" b="1" dirty="0" smtClean="0"/>
                        <a:t>Batch</a:t>
                      </a:r>
                      <a:endParaRPr lang="en-US" sz="24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2400" b="1" dirty="0" smtClean="0">
                          <a:latin typeface="Calibri"/>
                          <a:ea typeface="Calibri"/>
                          <a:cs typeface="Times New Roman"/>
                        </a:rPr>
                        <a:t>I</a:t>
                      </a:r>
                      <a:endParaRPr lang="en-US" sz="2400" b="1" dirty="0">
                        <a:latin typeface="Calibri"/>
                        <a:ea typeface="Calibri"/>
                        <a:cs typeface="Times New Roman"/>
                      </a:endParaRPr>
                    </a:p>
                  </a:txBody>
                  <a:tcPr marL="49795" marR="49795" marT="0" marB="0" anchor="ctr"/>
                </a:tc>
                <a:tc>
                  <a:txBody>
                    <a:bodyPr/>
                    <a:lstStyle/>
                    <a:p>
                      <a:pPr algn="ctr">
                        <a:lnSpc>
                          <a:spcPct val="115000"/>
                        </a:lnSpc>
                        <a:spcAft>
                          <a:spcPts val="0"/>
                        </a:spcAft>
                      </a:pPr>
                      <a:r>
                        <a:rPr lang="en-US" sz="2400" b="1" dirty="0" smtClean="0">
                          <a:latin typeface="Calibri"/>
                          <a:ea typeface="Calibri"/>
                          <a:cs typeface="Times New Roman"/>
                        </a:rPr>
                        <a:t>II</a:t>
                      </a:r>
                      <a:endParaRPr lang="en-US" sz="2400" b="1" dirty="0">
                        <a:latin typeface="Calibri"/>
                        <a:ea typeface="Calibri"/>
                        <a:cs typeface="Times New Roman"/>
                      </a:endParaRPr>
                    </a:p>
                  </a:txBody>
                  <a:tcPr marL="49795" marR="49795" marT="0" marB="0" anchor="ctr"/>
                </a:tc>
                <a:tc>
                  <a:txBody>
                    <a:bodyPr/>
                    <a:lstStyle/>
                    <a:p>
                      <a:pPr algn="ctr">
                        <a:lnSpc>
                          <a:spcPct val="115000"/>
                        </a:lnSpc>
                        <a:spcAft>
                          <a:spcPts val="0"/>
                        </a:spcAft>
                      </a:pPr>
                      <a:r>
                        <a:rPr lang="en-US" sz="2400" b="1" dirty="0" smtClean="0">
                          <a:latin typeface="Calibri"/>
                          <a:ea typeface="Calibri"/>
                          <a:cs typeface="Times New Roman"/>
                        </a:rPr>
                        <a:t>III</a:t>
                      </a:r>
                      <a:endParaRPr lang="en-US" sz="2400" b="1" dirty="0">
                        <a:latin typeface="Calibri"/>
                        <a:ea typeface="Calibri"/>
                        <a:cs typeface="Times New Roman"/>
                      </a:endParaRPr>
                    </a:p>
                  </a:txBody>
                  <a:tcPr marL="49795" marR="49795" marT="0" marB="0" anchor="ctr"/>
                </a:tc>
                <a:tc>
                  <a:txBody>
                    <a:bodyPr/>
                    <a:lstStyle/>
                    <a:p>
                      <a:pPr algn="ctr">
                        <a:lnSpc>
                          <a:spcPct val="115000"/>
                        </a:lnSpc>
                        <a:spcAft>
                          <a:spcPts val="0"/>
                        </a:spcAft>
                      </a:pPr>
                      <a:r>
                        <a:rPr lang="en-US" sz="2400" b="1" dirty="0" smtClean="0">
                          <a:latin typeface="Calibri"/>
                          <a:ea typeface="Calibri"/>
                          <a:cs typeface="Times New Roman"/>
                        </a:rPr>
                        <a:t>IV</a:t>
                      </a:r>
                      <a:endParaRPr lang="en-US" sz="2400" b="1" dirty="0">
                        <a:latin typeface="Calibri"/>
                        <a:ea typeface="Calibri"/>
                        <a:cs typeface="Times New Roman"/>
                      </a:endParaRPr>
                    </a:p>
                  </a:txBody>
                  <a:tcPr marL="49795" marR="49795" marT="0" marB="0" anchor="ctr"/>
                </a:tc>
                <a:tc>
                  <a:txBody>
                    <a:bodyPr/>
                    <a:lstStyle/>
                    <a:p>
                      <a:pPr algn="ctr">
                        <a:lnSpc>
                          <a:spcPct val="115000"/>
                        </a:lnSpc>
                        <a:spcAft>
                          <a:spcPts val="0"/>
                        </a:spcAft>
                      </a:pPr>
                      <a:r>
                        <a:rPr lang="en-US" sz="2400" b="1" dirty="0" smtClean="0">
                          <a:latin typeface="Calibri"/>
                          <a:ea typeface="Calibri"/>
                          <a:cs typeface="Times New Roman"/>
                        </a:rPr>
                        <a:t>V</a:t>
                      </a:r>
                      <a:endParaRPr lang="en-US" sz="2400" b="1" dirty="0">
                        <a:latin typeface="Calibri"/>
                        <a:ea typeface="Calibri"/>
                        <a:cs typeface="Times New Roman"/>
                      </a:endParaRPr>
                    </a:p>
                  </a:txBody>
                  <a:tcPr marL="49795" marR="49795" marT="0" marB="0" anchor="ctr"/>
                </a:tc>
                <a:tc>
                  <a:txBody>
                    <a:bodyPr/>
                    <a:lstStyle/>
                    <a:p>
                      <a:pPr algn="ctr">
                        <a:lnSpc>
                          <a:spcPct val="115000"/>
                        </a:lnSpc>
                        <a:spcAft>
                          <a:spcPts val="0"/>
                        </a:spcAft>
                      </a:pPr>
                      <a:r>
                        <a:rPr lang="en-US" sz="2400" b="1" dirty="0" smtClean="0">
                          <a:latin typeface="Calibri"/>
                          <a:ea typeface="Calibri"/>
                          <a:cs typeface="Times New Roman"/>
                        </a:rPr>
                        <a:t>VI</a:t>
                      </a:r>
                      <a:endParaRPr lang="en-US" sz="2400" b="1" dirty="0">
                        <a:latin typeface="Calibri"/>
                        <a:ea typeface="Calibri"/>
                        <a:cs typeface="Times New Roman"/>
                      </a:endParaRPr>
                    </a:p>
                  </a:txBody>
                  <a:tcPr marL="49795" marR="49795" marT="0" marB="0" anchor="ctr"/>
                </a:tc>
                <a:tc>
                  <a:txBody>
                    <a:bodyPr/>
                    <a:lstStyle/>
                    <a:p>
                      <a:pPr algn="ctr">
                        <a:lnSpc>
                          <a:spcPct val="115000"/>
                        </a:lnSpc>
                        <a:spcAft>
                          <a:spcPts val="0"/>
                        </a:spcAft>
                      </a:pPr>
                      <a:r>
                        <a:rPr lang="en-US" sz="2400" b="1" dirty="0" smtClean="0">
                          <a:latin typeface="Calibri"/>
                          <a:ea typeface="Calibri"/>
                          <a:cs typeface="Times New Roman"/>
                        </a:rPr>
                        <a:t>VII</a:t>
                      </a:r>
                      <a:endParaRPr lang="en-US" sz="2400" b="1" dirty="0">
                        <a:latin typeface="Calibri"/>
                        <a:ea typeface="Calibri"/>
                        <a:cs typeface="Times New Roman"/>
                      </a:endParaRPr>
                    </a:p>
                  </a:txBody>
                  <a:tcPr marL="49795" marR="49795" marT="0" marB="0" anchor="ctr"/>
                </a:tc>
                <a:tc>
                  <a:txBody>
                    <a:bodyPr/>
                    <a:lstStyle/>
                    <a:p>
                      <a:pPr algn="ctr">
                        <a:lnSpc>
                          <a:spcPct val="115000"/>
                        </a:lnSpc>
                        <a:spcAft>
                          <a:spcPts val="0"/>
                        </a:spcAft>
                      </a:pPr>
                      <a:r>
                        <a:rPr lang="en-US" sz="2400" b="1" dirty="0" smtClean="0">
                          <a:latin typeface="Calibri"/>
                          <a:ea typeface="Calibri"/>
                          <a:cs typeface="Times New Roman"/>
                        </a:rPr>
                        <a:t>VIII</a:t>
                      </a:r>
                      <a:endParaRPr lang="en-US" sz="2400" b="1" dirty="0">
                        <a:latin typeface="Calibri"/>
                        <a:ea typeface="Calibri"/>
                        <a:cs typeface="Times New Roman"/>
                      </a:endParaRPr>
                    </a:p>
                  </a:txBody>
                  <a:tcPr marL="49795" marR="49795" marT="0" marB="0" anchor="ctr"/>
                </a:tc>
              </a:tr>
              <a:tr h="487745">
                <a:tc>
                  <a:txBody>
                    <a:bodyPr/>
                    <a:lstStyle/>
                    <a:p>
                      <a:pPr algn="ctr">
                        <a:lnSpc>
                          <a:spcPct val="115000"/>
                        </a:lnSpc>
                        <a:spcAft>
                          <a:spcPts val="0"/>
                        </a:spcAft>
                      </a:pPr>
                      <a:r>
                        <a:rPr lang="en-US" sz="1300" b="1" dirty="0" smtClean="0"/>
                        <a:t>2016-2020</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58.18</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58.18</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58.33</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53.42</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54</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100</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81</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100</a:t>
                      </a:r>
                      <a:endParaRPr lang="en-US" sz="800" b="1" dirty="0">
                        <a:latin typeface="Calibri"/>
                        <a:ea typeface="Calibri"/>
                        <a:cs typeface="Times New Roman"/>
                      </a:endParaRPr>
                    </a:p>
                  </a:txBody>
                  <a:tcPr marL="49795" marR="49795" marT="0" marB="0"/>
                </a:tc>
              </a:tr>
              <a:tr h="487745">
                <a:tc>
                  <a:txBody>
                    <a:bodyPr/>
                    <a:lstStyle/>
                    <a:p>
                      <a:pPr algn="ctr">
                        <a:lnSpc>
                          <a:spcPct val="115000"/>
                        </a:lnSpc>
                        <a:spcAft>
                          <a:spcPts val="0"/>
                        </a:spcAft>
                      </a:pPr>
                      <a:r>
                        <a:rPr lang="en-US" sz="1300" b="1" dirty="0" smtClean="0"/>
                        <a:t>2015-2019</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49.02</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42.00</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49.23</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50.00</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64.18</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51.5</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91.80</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98.36</a:t>
                      </a:r>
                      <a:endParaRPr lang="en-US" sz="800" b="1" dirty="0">
                        <a:latin typeface="Calibri"/>
                        <a:ea typeface="Calibri"/>
                        <a:cs typeface="Times New Roman"/>
                      </a:endParaRPr>
                    </a:p>
                  </a:txBody>
                  <a:tcPr marL="49795" marR="49795" marT="0" marB="0"/>
                </a:tc>
              </a:tr>
              <a:tr h="487745">
                <a:tc>
                  <a:txBody>
                    <a:bodyPr/>
                    <a:lstStyle/>
                    <a:p>
                      <a:pPr algn="ctr">
                        <a:lnSpc>
                          <a:spcPct val="115000"/>
                        </a:lnSpc>
                        <a:spcAft>
                          <a:spcPts val="0"/>
                        </a:spcAft>
                      </a:pPr>
                      <a:r>
                        <a:rPr lang="en-US" sz="1300" b="1" dirty="0" smtClean="0"/>
                        <a:t>2014-2018</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49.12</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59.65</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62.23</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40.30</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65.30</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66.67</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91.3</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95.65</a:t>
                      </a:r>
                      <a:endParaRPr lang="en-US" sz="800" b="1" dirty="0">
                        <a:latin typeface="Calibri"/>
                        <a:ea typeface="Calibri"/>
                        <a:cs typeface="Times New Roman"/>
                      </a:endParaRPr>
                    </a:p>
                  </a:txBody>
                  <a:tcPr marL="49795" marR="49795" marT="0" marB="0"/>
                </a:tc>
              </a:tr>
              <a:tr h="487745">
                <a:tc>
                  <a:txBody>
                    <a:bodyPr/>
                    <a:lstStyle/>
                    <a:p>
                      <a:pPr algn="ctr">
                        <a:lnSpc>
                          <a:spcPct val="115000"/>
                        </a:lnSpc>
                        <a:spcAft>
                          <a:spcPts val="0"/>
                        </a:spcAft>
                      </a:pPr>
                      <a:r>
                        <a:rPr lang="en-US" sz="1300" b="1" dirty="0" smtClean="0"/>
                        <a:t>2013-2017</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47.54</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49.12</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60.29</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70.58</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79.69</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50.79</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85.97</a:t>
                      </a:r>
                      <a:endParaRPr lang="en-US" sz="800" b="1" dirty="0">
                        <a:latin typeface="Calibri"/>
                        <a:ea typeface="Calibri"/>
                        <a:cs typeface="Times New Roman"/>
                      </a:endParaRPr>
                    </a:p>
                  </a:txBody>
                  <a:tcPr marL="49795" marR="49795" marT="0" marB="0"/>
                </a:tc>
                <a:tc>
                  <a:txBody>
                    <a:bodyPr/>
                    <a:lstStyle/>
                    <a:p>
                      <a:pPr algn="ctr">
                        <a:lnSpc>
                          <a:spcPct val="115000"/>
                        </a:lnSpc>
                        <a:spcAft>
                          <a:spcPts val="0"/>
                        </a:spcAft>
                      </a:pPr>
                      <a:r>
                        <a:rPr lang="en-US" sz="1300" b="1" dirty="0"/>
                        <a:t>100</a:t>
                      </a:r>
                      <a:endParaRPr lang="en-US" sz="800" b="1" dirty="0">
                        <a:latin typeface="Calibri"/>
                        <a:ea typeface="Calibri"/>
                        <a:cs typeface="Times New Roman"/>
                      </a:endParaRPr>
                    </a:p>
                  </a:txBody>
                  <a:tcPr marL="49795" marR="49795" marT="0" marB="0"/>
                </a:tc>
              </a:tr>
            </a:tbl>
          </a:graphicData>
        </a:graphic>
      </p:graphicFrame>
    </p:spTree>
    <p:extLst>
      <p:ext uri="{BB962C8B-B14F-4D97-AF65-F5344CB8AC3E}">
        <p14:creationId xmlns:p14="http://schemas.microsoft.com/office/powerpoint/2010/main" xmlns="" val="7941251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8074" y="249424"/>
            <a:ext cx="8404159" cy="646422"/>
          </a:xfrm>
        </p:spPr>
        <p:txBody>
          <a:bodyPr>
            <a:noAutofit/>
          </a:bodyPr>
          <a:lstStyle/>
          <a:p>
            <a:r>
              <a:rPr lang="en-US" b="1" dirty="0"/>
              <a:t>OBE Framework</a:t>
            </a:r>
            <a:r>
              <a:rPr lang="en-IN" b="1" dirty="0"/>
              <a:t/>
            </a:r>
            <a:br>
              <a:rPr lang="en-IN" b="1" dirty="0"/>
            </a:br>
            <a:endParaRPr lang="en-IN" b="1" dirty="0"/>
          </a:p>
        </p:txBody>
      </p:sp>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50</a:t>
            </a:fld>
            <a:endParaRPr lang="en-IN" b="1" dirty="0">
              <a:solidFill>
                <a:srgbClr val="FF0000"/>
              </a:solidFill>
            </a:endParaRPr>
          </a:p>
        </p:txBody>
      </p:sp>
      <p:pic>
        <p:nvPicPr>
          <p:cNvPr id="7" name="image6.jpeg"/>
          <p:cNvPicPr/>
          <p:nvPr/>
        </p:nvPicPr>
        <p:blipFill>
          <a:blip r:embed="rId2" cstate="print"/>
          <a:stretch>
            <a:fillRect/>
          </a:stretch>
        </p:blipFill>
        <p:spPr>
          <a:xfrm>
            <a:off x="665018" y="471056"/>
            <a:ext cx="8137237" cy="5569526"/>
          </a:xfrm>
          <a:prstGeom prst="rect">
            <a:avLst/>
          </a:prstGeom>
        </p:spPr>
      </p:pic>
    </p:spTree>
    <p:extLst>
      <p:ext uri="{BB962C8B-B14F-4D97-AF65-F5344CB8AC3E}">
        <p14:creationId xmlns:p14="http://schemas.microsoft.com/office/powerpoint/2010/main" xmlns="" val="34426586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8074" y="249424"/>
            <a:ext cx="8404159" cy="646422"/>
          </a:xfrm>
        </p:spPr>
        <p:txBody>
          <a:bodyPr>
            <a:noAutofit/>
          </a:bodyPr>
          <a:lstStyle/>
          <a:p>
            <a:r>
              <a:rPr lang="en-US" dirty="0"/>
              <a:t>Bloom’s Taxonomy</a:t>
            </a:r>
            <a:r>
              <a:rPr lang="en-IN" b="1" dirty="0"/>
              <a:t/>
            </a:r>
            <a:br>
              <a:rPr lang="en-IN" b="1" dirty="0"/>
            </a:br>
            <a:endParaRPr lang="en-IN" b="1" dirty="0"/>
          </a:p>
        </p:txBody>
      </p:sp>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51</a:t>
            </a:fld>
            <a:endParaRPr lang="en-IN" b="1" dirty="0">
              <a:solidFill>
                <a:srgbClr val="FF0000"/>
              </a:solidFill>
            </a:endParaRPr>
          </a:p>
        </p:txBody>
      </p:sp>
      <p:pic>
        <p:nvPicPr>
          <p:cNvPr id="8" name="image7.jpeg" descr="Using Bloom’s Taxonomy To Build A Solid Foundation For Business Learning"/>
          <p:cNvPicPr/>
          <p:nvPr/>
        </p:nvPicPr>
        <p:blipFill>
          <a:blip r:embed="rId2" cstate="print"/>
          <a:stretch>
            <a:fillRect/>
          </a:stretch>
        </p:blipFill>
        <p:spPr>
          <a:xfrm>
            <a:off x="665019" y="767751"/>
            <a:ext cx="7915564" cy="5106576"/>
          </a:xfrm>
          <a:prstGeom prst="rect">
            <a:avLst/>
          </a:prstGeom>
        </p:spPr>
      </p:pic>
    </p:spTree>
    <p:extLst>
      <p:ext uri="{BB962C8B-B14F-4D97-AF65-F5344CB8AC3E}">
        <p14:creationId xmlns:p14="http://schemas.microsoft.com/office/powerpoint/2010/main" xmlns="" val="7338502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52</a:t>
            </a:fld>
            <a:endParaRPr lang="en-IN" b="1" dirty="0">
              <a:solidFill>
                <a:srgbClr val="FF0000"/>
              </a:solidFill>
            </a:endParaRPr>
          </a:p>
        </p:txBody>
      </p:sp>
      <p:sp>
        <p:nvSpPr>
          <p:cNvPr id="6" name="Title 5"/>
          <p:cNvSpPr>
            <a:spLocks noGrp="1"/>
          </p:cNvSpPr>
          <p:nvPr>
            <p:ph type="title"/>
          </p:nvPr>
        </p:nvSpPr>
        <p:spPr>
          <a:xfrm>
            <a:off x="468077" y="273939"/>
            <a:ext cx="8425339" cy="485186"/>
          </a:xfrm>
        </p:spPr>
        <p:txBody>
          <a:bodyPr>
            <a:normAutofit fontScale="90000"/>
          </a:bodyPr>
          <a:lstStyle/>
          <a:p>
            <a:r>
              <a:rPr lang="en-US" sz="3100" b="1" dirty="0" smtClean="0">
                <a:solidFill>
                  <a:srgbClr val="C00000"/>
                </a:solidFill>
              </a:rPr>
              <a:t/>
            </a:r>
            <a:br>
              <a:rPr lang="en-US" sz="3100" b="1" dirty="0" smtClean="0">
                <a:solidFill>
                  <a:srgbClr val="C00000"/>
                </a:solidFill>
              </a:rPr>
            </a:br>
            <a:r>
              <a:rPr lang="en-US" sz="3600" b="1" dirty="0" smtClean="0">
                <a:solidFill>
                  <a:srgbClr val="002060"/>
                </a:solidFill>
                <a:latin typeface="Times New Roman" panose="02020603050405020304" pitchFamily="18" charset="0"/>
                <a:cs typeface="Times New Roman" panose="02020603050405020304" pitchFamily="18" charset="0"/>
              </a:rPr>
              <a:t>Outcome Based Education(OBE)</a:t>
            </a:r>
            <a:r>
              <a:rPr lang="en-IN" sz="2800" b="1" dirty="0" smtClean="0">
                <a:solidFill>
                  <a:srgbClr val="002060"/>
                </a:solidFill>
                <a:latin typeface="Times New Roman" panose="02020603050405020304" pitchFamily="18" charset="0"/>
                <a:cs typeface="Times New Roman" panose="02020603050405020304" pitchFamily="18" charset="0"/>
              </a:rPr>
              <a:t/>
            </a:r>
            <a:br>
              <a:rPr lang="en-IN" sz="2800" b="1" dirty="0" smtClean="0">
                <a:solidFill>
                  <a:srgbClr val="002060"/>
                </a:solidFill>
                <a:latin typeface="Times New Roman" panose="02020603050405020304" pitchFamily="18" charset="0"/>
                <a:cs typeface="Times New Roman" panose="02020603050405020304" pitchFamily="18" charset="0"/>
              </a:rPr>
            </a:br>
            <a:endParaRPr lang="en-US" dirty="0"/>
          </a:p>
        </p:txBody>
      </p:sp>
      <p:sp>
        <p:nvSpPr>
          <p:cNvPr id="16" name="TextBox 15"/>
          <p:cNvSpPr txBox="1"/>
          <p:nvPr/>
        </p:nvSpPr>
        <p:spPr>
          <a:xfrm>
            <a:off x="2517177" y="688558"/>
            <a:ext cx="2781852" cy="461665"/>
          </a:xfrm>
          <a:prstGeom prst="rect">
            <a:avLst/>
          </a:prstGeom>
          <a:noFill/>
        </p:spPr>
        <p:txBody>
          <a:bodyPr wrap="none" rtlCol="0">
            <a:spAutoFit/>
          </a:bodyPr>
          <a:lstStyle/>
          <a:p>
            <a:r>
              <a:rPr lang="en-US" sz="2400" b="1" dirty="0" smtClean="0">
                <a:solidFill>
                  <a:srgbClr val="C00000"/>
                </a:solidFill>
              </a:rPr>
              <a:t>Students Under OBE</a:t>
            </a:r>
            <a:endParaRPr lang="en-IN" sz="2400" b="1" dirty="0">
              <a:solidFill>
                <a:srgbClr val="C00000"/>
              </a:solidFill>
            </a:endParaRPr>
          </a:p>
        </p:txBody>
      </p:sp>
      <p:sp>
        <p:nvSpPr>
          <p:cNvPr id="17" name="TextBox 16"/>
          <p:cNvSpPr txBox="1"/>
          <p:nvPr/>
        </p:nvSpPr>
        <p:spPr>
          <a:xfrm>
            <a:off x="400553" y="1122609"/>
            <a:ext cx="8640000" cy="415498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sz="2200" dirty="0"/>
              <a:t>Students are expected to be able to do more challenging tasks other than memorize and reproduce what was taught</a:t>
            </a:r>
            <a:r>
              <a:rPr lang="en-US" sz="2200" dirty="0" smtClean="0"/>
              <a:t>.</a:t>
            </a:r>
          </a:p>
          <a:p>
            <a:pPr marL="285750" indent="-285750" algn="just">
              <a:lnSpc>
                <a:spcPct val="150000"/>
              </a:lnSpc>
              <a:buFont typeface="Wingdings" panose="05000000000000000000" pitchFamily="2" charset="2"/>
              <a:buChar char="q"/>
            </a:pPr>
            <a:r>
              <a:rPr lang="en-US" sz="2200" dirty="0"/>
              <a:t>Students should be able to: write project proposals, complete projects, analyze case studies, give case presentations, show their abilities to think, question, research, and make decisions based on the findings</a:t>
            </a:r>
            <a:r>
              <a:rPr lang="en-US" sz="2200" dirty="0" smtClean="0"/>
              <a:t>.</a:t>
            </a:r>
          </a:p>
          <a:p>
            <a:pPr marL="285750" indent="-285750" algn="just">
              <a:lnSpc>
                <a:spcPct val="150000"/>
              </a:lnSpc>
              <a:buFont typeface="Wingdings" panose="05000000000000000000" pitchFamily="2" charset="2"/>
              <a:buChar char="q"/>
            </a:pPr>
            <a:r>
              <a:rPr lang="en-US" sz="2200" dirty="0" smtClean="0"/>
              <a:t>Be more Creative, able to analyze and Synthesize information.</a:t>
            </a:r>
          </a:p>
          <a:p>
            <a:pPr marL="285750" indent="-285750" algn="just">
              <a:lnSpc>
                <a:spcPct val="150000"/>
              </a:lnSpc>
              <a:buFont typeface="Wingdings" panose="05000000000000000000" pitchFamily="2" charset="2"/>
              <a:buChar char="q"/>
            </a:pPr>
            <a:r>
              <a:rPr lang="en-US" sz="2200" dirty="0" smtClean="0"/>
              <a:t>Able to plan and organize tasks, able to work in team as a community to propose solutions to problems and market their solutions </a:t>
            </a:r>
            <a:endParaRPr lang="en-IN" sz="2200" dirty="0"/>
          </a:p>
        </p:txBody>
      </p:sp>
    </p:spTree>
    <p:extLst>
      <p:ext uri="{BB962C8B-B14F-4D97-AF65-F5344CB8AC3E}">
        <p14:creationId xmlns:p14="http://schemas.microsoft.com/office/powerpoint/2010/main" xmlns="" val="30422655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53</a:t>
            </a:fld>
            <a:endParaRPr lang="en-IN" b="1" dirty="0">
              <a:solidFill>
                <a:srgbClr val="FF0000"/>
              </a:solidFill>
            </a:endParaRPr>
          </a:p>
        </p:txBody>
      </p:sp>
      <p:sp>
        <p:nvSpPr>
          <p:cNvPr id="6" name="Title 5"/>
          <p:cNvSpPr>
            <a:spLocks noGrp="1"/>
          </p:cNvSpPr>
          <p:nvPr>
            <p:ph type="title"/>
          </p:nvPr>
        </p:nvSpPr>
        <p:spPr>
          <a:xfrm>
            <a:off x="468077" y="273939"/>
            <a:ext cx="8425339" cy="485186"/>
          </a:xfrm>
        </p:spPr>
        <p:txBody>
          <a:bodyPr>
            <a:normAutofit fontScale="90000"/>
          </a:bodyPr>
          <a:lstStyle/>
          <a:p>
            <a:r>
              <a:rPr lang="en-US" sz="3100" b="1" dirty="0" smtClean="0">
                <a:solidFill>
                  <a:srgbClr val="C00000"/>
                </a:solidFill>
              </a:rPr>
              <a:t/>
            </a:r>
            <a:br>
              <a:rPr lang="en-US" sz="3100" b="1" dirty="0" smtClean="0">
                <a:solidFill>
                  <a:srgbClr val="C00000"/>
                </a:solidFill>
              </a:rPr>
            </a:br>
            <a:r>
              <a:rPr lang="en-US" sz="3600" b="1" dirty="0" smtClean="0">
                <a:solidFill>
                  <a:srgbClr val="002060"/>
                </a:solidFill>
                <a:latin typeface="Times New Roman" panose="02020603050405020304" pitchFamily="18" charset="0"/>
                <a:cs typeface="Times New Roman" panose="02020603050405020304" pitchFamily="18" charset="0"/>
              </a:rPr>
              <a:t>Outcome Based Education(OBE)</a:t>
            </a:r>
            <a:r>
              <a:rPr lang="en-IN" sz="2800" b="1" dirty="0" smtClean="0">
                <a:solidFill>
                  <a:srgbClr val="002060"/>
                </a:solidFill>
                <a:latin typeface="Times New Roman" panose="02020603050405020304" pitchFamily="18" charset="0"/>
                <a:cs typeface="Times New Roman" panose="02020603050405020304" pitchFamily="18" charset="0"/>
              </a:rPr>
              <a:t/>
            </a:r>
            <a:br>
              <a:rPr lang="en-IN" sz="2800" b="1" dirty="0" smtClean="0">
                <a:solidFill>
                  <a:srgbClr val="002060"/>
                </a:solidFill>
                <a:latin typeface="Times New Roman" panose="02020603050405020304" pitchFamily="18" charset="0"/>
                <a:cs typeface="Times New Roman" panose="02020603050405020304" pitchFamily="18" charset="0"/>
              </a:rPr>
            </a:br>
            <a:endParaRPr lang="en-US" dirty="0"/>
          </a:p>
        </p:txBody>
      </p:sp>
      <p:sp>
        <p:nvSpPr>
          <p:cNvPr id="16" name="TextBox 15"/>
          <p:cNvSpPr txBox="1"/>
          <p:nvPr/>
        </p:nvSpPr>
        <p:spPr>
          <a:xfrm>
            <a:off x="1154204" y="697185"/>
            <a:ext cx="6577442" cy="461665"/>
          </a:xfrm>
          <a:prstGeom prst="rect">
            <a:avLst/>
          </a:prstGeom>
          <a:noFill/>
        </p:spPr>
        <p:txBody>
          <a:bodyPr wrap="none" rtlCol="0">
            <a:spAutoFit/>
          </a:bodyPr>
          <a:lstStyle/>
          <a:p>
            <a:r>
              <a:rPr lang="en-US" sz="2400" b="1" dirty="0" smtClean="0">
                <a:solidFill>
                  <a:srgbClr val="C00000"/>
                </a:solidFill>
              </a:rPr>
              <a:t>Administration System for Implementation of OBE</a:t>
            </a:r>
            <a:endParaRPr lang="en-IN" sz="2400" b="1" dirty="0">
              <a:solidFill>
                <a:srgbClr val="C00000"/>
              </a:solidFill>
            </a:endParaRPr>
          </a:p>
        </p:txBody>
      </p:sp>
      <p:sp>
        <p:nvSpPr>
          <p:cNvPr id="8" name="Flowchart: Alternate Process 7"/>
          <p:cNvSpPr/>
          <p:nvPr/>
        </p:nvSpPr>
        <p:spPr>
          <a:xfrm>
            <a:off x="2129852" y="1428530"/>
            <a:ext cx="4953000" cy="495300"/>
          </a:xfrm>
          <a:prstGeom prst="flowChartAlternateProcess">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b="1" dirty="0" smtClean="0"/>
              <a:t>Course Co-ordinator</a:t>
            </a:r>
            <a:endParaRPr lang="en-US" sz="2200" b="1" dirty="0"/>
          </a:p>
        </p:txBody>
      </p:sp>
      <p:sp>
        <p:nvSpPr>
          <p:cNvPr id="9" name="Flowchart: Alternate Process 8"/>
          <p:cNvSpPr/>
          <p:nvPr/>
        </p:nvSpPr>
        <p:spPr>
          <a:xfrm>
            <a:off x="2137472" y="2143002"/>
            <a:ext cx="4953000" cy="495300"/>
          </a:xfrm>
          <a:prstGeom prst="flowChartAlternateProcess">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b="1" dirty="0" smtClean="0">
                <a:solidFill>
                  <a:schemeClr val="tx1"/>
                </a:solidFill>
              </a:rPr>
              <a:t>Module Coordinator</a:t>
            </a:r>
            <a:endParaRPr lang="en-US" sz="2200" b="1" dirty="0">
              <a:solidFill>
                <a:schemeClr val="tx1"/>
              </a:solidFill>
            </a:endParaRPr>
          </a:p>
        </p:txBody>
      </p:sp>
      <p:sp>
        <p:nvSpPr>
          <p:cNvPr id="10" name="Flowchart: Alternate Process 9"/>
          <p:cNvSpPr/>
          <p:nvPr/>
        </p:nvSpPr>
        <p:spPr>
          <a:xfrm>
            <a:off x="2137472" y="3722150"/>
            <a:ext cx="4953000" cy="495300"/>
          </a:xfrm>
          <a:prstGeom prst="flowChartAlternateProcess">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b="1" dirty="0" smtClean="0">
                <a:solidFill>
                  <a:schemeClr val="tx1"/>
                </a:solidFill>
                <a:latin typeface="Calibri" panose="020F0502020204030204" pitchFamily="34" charset="0"/>
                <a:cs typeface="Calibri" panose="020F0502020204030204" pitchFamily="34" charset="0"/>
              </a:rPr>
              <a:t>Programme Assessment Committee</a:t>
            </a:r>
            <a:endParaRPr lang="en-US" sz="2200" b="1" dirty="0">
              <a:solidFill>
                <a:schemeClr val="tx1"/>
              </a:solidFill>
              <a:latin typeface="Calibri" panose="020F0502020204030204" pitchFamily="34" charset="0"/>
              <a:cs typeface="Calibri" panose="020F0502020204030204" pitchFamily="34" charset="0"/>
            </a:endParaRPr>
          </a:p>
        </p:txBody>
      </p:sp>
      <p:sp>
        <p:nvSpPr>
          <p:cNvPr id="11" name="Flowchart: Alternate Process 10"/>
          <p:cNvSpPr/>
          <p:nvPr/>
        </p:nvSpPr>
        <p:spPr>
          <a:xfrm>
            <a:off x="2137472" y="2960150"/>
            <a:ext cx="4953000" cy="495300"/>
          </a:xfrm>
          <a:prstGeom prst="flowChartAlternateProcess">
            <a:avLst/>
          </a:prstGeom>
          <a:solidFill>
            <a:schemeClr val="accent1">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smtClean="0">
                <a:solidFill>
                  <a:schemeClr val="tx1"/>
                </a:solidFill>
                <a:latin typeface="Calibri" panose="020F0502020204030204" pitchFamily="34" charset="0"/>
                <a:cs typeface="Calibri" panose="020F0502020204030204" pitchFamily="34" charset="0"/>
              </a:rPr>
              <a:t>Programme Coordinator</a:t>
            </a:r>
            <a:endParaRPr lang="en-US" sz="2200" b="1" dirty="0">
              <a:solidFill>
                <a:schemeClr val="tx1"/>
              </a:solidFill>
              <a:latin typeface="Calibri" panose="020F0502020204030204" pitchFamily="34" charset="0"/>
              <a:cs typeface="Calibri" panose="020F0502020204030204" pitchFamily="34" charset="0"/>
            </a:endParaRPr>
          </a:p>
        </p:txBody>
      </p:sp>
      <p:sp>
        <p:nvSpPr>
          <p:cNvPr id="12" name="Flowchart: Alternate Process 11"/>
          <p:cNvSpPr/>
          <p:nvPr/>
        </p:nvSpPr>
        <p:spPr>
          <a:xfrm>
            <a:off x="2137472" y="4509150"/>
            <a:ext cx="4953000" cy="495300"/>
          </a:xfrm>
          <a:prstGeom prst="flowChartAlternateProcess">
            <a:avLst/>
          </a:prstGeom>
          <a:solidFill>
            <a:schemeClr val="bg1">
              <a:lumMod val="8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b="1" dirty="0" smtClean="0">
                <a:solidFill>
                  <a:schemeClr val="tx1"/>
                </a:solidFill>
                <a:latin typeface="Calibri" panose="020F0502020204030204" pitchFamily="34" charset="0"/>
                <a:cs typeface="Calibri" panose="020F0502020204030204" pitchFamily="34" charset="0"/>
              </a:rPr>
              <a:t>Department Advisory Board </a:t>
            </a:r>
            <a:endParaRPr lang="en-US" sz="2200" b="1" dirty="0">
              <a:solidFill>
                <a:schemeClr val="tx1"/>
              </a:solidFill>
              <a:latin typeface="Calibri" panose="020F0502020204030204" pitchFamily="34" charset="0"/>
              <a:cs typeface="Calibri" panose="020F0502020204030204" pitchFamily="34" charset="0"/>
            </a:endParaRPr>
          </a:p>
        </p:txBody>
      </p:sp>
      <p:sp>
        <p:nvSpPr>
          <p:cNvPr id="13" name="Flowchart: Alternate Process 12"/>
          <p:cNvSpPr/>
          <p:nvPr/>
        </p:nvSpPr>
        <p:spPr>
          <a:xfrm>
            <a:off x="2129852" y="5339397"/>
            <a:ext cx="4953000" cy="495300"/>
          </a:xfrm>
          <a:prstGeom prst="flowChartAlternateProcess">
            <a:avLst/>
          </a:pr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b="1" dirty="0" smtClean="0">
                <a:solidFill>
                  <a:schemeClr val="tx1"/>
                </a:solidFill>
                <a:latin typeface="Calibri" panose="020F0502020204030204" pitchFamily="34" charset="0"/>
                <a:cs typeface="Calibri" panose="020F0502020204030204" pitchFamily="34" charset="0"/>
              </a:rPr>
              <a:t>Internal Quality Assurance Cell (IQAC)</a:t>
            </a:r>
            <a:endParaRPr lang="en-US" sz="22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0422655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3840" y="0"/>
            <a:ext cx="9117648" cy="483970"/>
          </a:xfrm>
        </p:spPr>
        <p:txBody>
          <a:bodyPr>
            <a:normAutofit fontScale="90000"/>
          </a:bodyPr>
          <a:lstStyle/>
          <a:p>
            <a:r>
              <a:rPr lang="en-IN" sz="2600" b="1" dirty="0">
                <a:solidFill>
                  <a:srgbClr val="800000"/>
                </a:solidFill>
              </a:rPr>
              <a:t>Process for defining Vision and Mission statements</a:t>
            </a:r>
          </a:p>
        </p:txBody>
      </p:sp>
      <p:sp>
        <p:nvSpPr>
          <p:cNvPr id="30" name="Date Placeholder 29"/>
          <p:cNvSpPr>
            <a:spLocks noGrp="1"/>
          </p:cNvSpPr>
          <p:nvPr>
            <p:ph type="dt" sz="half" idx="10"/>
          </p:nvPr>
        </p:nvSpPr>
        <p:spPr/>
        <p:txBody>
          <a:bodyPr/>
          <a:lstStyle/>
          <a:p>
            <a:fld id="{A04A3A8C-012C-4CD8-A89B-B1B9239FFBFD}" type="datetime3">
              <a:rPr lang="en-US" b="1" smtClean="0">
                <a:solidFill>
                  <a:srgbClr val="FF0000"/>
                </a:solidFill>
              </a:rPr>
              <a:pPr/>
              <a:t>20 September 2021</a:t>
            </a:fld>
            <a:endParaRPr lang="en-IN" b="1" dirty="0">
              <a:solidFill>
                <a:srgbClr val="FF0000"/>
              </a:solidFill>
            </a:endParaRPr>
          </a:p>
        </p:txBody>
      </p:sp>
      <p:sp>
        <p:nvSpPr>
          <p:cNvPr id="36" name="Footer Placeholder 35"/>
          <p:cNvSpPr>
            <a:spLocks noGrp="1"/>
          </p:cNvSpPr>
          <p:nvPr>
            <p:ph type="ftr" sz="quarter" idx="11"/>
          </p:nvPr>
        </p:nvSpPr>
        <p:spPr/>
        <p:txBody>
          <a:bodyPr/>
          <a:lstStyle/>
          <a:p>
            <a:r>
              <a:rPr lang="en-IN" dirty="0" smtClean="0"/>
              <a:t>MED BGSIT</a:t>
            </a:r>
            <a:endParaRPr lang="en-IN" dirty="0"/>
          </a:p>
        </p:txBody>
      </p:sp>
      <p:sp>
        <p:nvSpPr>
          <p:cNvPr id="33" name="Slide Number Placeholder 32"/>
          <p:cNvSpPr>
            <a:spLocks noGrp="1"/>
          </p:cNvSpPr>
          <p:nvPr>
            <p:ph type="sldNum" sz="quarter" idx="12"/>
          </p:nvPr>
        </p:nvSpPr>
        <p:spPr/>
        <p:txBody>
          <a:bodyPr/>
          <a:lstStyle/>
          <a:p>
            <a:fld id="{A4AE3FDD-9F0C-49DE-BB9B-575F440D3001}" type="slidenum">
              <a:rPr lang="en-IN" b="1" smtClean="0">
                <a:solidFill>
                  <a:srgbClr val="FF0000"/>
                </a:solidFill>
              </a:rPr>
              <a:pPr/>
              <a:t>54</a:t>
            </a:fld>
            <a:endParaRPr lang="en-IN" b="1" dirty="0">
              <a:solidFill>
                <a:srgbClr val="FF0000"/>
              </a:solidFill>
            </a:endParaRPr>
          </a:p>
        </p:txBody>
      </p:sp>
      <p:cxnSp>
        <p:nvCxnSpPr>
          <p:cNvPr id="6" name="Straight Arrow Connector 5"/>
          <p:cNvCxnSpPr/>
          <p:nvPr/>
        </p:nvCxnSpPr>
        <p:spPr>
          <a:xfrm>
            <a:off x="5011053" y="2207232"/>
            <a:ext cx="0" cy="66830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4996284" y="3643246"/>
            <a:ext cx="8909" cy="35746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002421" y="5083556"/>
            <a:ext cx="2727" cy="38880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859171" y="846353"/>
            <a:ext cx="2279759" cy="603708"/>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70AD47">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US" sz="1200" b="1" dirty="0" smtClean="0">
                <a:effectLst/>
                <a:ea typeface="Century Gothic"/>
                <a:cs typeface="Times New Roman"/>
              </a:rPr>
              <a:t>Institution </a:t>
            </a:r>
            <a:endParaRPr lang="en-IN" sz="1100" dirty="0">
              <a:effectLst/>
              <a:ea typeface="Century Gothic"/>
              <a:cs typeface="Times New Roman"/>
            </a:endParaRPr>
          </a:p>
          <a:p>
            <a:pPr algn="ctr">
              <a:lnSpc>
                <a:spcPct val="115000"/>
              </a:lnSpc>
              <a:spcAft>
                <a:spcPts val="0"/>
              </a:spcAft>
            </a:pPr>
            <a:r>
              <a:rPr lang="en-US" sz="1200" b="1" dirty="0">
                <a:effectLst/>
                <a:ea typeface="Century Gothic"/>
                <a:cs typeface="Times New Roman"/>
              </a:rPr>
              <a:t>Vision and Mission Statements</a:t>
            </a:r>
            <a:endParaRPr lang="en-IN" sz="1100" dirty="0">
              <a:effectLst/>
              <a:ea typeface="Century Gothic"/>
              <a:cs typeface="Times New Roman"/>
            </a:endParaRPr>
          </a:p>
        </p:txBody>
      </p:sp>
      <p:sp>
        <p:nvSpPr>
          <p:cNvPr id="11" name="Rectangle 10"/>
          <p:cNvSpPr/>
          <p:nvPr/>
        </p:nvSpPr>
        <p:spPr>
          <a:xfrm>
            <a:off x="3859171" y="1658936"/>
            <a:ext cx="2279563" cy="748984"/>
          </a:xfrm>
          <a:prstGeom prst="rect">
            <a:avLst/>
          </a:prstGeom>
          <a:solidFill>
            <a:schemeClr val="accent6">
              <a:lumMod val="20000"/>
              <a:lumOff val="80000"/>
            </a:schemeClr>
          </a:solidFill>
          <a:ln w="635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US" sz="1100" b="1" dirty="0">
                <a:effectLst/>
                <a:ea typeface="Century Gothic"/>
                <a:cs typeface="Times New Roman"/>
              </a:rPr>
              <a:t> </a:t>
            </a:r>
            <a:r>
              <a:rPr lang="en-US" sz="1100" b="1" dirty="0" smtClean="0">
                <a:effectLst/>
                <a:ea typeface="Century Gothic"/>
                <a:cs typeface="Times New Roman"/>
              </a:rPr>
              <a:t>Formulation of Department </a:t>
            </a:r>
            <a:endParaRPr lang="en-IN" sz="1100" dirty="0">
              <a:effectLst/>
              <a:ea typeface="Century Gothic"/>
              <a:cs typeface="Times New Roman"/>
            </a:endParaRPr>
          </a:p>
          <a:p>
            <a:pPr algn="ctr">
              <a:lnSpc>
                <a:spcPct val="115000"/>
              </a:lnSpc>
              <a:spcAft>
                <a:spcPts val="0"/>
              </a:spcAft>
            </a:pPr>
            <a:r>
              <a:rPr lang="en-US" sz="1100" b="1" dirty="0" smtClean="0">
                <a:effectLst/>
                <a:ea typeface="Century Gothic"/>
                <a:cs typeface="Times New Roman"/>
              </a:rPr>
              <a:t>Draft V&amp;M Statements</a:t>
            </a:r>
            <a:endParaRPr lang="en-IN" sz="1100" dirty="0">
              <a:effectLst/>
              <a:ea typeface="Century Gothic"/>
              <a:cs typeface="Times New Roman"/>
            </a:endParaRPr>
          </a:p>
        </p:txBody>
      </p:sp>
      <p:cxnSp>
        <p:nvCxnSpPr>
          <p:cNvPr id="12" name="Straight Arrow Connector 11"/>
          <p:cNvCxnSpPr/>
          <p:nvPr/>
        </p:nvCxnSpPr>
        <p:spPr>
          <a:xfrm>
            <a:off x="3135555" y="1911326"/>
            <a:ext cx="72188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460444" y="2868668"/>
            <a:ext cx="3088177" cy="857512"/>
          </a:xfrm>
          <a:prstGeom prst="rect">
            <a:avLst/>
          </a:prstGeom>
          <a:solidFill>
            <a:schemeClr val="accent2">
              <a:lumMod val="40000"/>
              <a:lumOff val="60000"/>
            </a:schemeClr>
          </a:solidFill>
          <a:ln w="12700" cap="flat" cmpd="sng" algn="ctr">
            <a:solidFill>
              <a:srgbClr val="A5A5A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200" b="1" dirty="0">
                <a:ln>
                  <a:noFill/>
                </a:ln>
                <a:solidFill>
                  <a:srgbClr val="000000"/>
                </a:solidFill>
                <a:effectLst/>
                <a:ea typeface="Century Gothic"/>
                <a:cs typeface="Times New Roman"/>
              </a:rPr>
              <a:t>PAC </a:t>
            </a:r>
            <a:r>
              <a:rPr lang="en-US" sz="1200" b="1" dirty="0">
                <a:solidFill>
                  <a:srgbClr val="000000"/>
                </a:solidFill>
                <a:ea typeface="Century Gothic"/>
                <a:cs typeface="Times New Roman"/>
              </a:rPr>
              <a:t>reviews</a:t>
            </a:r>
            <a:r>
              <a:rPr lang="en-US" sz="1200" b="1" dirty="0">
                <a:ln>
                  <a:noFill/>
                </a:ln>
                <a:solidFill>
                  <a:srgbClr val="000000"/>
                </a:solidFill>
                <a:effectLst/>
                <a:ea typeface="Century Gothic"/>
                <a:cs typeface="Times New Roman"/>
              </a:rPr>
              <a:t> </a:t>
            </a:r>
            <a:r>
              <a:rPr lang="en-US" sz="1200" b="1" dirty="0" smtClean="0">
                <a:solidFill>
                  <a:srgbClr val="000000"/>
                </a:solidFill>
                <a:ea typeface="Century Gothic"/>
                <a:cs typeface="Times New Roman"/>
              </a:rPr>
              <a:t>the Department </a:t>
            </a:r>
            <a:r>
              <a:rPr lang="en-US" sz="1200" b="1" dirty="0">
                <a:ln>
                  <a:noFill/>
                </a:ln>
                <a:solidFill>
                  <a:srgbClr val="000000"/>
                </a:solidFill>
                <a:effectLst/>
                <a:ea typeface="Century Gothic"/>
                <a:cs typeface="Times New Roman"/>
              </a:rPr>
              <a:t>draft of </a:t>
            </a:r>
            <a:r>
              <a:rPr lang="en-US" sz="1200" b="1" dirty="0" smtClean="0">
                <a:ln>
                  <a:noFill/>
                </a:ln>
                <a:solidFill>
                  <a:srgbClr val="000000"/>
                </a:solidFill>
                <a:effectLst/>
                <a:ea typeface="Century Gothic"/>
                <a:cs typeface="Times New Roman"/>
              </a:rPr>
              <a:t>V&amp;M Statements presented by program coordinator</a:t>
            </a:r>
            <a:endParaRPr lang="en-IN" sz="1100" dirty="0">
              <a:effectLst/>
              <a:ea typeface="Century Gothic"/>
              <a:cs typeface="Times New Roman"/>
            </a:endParaRPr>
          </a:p>
        </p:txBody>
      </p:sp>
      <p:sp>
        <p:nvSpPr>
          <p:cNvPr id="14" name="Rectangle 13"/>
          <p:cNvSpPr/>
          <p:nvPr/>
        </p:nvSpPr>
        <p:spPr>
          <a:xfrm>
            <a:off x="2166604" y="6221432"/>
            <a:ext cx="5684130" cy="455862"/>
          </a:xfrm>
          <a:prstGeom prst="rect">
            <a:avLst/>
          </a:prstGeom>
          <a:solidFill>
            <a:srgbClr val="FFC000">
              <a:lumMod val="20000"/>
              <a:lumOff val="80000"/>
            </a:srgbClr>
          </a:solidFill>
          <a:ln w="12700" cap="flat" cmpd="sng" algn="ctr">
            <a:solidFill>
              <a:srgbClr val="FFC000">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US" sz="1200" b="1" dirty="0">
                <a:solidFill>
                  <a:srgbClr val="000000"/>
                </a:solidFill>
                <a:effectLst/>
                <a:ea typeface="Century Gothic"/>
                <a:cs typeface="Times New Roman"/>
              </a:rPr>
              <a:t>Publishing, Dissemination and Awareness of Department Vision and Mission statements to all the Stakeholders</a:t>
            </a:r>
            <a:endParaRPr lang="en-IN" sz="1100" dirty="0">
              <a:effectLst/>
              <a:ea typeface="Century Gothic"/>
              <a:cs typeface="Times New Roman"/>
            </a:endParaRPr>
          </a:p>
        </p:txBody>
      </p:sp>
      <p:cxnSp>
        <p:nvCxnSpPr>
          <p:cNvPr id="15" name="Straight Arrow Connector 14"/>
          <p:cNvCxnSpPr/>
          <p:nvPr/>
        </p:nvCxnSpPr>
        <p:spPr>
          <a:xfrm>
            <a:off x="5017190" y="5892945"/>
            <a:ext cx="0" cy="35478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496117" y="5466493"/>
            <a:ext cx="3050776" cy="418447"/>
          </a:xfrm>
          <a:prstGeom prst="rect">
            <a:avLst/>
          </a:prstGeom>
          <a:solidFill>
            <a:schemeClr val="accent4">
              <a:lumMod val="60000"/>
              <a:lumOff val="40000"/>
            </a:schemeClr>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US" sz="1200" b="1" dirty="0" smtClean="0">
                <a:solidFill>
                  <a:srgbClr val="000000"/>
                </a:solidFill>
                <a:effectLst/>
                <a:ea typeface="Century Gothic"/>
                <a:cs typeface="Times New Roman"/>
              </a:rPr>
              <a:t>Sent to approval, </a:t>
            </a:r>
            <a:r>
              <a:rPr lang="en-US" sz="1200" b="1" dirty="0">
                <a:solidFill>
                  <a:srgbClr val="000000"/>
                </a:solidFill>
                <a:effectLst/>
                <a:ea typeface="Century Gothic"/>
                <a:cs typeface="Times New Roman"/>
              </a:rPr>
              <a:t>by </a:t>
            </a:r>
            <a:endParaRPr lang="en-US" sz="1200" b="1" dirty="0" smtClean="0">
              <a:solidFill>
                <a:srgbClr val="000000"/>
              </a:solidFill>
              <a:effectLst/>
              <a:ea typeface="Century Gothic"/>
              <a:cs typeface="Times New Roman"/>
            </a:endParaRPr>
          </a:p>
          <a:p>
            <a:pPr algn="ctr">
              <a:lnSpc>
                <a:spcPct val="115000"/>
              </a:lnSpc>
              <a:spcAft>
                <a:spcPts val="0"/>
              </a:spcAft>
            </a:pPr>
            <a:r>
              <a:rPr lang="en-US" sz="1200" b="1" dirty="0" smtClean="0">
                <a:solidFill>
                  <a:srgbClr val="000000"/>
                </a:solidFill>
                <a:effectLst/>
                <a:ea typeface="Century Gothic"/>
                <a:cs typeface="Times New Roman"/>
              </a:rPr>
              <a:t>Head </a:t>
            </a:r>
            <a:r>
              <a:rPr lang="en-US" sz="1200" b="1" dirty="0">
                <a:solidFill>
                  <a:srgbClr val="000000"/>
                </a:solidFill>
                <a:effectLst/>
                <a:ea typeface="Century Gothic"/>
                <a:cs typeface="Times New Roman"/>
              </a:rPr>
              <a:t>of the Institution</a:t>
            </a:r>
            <a:endParaRPr lang="en-IN" sz="1100" dirty="0">
              <a:effectLst/>
              <a:ea typeface="Century Gothic"/>
              <a:cs typeface="Times New Roman"/>
            </a:endParaRPr>
          </a:p>
        </p:txBody>
      </p:sp>
      <p:grpSp>
        <p:nvGrpSpPr>
          <p:cNvPr id="8" name="Group 16"/>
          <p:cNvGrpSpPr/>
          <p:nvPr/>
        </p:nvGrpSpPr>
        <p:grpSpPr>
          <a:xfrm>
            <a:off x="1289592" y="838347"/>
            <a:ext cx="1845963" cy="1776927"/>
            <a:chOff x="0" y="-230714"/>
            <a:chExt cx="1719262" cy="2321981"/>
          </a:xfrm>
          <a:solidFill>
            <a:schemeClr val="accent3">
              <a:lumMod val="20000"/>
              <a:lumOff val="80000"/>
            </a:schemeClr>
          </a:solidFill>
        </p:grpSpPr>
        <p:sp>
          <p:nvSpPr>
            <p:cNvPr id="23" name="Text Box 203"/>
            <p:cNvSpPr txBox="1"/>
            <p:nvPr/>
          </p:nvSpPr>
          <p:spPr>
            <a:xfrm>
              <a:off x="0" y="-230714"/>
              <a:ext cx="1719262" cy="2321981"/>
            </a:xfrm>
            <a:prstGeom prst="rect">
              <a:avLst/>
            </a:prstGeom>
            <a:grp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IN" sz="1100" dirty="0">
                  <a:effectLst/>
                  <a:ea typeface="Century Gothic"/>
                  <a:cs typeface="Times New Roman"/>
                </a:rPr>
                <a:t> </a:t>
              </a:r>
            </a:p>
          </p:txBody>
        </p:sp>
        <p:sp>
          <p:nvSpPr>
            <p:cNvPr id="24" name="Text Box 204"/>
            <p:cNvSpPr txBox="1"/>
            <p:nvPr/>
          </p:nvSpPr>
          <p:spPr>
            <a:xfrm>
              <a:off x="164047" y="-34117"/>
              <a:ext cx="1447800" cy="677583"/>
            </a:xfrm>
            <a:prstGeom prst="rect">
              <a:avLst/>
            </a:prstGeom>
            <a:solidFill>
              <a:schemeClr val="accent6">
                <a:lumMod val="20000"/>
                <a:lumOff val="80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dirty="0" smtClean="0">
                  <a:solidFill>
                    <a:srgbClr val="000000"/>
                  </a:solidFill>
                  <a:effectLst/>
                  <a:ea typeface="Century Gothic"/>
                  <a:cs typeface="Times New Roman"/>
                </a:rPr>
                <a:t>Benchmarking </a:t>
              </a:r>
              <a:r>
                <a:rPr lang="en-US" sz="1200" b="1" dirty="0">
                  <a:solidFill>
                    <a:srgbClr val="000000"/>
                  </a:solidFill>
                  <a:effectLst/>
                  <a:ea typeface="Century Gothic"/>
                  <a:cs typeface="Times New Roman"/>
                </a:rPr>
                <a:t>Standards</a:t>
              </a:r>
              <a:endParaRPr lang="en-IN" sz="1100" dirty="0">
                <a:effectLst/>
                <a:ea typeface="Century Gothic"/>
                <a:cs typeface="Times New Roman"/>
              </a:endParaRPr>
            </a:p>
            <a:p>
              <a:pPr>
                <a:lnSpc>
                  <a:spcPct val="115000"/>
                </a:lnSpc>
                <a:spcAft>
                  <a:spcPts val="1000"/>
                </a:spcAft>
              </a:pPr>
              <a:r>
                <a:rPr lang="en-IN" sz="1000" dirty="0">
                  <a:effectLst/>
                  <a:ea typeface="Century Gothic"/>
                  <a:cs typeface="Times New Roman"/>
                </a:rPr>
                <a:t> </a:t>
              </a:r>
              <a:endParaRPr lang="en-IN" sz="1100" dirty="0">
                <a:effectLst/>
                <a:ea typeface="Century Gothic"/>
                <a:cs typeface="Times New Roman"/>
              </a:endParaRPr>
            </a:p>
          </p:txBody>
        </p:sp>
        <p:sp>
          <p:nvSpPr>
            <p:cNvPr id="25" name="Text Box 206"/>
            <p:cNvSpPr txBox="1"/>
            <p:nvPr/>
          </p:nvSpPr>
          <p:spPr>
            <a:xfrm>
              <a:off x="118534" y="846667"/>
              <a:ext cx="1447800" cy="1100666"/>
            </a:xfrm>
            <a:prstGeom prst="rect">
              <a:avLst/>
            </a:prstGeom>
            <a:grp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endParaRPr lang="en-US" sz="300" b="1" dirty="0">
                <a:effectLst/>
                <a:ea typeface="Century Gothic"/>
                <a:cs typeface="Times New Roman"/>
              </a:endParaRPr>
            </a:p>
            <a:p>
              <a:pPr algn="ctr">
                <a:lnSpc>
                  <a:spcPct val="115000"/>
                </a:lnSpc>
                <a:spcAft>
                  <a:spcPts val="1000"/>
                </a:spcAft>
              </a:pPr>
              <a:r>
                <a:rPr lang="en-US" sz="1200" b="1" dirty="0">
                  <a:effectLst/>
                  <a:ea typeface="Century Gothic"/>
                  <a:cs typeface="Times New Roman"/>
                </a:rPr>
                <a:t>Inputs from HOD and Faculties</a:t>
              </a:r>
              <a:endParaRPr lang="en-IN" sz="1100" dirty="0">
                <a:effectLst/>
                <a:ea typeface="Century Gothic"/>
                <a:cs typeface="Times New Roman"/>
              </a:endParaRPr>
            </a:p>
            <a:p>
              <a:pPr>
                <a:lnSpc>
                  <a:spcPct val="115000"/>
                </a:lnSpc>
                <a:spcAft>
                  <a:spcPts val="1000"/>
                </a:spcAft>
              </a:pPr>
              <a:r>
                <a:rPr lang="en-IN" sz="1000" dirty="0">
                  <a:effectLst/>
                  <a:ea typeface="Century Gothic"/>
                  <a:cs typeface="Times New Roman"/>
                </a:rPr>
                <a:t> </a:t>
              </a:r>
              <a:endParaRPr lang="en-IN" sz="1100" dirty="0">
                <a:effectLst/>
                <a:ea typeface="Century Gothic"/>
                <a:cs typeface="Times New Roman"/>
              </a:endParaRPr>
            </a:p>
          </p:txBody>
        </p:sp>
      </p:grpSp>
      <p:grpSp>
        <p:nvGrpSpPr>
          <p:cNvPr id="17" name="Group 17"/>
          <p:cNvGrpSpPr/>
          <p:nvPr/>
        </p:nvGrpSpPr>
        <p:grpSpPr>
          <a:xfrm>
            <a:off x="6562133" y="951778"/>
            <a:ext cx="1746165" cy="1677122"/>
            <a:chOff x="0" y="0"/>
            <a:chExt cx="1625600" cy="1820333"/>
          </a:xfrm>
          <a:solidFill>
            <a:schemeClr val="accent3">
              <a:lumMod val="40000"/>
              <a:lumOff val="60000"/>
            </a:schemeClr>
          </a:solidFill>
        </p:grpSpPr>
        <p:sp>
          <p:nvSpPr>
            <p:cNvPr id="20" name="Text Box 207"/>
            <p:cNvSpPr txBox="1"/>
            <p:nvPr/>
          </p:nvSpPr>
          <p:spPr>
            <a:xfrm>
              <a:off x="0" y="0"/>
              <a:ext cx="1625600" cy="1820333"/>
            </a:xfrm>
            <a:prstGeom prst="rect">
              <a:avLst/>
            </a:prstGeom>
            <a:grp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IN" sz="1100" dirty="0">
                  <a:effectLst/>
                  <a:ea typeface="Century Gothic"/>
                  <a:cs typeface="Times New Roman"/>
                </a:rPr>
                <a:t> </a:t>
              </a:r>
            </a:p>
          </p:txBody>
        </p:sp>
        <p:sp>
          <p:nvSpPr>
            <p:cNvPr id="21" name="Text Box 209"/>
            <p:cNvSpPr txBox="1"/>
            <p:nvPr/>
          </p:nvSpPr>
          <p:spPr>
            <a:xfrm>
              <a:off x="141188" y="150274"/>
              <a:ext cx="1397000" cy="649502"/>
            </a:xfrm>
            <a:prstGeom prst="rect">
              <a:avLst/>
            </a:prstGeom>
            <a:solidFill>
              <a:schemeClr val="accent6">
                <a:lumMod val="20000"/>
                <a:lumOff val="80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dirty="0">
                  <a:solidFill>
                    <a:srgbClr val="000000"/>
                  </a:solidFill>
                  <a:effectLst/>
                  <a:ea typeface="Century Gothic"/>
                  <a:cs typeface="Times New Roman"/>
                </a:rPr>
                <a:t>SWOT Analysis</a:t>
              </a:r>
              <a:endParaRPr lang="en-IN" sz="1100" dirty="0">
                <a:effectLst/>
                <a:ea typeface="Century Gothic"/>
                <a:cs typeface="Times New Roman"/>
              </a:endParaRPr>
            </a:p>
          </p:txBody>
        </p:sp>
        <p:sp>
          <p:nvSpPr>
            <p:cNvPr id="22" name="Text Box 210"/>
            <p:cNvSpPr txBox="1"/>
            <p:nvPr/>
          </p:nvSpPr>
          <p:spPr>
            <a:xfrm>
              <a:off x="169334" y="1016000"/>
              <a:ext cx="1397000" cy="618066"/>
            </a:xfrm>
            <a:prstGeom prst="rect">
              <a:avLst/>
            </a:prstGeom>
            <a:grp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dirty="0">
                  <a:solidFill>
                    <a:srgbClr val="000000"/>
                  </a:solidFill>
                  <a:effectLst/>
                  <a:ea typeface="Century Gothic"/>
                  <a:cs typeface="Times New Roman"/>
                </a:rPr>
                <a:t>Stakeholders Inputs</a:t>
              </a:r>
              <a:endParaRPr lang="en-IN" sz="1100" dirty="0">
                <a:effectLst/>
                <a:ea typeface="Century Gothic"/>
                <a:cs typeface="Times New Roman"/>
              </a:endParaRPr>
            </a:p>
          </p:txBody>
        </p:sp>
      </p:grpSp>
      <p:cxnSp>
        <p:nvCxnSpPr>
          <p:cNvPr id="19" name="Straight Arrow Connector 18"/>
          <p:cNvCxnSpPr/>
          <p:nvPr/>
        </p:nvCxnSpPr>
        <p:spPr>
          <a:xfrm flipH="1">
            <a:off x="6133398" y="1841700"/>
            <a:ext cx="39864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xmlns="" id="{B2EC070B-D65D-4EBD-93E2-E42B40DF6124}"/>
              </a:ext>
            </a:extLst>
          </p:cNvPr>
          <p:cNvCxnSpPr>
            <a:cxnSpLocks/>
            <a:stCxn id="10" idx="2"/>
            <a:endCxn id="11" idx="0"/>
          </p:cNvCxnSpPr>
          <p:nvPr/>
        </p:nvCxnSpPr>
        <p:spPr>
          <a:xfrm rot="5400000">
            <a:off x="4894565" y="1554449"/>
            <a:ext cx="208875" cy="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Diamond 28">
            <a:extLst>
              <a:ext uri="{FF2B5EF4-FFF2-40B4-BE49-F238E27FC236}">
                <a16:creationId xmlns:a16="http://schemas.microsoft.com/office/drawing/2014/main" xmlns="" id="{4D4A69A9-13B9-4C62-9FE6-26AFF778CA9A}"/>
              </a:ext>
            </a:extLst>
          </p:cNvPr>
          <p:cNvSpPr/>
          <p:nvPr/>
        </p:nvSpPr>
        <p:spPr>
          <a:xfrm>
            <a:off x="3549828" y="3976265"/>
            <a:ext cx="2892912" cy="1086817"/>
          </a:xfrm>
          <a:prstGeom prst="diamond">
            <a:avLst/>
          </a:prstGeom>
          <a:solidFill>
            <a:schemeClr val="bg1">
              <a:lumMod val="7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100" b="1" dirty="0" smtClean="0">
                <a:ea typeface="Century Gothic"/>
                <a:cs typeface="Times New Roman"/>
              </a:rPr>
              <a:t>V&amp;M Approval  by  DAB</a:t>
            </a:r>
            <a:endParaRPr lang="en-IN" sz="1100" dirty="0">
              <a:effectLst/>
              <a:ea typeface="Century Gothic"/>
              <a:cs typeface="Times New Roman"/>
            </a:endParaRPr>
          </a:p>
        </p:txBody>
      </p:sp>
      <p:cxnSp>
        <p:nvCxnSpPr>
          <p:cNvPr id="31" name="Straight Arrow Connector 30">
            <a:extLst>
              <a:ext uri="{FF2B5EF4-FFF2-40B4-BE49-F238E27FC236}">
                <a16:creationId xmlns:a16="http://schemas.microsoft.com/office/drawing/2014/main" xmlns="" id="{1FEC9259-47EB-42FD-8313-9D8C89A72D2C}"/>
              </a:ext>
            </a:extLst>
          </p:cNvPr>
          <p:cNvCxnSpPr>
            <a:cxnSpLocks/>
          </p:cNvCxnSpPr>
          <p:nvPr/>
        </p:nvCxnSpPr>
        <p:spPr>
          <a:xfrm flipH="1">
            <a:off x="6570203" y="3353829"/>
            <a:ext cx="1171993"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xmlns="" id="{08FA28F7-982E-45D7-9082-BE39169624C7}"/>
              </a:ext>
            </a:extLst>
          </p:cNvPr>
          <p:cNvCxnSpPr/>
          <p:nvPr/>
        </p:nvCxnSpPr>
        <p:spPr>
          <a:xfrm>
            <a:off x="6465281" y="4520499"/>
            <a:ext cx="129215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4" name="Text Box 2">
            <a:extLst>
              <a:ext uri="{FF2B5EF4-FFF2-40B4-BE49-F238E27FC236}">
                <a16:creationId xmlns:a16="http://schemas.microsoft.com/office/drawing/2014/main" xmlns="" id="{62DB070D-17E3-4304-9CD3-FF2E4CEE428B}"/>
              </a:ext>
            </a:extLst>
          </p:cNvPr>
          <p:cNvSpPr txBox="1">
            <a:spLocks noChangeArrowheads="1"/>
          </p:cNvSpPr>
          <p:nvPr/>
        </p:nvSpPr>
        <p:spPr bwMode="auto">
          <a:xfrm>
            <a:off x="6397028" y="3708312"/>
            <a:ext cx="1360407" cy="58936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IN" sz="1000" b="1" dirty="0">
                <a:effectLst/>
                <a:ea typeface="Century Gothic"/>
                <a:cs typeface="Times New Roman"/>
              </a:rPr>
              <a:t>Not Approved</a:t>
            </a:r>
            <a:endParaRPr lang="en-IN" sz="1100" dirty="0">
              <a:effectLst/>
              <a:ea typeface="Century Gothic"/>
              <a:cs typeface="Times New Roman"/>
            </a:endParaRPr>
          </a:p>
          <a:p>
            <a:pPr algn="ctr">
              <a:lnSpc>
                <a:spcPct val="115000"/>
              </a:lnSpc>
              <a:spcAft>
                <a:spcPts val="0"/>
              </a:spcAft>
            </a:pPr>
            <a:r>
              <a:rPr lang="en-IN" sz="1000" b="1" dirty="0">
                <a:effectLst/>
                <a:ea typeface="Century Gothic"/>
                <a:cs typeface="Times New Roman"/>
              </a:rPr>
              <a:t>(Incorporate Suggestion)</a:t>
            </a:r>
            <a:endParaRPr lang="en-IN" sz="1100" dirty="0">
              <a:effectLst/>
              <a:ea typeface="Century Gothic"/>
              <a:cs typeface="Times New Roman"/>
            </a:endParaRPr>
          </a:p>
        </p:txBody>
      </p:sp>
      <p:sp>
        <p:nvSpPr>
          <p:cNvPr id="35" name="Text Box 2">
            <a:extLst>
              <a:ext uri="{FF2B5EF4-FFF2-40B4-BE49-F238E27FC236}">
                <a16:creationId xmlns:a16="http://schemas.microsoft.com/office/drawing/2014/main" xmlns="" id="{02922F4E-1737-4A90-B69A-459F7023BF31}"/>
              </a:ext>
            </a:extLst>
          </p:cNvPr>
          <p:cNvSpPr txBox="1">
            <a:spLocks noChangeArrowheads="1"/>
          </p:cNvSpPr>
          <p:nvPr/>
        </p:nvSpPr>
        <p:spPr bwMode="auto">
          <a:xfrm>
            <a:off x="3857440" y="5075856"/>
            <a:ext cx="1083402" cy="17267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IN" sz="1000" b="1" dirty="0">
                <a:effectLst/>
                <a:ea typeface="Century Gothic"/>
                <a:cs typeface="Times New Roman"/>
              </a:rPr>
              <a:t>Approved</a:t>
            </a:r>
            <a:endParaRPr lang="en-IN" sz="1100" dirty="0">
              <a:effectLst/>
              <a:ea typeface="Century Gothic"/>
              <a:cs typeface="Times New Roman"/>
            </a:endParaRPr>
          </a:p>
        </p:txBody>
      </p:sp>
      <p:cxnSp>
        <p:nvCxnSpPr>
          <p:cNvPr id="38" name="Straight Connector 37">
            <a:extLst>
              <a:ext uri="{FF2B5EF4-FFF2-40B4-BE49-F238E27FC236}">
                <a16:creationId xmlns:a16="http://schemas.microsoft.com/office/drawing/2014/main" xmlns="" id="{8EBB173D-C567-4DA9-A502-BE69868CA30B}"/>
              </a:ext>
            </a:extLst>
          </p:cNvPr>
          <p:cNvCxnSpPr>
            <a:cxnSpLocks/>
          </p:cNvCxnSpPr>
          <p:nvPr/>
        </p:nvCxnSpPr>
        <p:spPr>
          <a:xfrm rot="16200000" flipH="1">
            <a:off x="7148212" y="3947811"/>
            <a:ext cx="1202931" cy="14965"/>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142280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Arrow Connector 61"/>
          <p:cNvCxnSpPr/>
          <p:nvPr/>
        </p:nvCxnSpPr>
        <p:spPr>
          <a:xfrm flipH="1">
            <a:off x="4553926" y="4367746"/>
            <a:ext cx="9796" cy="26916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4519348" y="1975734"/>
            <a:ext cx="0" cy="68560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3493576" y="1196340"/>
            <a:ext cx="2100531" cy="779075"/>
          </a:xfrm>
          <a:prstGeom prst="rect">
            <a:avLst/>
          </a:prstGeom>
          <a:solidFill>
            <a:srgbClr val="FFFFCC"/>
          </a:solid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IN" sz="1100" b="1" dirty="0">
                <a:effectLst/>
                <a:ea typeface="Century Gothic"/>
                <a:cs typeface="Times New Roman"/>
              </a:rPr>
              <a:t>Draft of Program Educational Objectives (</a:t>
            </a:r>
            <a:r>
              <a:rPr lang="en-IN" sz="1100" b="1" dirty="0" smtClean="0">
                <a:effectLst/>
                <a:ea typeface="Century Gothic"/>
                <a:cs typeface="Times New Roman"/>
              </a:rPr>
              <a:t>PEOs)</a:t>
            </a:r>
            <a:endParaRPr lang="en-IN" sz="1100" dirty="0">
              <a:effectLst/>
              <a:ea typeface="Century Gothic"/>
              <a:cs typeface="Times New Roman"/>
            </a:endParaRPr>
          </a:p>
        </p:txBody>
      </p:sp>
      <p:sp>
        <p:nvSpPr>
          <p:cNvPr id="65" name="Rectangle 64"/>
          <p:cNvSpPr/>
          <p:nvPr/>
        </p:nvSpPr>
        <p:spPr>
          <a:xfrm>
            <a:off x="3332219" y="2514600"/>
            <a:ext cx="2373686" cy="574233"/>
          </a:xfrm>
          <a:prstGeom prst="rect">
            <a:avLst/>
          </a:prstGeom>
          <a:solidFill>
            <a:srgbClr val="CCECFF"/>
          </a:solidFill>
          <a:ln>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IN" sz="1100" b="1" dirty="0">
                <a:effectLst/>
                <a:ea typeface="Century Gothic"/>
                <a:cs typeface="Times New Roman"/>
              </a:rPr>
              <a:t>Review and Refining of PEOs by PAC </a:t>
            </a:r>
            <a:r>
              <a:rPr lang="en-IN" sz="1100" b="1" dirty="0" smtClean="0">
                <a:ea typeface="Century Gothic"/>
                <a:cs typeface="Times New Roman"/>
              </a:rPr>
              <a:t>presented by Program Coordinator</a:t>
            </a:r>
            <a:endParaRPr lang="en-IN" sz="1100" dirty="0">
              <a:effectLst/>
              <a:ea typeface="Century Gothic"/>
              <a:cs typeface="Times New Roman"/>
            </a:endParaRPr>
          </a:p>
        </p:txBody>
      </p:sp>
      <p:sp>
        <p:nvSpPr>
          <p:cNvPr id="66" name="Diamond 65"/>
          <p:cNvSpPr/>
          <p:nvPr/>
        </p:nvSpPr>
        <p:spPr>
          <a:xfrm>
            <a:off x="3113233" y="3280930"/>
            <a:ext cx="2892912" cy="1086817"/>
          </a:xfrm>
          <a:prstGeom prst="diamond">
            <a:avLst/>
          </a:prstGeom>
          <a:solidFill>
            <a:schemeClr val="bg1">
              <a:lumMod val="7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100" b="1" dirty="0" smtClean="0">
                <a:effectLst/>
                <a:ea typeface="Century Gothic"/>
                <a:cs typeface="Times New Roman"/>
              </a:rPr>
              <a:t>PEOs  Approval by DAB</a:t>
            </a:r>
            <a:endParaRPr lang="en-IN" sz="1100" dirty="0">
              <a:effectLst/>
              <a:ea typeface="Century Gothic"/>
              <a:cs typeface="Times New Roman"/>
            </a:endParaRPr>
          </a:p>
        </p:txBody>
      </p:sp>
      <p:sp>
        <p:nvSpPr>
          <p:cNvPr id="67" name="Rectangle 66"/>
          <p:cNvSpPr/>
          <p:nvPr/>
        </p:nvSpPr>
        <p:spPr>
          <a:xfrm>
            <a:off x="3701035" y="4636912"/>
            <a:ext cx="1752171" cy="315761"/>
          </a:xfrm>
          <a:prstGeom prst="rect">
            <a:avLst/>
          </a:prstGeom>
          <a:solidFill>
            <a:schemeClr val="accent2">
              <a:lumMod val="20000"/>
              <a:lumOff val="80000"/>
            </a:schemeClr>
          </a:solid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IN" sz="1100" b="1" dirty="0">
                <a:effectLst/>
                <a:ea typeface="Century Gothic"/>
                <a:cs typeface="Times New Roman"/>
              </a:rPr>
              <a:t>Finalize PEOs</a:t>
            </a:r>
            <a:endParaRPr lang="en-IN" sz="1100" dirty="0">
              <a:effectLst/>
              <a:ea typeface="Century Gothic"/>
              <a:cs typeface="Times New Roman"/>
            </a:endParaRPr>
          </a:p>
        </p:txBody>
      </p:sp>
      <p:sp>
        <p:nvSpPr>
          <p:cNvPr id="68" name="Rectangle 67"/>
          <p:cNvSpPr/>
          <p:nvPr/>
        </p:nvSpPr>
        <p:spPr>
          <a:xfrm>
            <a:off x="3320693" y="5241263"/>
            <a:ext cx="2500755" cy="315761"/>
          </a:xfrm>
          <a:prstGeom prst="rect">
            <a:avLst/>
          </a:prstGeom>
          <a:solidFill>
            <a:schemeClr val="accent1">
              <a:lumMod val="20000"/>
              <a:lumOff val="80000"/>
            </a:schemeClr>
          </a:solidFill>
          <a:ln>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IN" sz="1100" b="1" dirty="0">
                <a:effectLst/>
                <a:ea typeface="Century Gothic"/>
                <a:cs typeface="Times New Roman"/>
              </a:rPr>
              <a:t>Approval by </a:t>
            </a:r>
            <a:endParaRPr lang="en-IN" sz="1100" dirty="0">
              <a:effectLst/>
              <a:ea typeface="Century Gothic"/>
              <a:cs typeface="Times New Roman"/>
            </a:endParaRPr>
          </a:p>
          <a:p>
            <a:pPr algn="ctr">
              <a:lnSpc>
                <a:spcPct val="115000"/>
              </a:lnSpc>
              <a:spcAft>
                <a:spcPts val="0"/>
              </a:spcAft>
            </a:pPr>
            <a:r>
              <a:rPr lang="en-IN" sz="1100" b="1" dirty="0">
                <a:effectLst/>
                <a:ea typeface="Century Gothic"/>
                <a:cs typeface="Times New Roman"/>
              </a:rPr>
              <a:t>Head of the Institution</a:t>
            </a:r>
            <a:endParaRPr lang="en-IN" sz="1100" dirty="0">
              <a:effectLst/>
              <a:ea typeface="Century Gothic"/>
              <a:cs typeface="Times New Roman"/>
            </a:endParaRPr>
          </a:p>
        </p:txBody>
      </p:sp>
      <p:sp>
        <p:nvSpPr>
          <p:cNvPr id="69" name="Rectangle 68"/>
          <p:cNvSpPr/>
          <p:nvPr/>
        </p:nvSpPr>
        <p:spPr>
          <a:xfrm>
            <a:off x="2306444" y="5791200"/>
            <a:ext cx="4529539" cy="430230"/>
          </a:xfrm>
          <a:prstGeom prst="rect">
            <a:avLst/>
          </a:prstGeom>
          <a:solidFill>
            <a:schemeClr val="bg1">
              <a:lumMod val="95000"/>
            </a:schemeClr>
          </a:solidFill>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IN" sz="1100" b="1" dirty="0">
                <a:effectLst/>
                <a:ea typeface="Century Gothic"/>
                <a:cs typeface="Times New Roman"/>
              </a:rPr>
              <a:t>Publishing, Dissemination and Awareness of PEOs </a:t>
            </a:r>
          </a:p>
          <a:p>
            <a:pPr algn="ctr">
              <a:lnSpc>
                <a:spcPct val="115000"/>
              </a:lnSpc>
              <a:spcAft>
                <a:spcPts val="0"/>
              </a:spcAft>
            </a:pPr>
            <a:r>
              <a:rPr lang="en-IN" sz="1100" b="1" dirty="0">
                <a:effectLst/>
                <a:ea typeface="Century Gothic"/>
                <a:cs typeface="Times New Roman"/>
              </a:rPr>
              <a:t>to all the stake holders.</a:t>
            </a:r>
            <a:endParaRPr lang="en-IN" sz="1100" dirty="0">
              <a:effectLst/>
              <a:ea typeface="Century Gothic"/>
              <a:cs typeface="Times New Roman"/>
            </a:endParaRPr>
          </a:p>
        </p:txBody>
      </p:sp>
      <p:cxnSp>
        <p:nvCxnSpPr>
          <p:cNvPr id="70" name="Straight Arrow Connector 69"/>
          <p:cNvCxnSpPr/>
          <p:nvPr/>
        </p:nvCxnSpPr>
        <p:spPr>
          <a:xfrm>
            <a:off x="4553926" y="3093022"/>
            <a:ext cx="0" cy="18790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a:off x="4565451" y="4951784"/>
            <a:ext cx="10373" cy="29252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4565452" y="5556135"/>
            <a:ext cx="0" cy="26891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nvGrpSpPr>
          <p:cNvPr id="4" name="Group 76"/>
          <p:cNvGrpSpPr/>
          <p:nvPr/>
        </p:nvGrpSpPr>
        <p:grpSpPr>
          <a:xfrm>
            <a:off x="773548" y="1183475"/>
            <a:ext cx="2040021" cy="1132397"/>
            <a:chOff x="0" y="0"/>
            <a:chExt cx="1498600" cy="1887855"/>
          </a:xfrm>
        </p:grpSpPr>
        <p:sp>
          <p:nvSpPr>
            <p:cNvPr id="85" name="Text Box 214"/>
            <p:cNvSpPr txBox="1"/>
            <p:nvPr/>
          </p:nvSpPr>
          <p:spPr>
            <a:xfrm>
              <a:off x="0" y="0"/>
              <a:ext cx="1498600" cy="1887855"/>
            </a:xfrm>
            <a:prstGeom prst="rect">
              <a:avLst/>
            </a:prstGeom>
            <a:solidFill>
              <a:schemeClr val="accent4">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IN" sz="1100" b="1" dirty="0">
                  <a:effectLst/>
                  <a:ea typeface="Century Gothic"/>
                  <a:cs typeface="Times New Roman"/>
                </a:rPr>
                <a:t> </a:t>
              </a:r>
              <a:endParaRPr lang="en-IN" sz="1100" dirty="0">
                <a:effectLst/>
                <a:ea typeface="Century Gothic"/>
                <a:cs typeface="Times New Roman"/>
              </a:endParaRPr>
            </a:p>
          </p:txBody>
        </p:sp>
        <p:sp>
          <p:nvSpPr>
            <p:cNvPr id="86" name="Text Box 215"/>
            <p:cNvSpPr txBox="1"/>
            <p:nvPr/>
          </p:nvSpPr>
          <p:spPr>
            <a:xfrm>
              <a:off x="127000" y="93133"/>
              <a:ext cx="1295400" cy="685800"/>
            </a:xfrm>
            <a:prstGeom prst="rect">
              <a:avLst/>
            </a:pr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IN" sz="1100" b="1" dirty="0" smtClean="0">
                  <a:effectLst/>
                  <a:ea typeface="Century Gothic"/>
                  <a:cs typeface="Times New Roman"/>
                </a:rPr>
                <a:t>V&amp;M of </a:t>
              </a:r>
              <a:r>
                <a:rPr lang="en-IN" sz="1100" b="1" dirty="0">
                  <a:effectLst/>
                  <a:ea typeface="Century Gothic"/>
                  <a:cs typeface="Times New Roman"/>
                </a:rPr>
                <a:t>the Institution</a:t>
              </a:r>
              <a:endParaRPr lang="en-IN" sz="1100" dirty="0">
                <a:effectLst/>
                <a:ea typeface="Century Gothic"/>
                <a:cs typeface="Times New Roman"/>
              </a:endParaRPr>
            </a:p>
            <a:p>
              <a:pPr>
                <a:lnSpc>
                  <a:spcPct val="115000"/>
                </a:lnSpc>
                <a:spcAft>
                  <a:spcPts val="1000"/>
                </a:spcAft>
              </a:pPr>
              <a:r>
                <a:rPr lang="en-IN" sz="1100" b="1" dirty="0">
                  <a:effectLst/>
                  <a:ea typeface="Century Gothic"/>
                  <a:cs typeface="Times New Roman"/>
                </a:rPr>
                <a:t> </a:t>
              </a:r>
              <a:endParaRPr lang="en-IN" sz="1100" dirty="0">
                <a:effectLst/>
                <a:ea typeface="Century Gothic"/>
                <a:cs typeface="Times New Roman"/>
              </a:endParaRPr>
            </a:p>
          </p:txBody>
        </p:sp>
        <p:sp>
          <p:nvSpPr>
            <p:cNvPr id="87" name="Text Box 216"/>
            <p:cNvSpPr txBox="1"/>
            <p:nvPr/>
          </p:nvSpPr>
          <p:spPr>
            <a:xfrm>
              <a:off x="135466" y="1092200"/>
              <a:ext cx="1295400" cy="685800"/>
            </a:xfrm>
            <a:prstGeom prst="rect">
              <a:avLst/>
            </a:prstGeom>
            <a:solidFill>
              <a:schemeClr val="accent3">
                <a:lumMod val="20000"/>
                <a:lumOff val="80000"/>
              </a:schemeClr>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IN" sz="1100" b="1" dirty="0" smtClean="0">
                  <a:effectLst/>
                  <a:ea typeface="Century Gothic"/>
                  <a:cs typeface="Times New Roman"/>
                </a:rPr>
                <a:t>V&amp;M of </a:t>
              </a:r>
              <a:r>
                <a:rPr lang="en-IN" sz="1100" b="1" dirty="0">
                  <a:effectLst/>
                  <a:ea typeface="Century Gothic"/>
                  <a:cs typeface="Times New Roman"/>
                </a:rPr>
                <a:t>the Department</a:t>
              </a:r>
              <a:endParaRPr lang="en-IN" sz="1100" dirty="0">
                <a:effectLst/>
                <a:ea typeface="Century Gothic"/>
                <a:cs typeface="Times New Roman"/>
              </a:endParaRPr>
            </a:p>
            <a:p>
              <a:pPr>
                <a:lnSpc>
                  <a:spcPct val="115000"/>
                </a:lnSpc>
                <a:spcAft>
                  <a:spcPts val="1000"/>
                </a:spcAft>
              </a:pPr>
              <a:r>
                <a:rPr lang="en-IN" sz="1100" b="1" dirty="0">
                  <a:effectLst/>
                  <a:ea typeface="Century Gothic"/>
                  <a:cs typeface="Times New Roman"/>
                </a:rPr>
                <a:t> </a:t>
              </a:r>
              <a:endParaRPr lang="en-IN" sz="1100" dirty="0">
                <a:effectLst/>
                <a:ea typeface="Century Gothic"/>
                <a:cs typeface="Times New Roman"/>
              </a:endParaRPr>
            </a:p>
          </p:txBody>
        </p:sp>
      </p:grpSp>
      <p:cxnSp>
        <p:nvCxnSpPr>
          <p:cNvPr id="78" name="Straight Arrow Connector 77"/>
          <p:cNvCxnSpPr/>
          <p:nvPr/>
        </p:nvCxnSpPr>
        <p:spPr>
          <a:xfrm>
            <a:off x="2813568" y="1660861"/>
            <a:ext cx="679431"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flipV="1">
            <a:off x="5614276" y="1691333"/>
            <a:ext cx="495599" cy="507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nvGrpSpPr>
          <p:cNvPr id="5" name="Group 79"/>
          <p:cNvGrpSpPr/>
          <p:nvPr/>
        </p:nvGrpSpPr>
        <p:grpSpPr>
          <a:xfrm>
            <a:off x="6098350" y="1183475"/>
            <a:ext cx="2040021" cy="1361060"/>
            <a:chOff x="0" y="0"/>
            <a:chExt cx="1498600" cy="2269066"/>
          </a:xfrm>
        </p:grpSpPr>
        <p:sp>
          <p:nvSpPr>
            <p:cNvPr id="81" name="Text Box 218"/>
            <p:cNvSpPr txBox="1"/>
            <p:nvPr/>
          </p:nvSpPr>
          <p:spPr>
            <a:xfrm>
              <a:off x="0" y="0"/>
              <a:ext cx="1498600" cy="2269066"/>
            </a:xfrm>
            <a:prstGeom prst="rect">
              <a:avLst/>
            </a:pr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IN" sz="1100" dirty="0">
                  <a:effectLst/>
                  <a:ea typeface="Century Gothic"/>
                  <a:cs typeface="Times New Roman"/>
                </a:rPr>
                <a:t> </a:t>
              </a:r>
            </a:p>
          </p:txBody>
        </p:sp>
        <p:sp>
          <p:nvSpPr>
            <p:cNvPr id="82" name="Text Box 220"/>
            <p:cNvSpPr txBox="1"/>
            <p:nvPr/>
          </p:nvSpPr>
          <p:spPr>
            <a:xfrm>
              <a:off x="101600" y="127000"/>
              <a:ext cx="1303866" cy="499533"/>
            </a:xfrm>
            <a:prstGeom prst="rect">
              <a:avLst/>
            </a:prstGeom>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N" sz="1100" b="1" dirty="0">
                  <a:effectLst/>
                  <a:ea typeface="Century Gothic"/>
                  <a:cs typeface="Times New Roman"/>
                </a:rPr>
                <a:t>Program Outcomes</a:t>
              </a:r>
              <a:endParaRPr lang="en-IN" sz="1100" dirty="0">
                <a:effectLst/>
                <a:ea typeface="Century Gothic"/>
                <a:cs typeface="Times New Roman"/>
              </a:endParaRPr>
            </a:p>
          </p:txBody>
        </p:sp>
        <p:sp>
          <p:nvSpPr>
            <p:cNvPr id="83" name="Text Box 221"/>
            <p:cNvSpPr txBox="1"/>
            <p:nvPr/>
          </p:nvSpPr>
          <p:spPr>
            <a:xfrm>
              <a:off x="101600" y="948266"/>
              <a:ext cx="1303655" cy="372110"/>
            </a:xfrm>
            <a:prstGeom prst="rect">
              <a:avLst/>
            </a:prstGeom>
            <a:solidFill>
              <a:schemeClr val="accent3">
                <a:lumMod val="20000"/>
                <a:lumOff val="80000"/>
              </a:schemeClr>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N" sz="1100" b="1" dirty="0">
                  <a:effectLst/>
                  <a:ea typeface="Century Gothic"/>
                  <a:cs typeface="Times New Roman"/>
                </a:rPr>
                <a:t>SWOT Analysis</a:t>
              </a:r>
              <a:endParaRPr lang="en-IN" sz="1100" dirty="0">
                <a:effectLst/>
                <a:ea typeface="Century Gothic"/>
                <a:cs typeface="Times New Roman"/>
              </a:endParaRPr>
            </a:p>
          </p:txBody>
        </p:sp>
        <p:sp>
          <p:nvSpPr>
            <p:cNvPr id="84" name="Text Box 223"/>
            <p:cNvSpPr txBox="1"/>
            <p:nvPr/>
          </p:nvSpPr>
          <p:spPr>
            <a:xfrm>
              <a:off x="101600" y="1642533"/>
              <a:ext cx="1303655" cy="473710"/>
            </a:xfrm>
            <a:prstGeom prst="rect">
              <a:avLst/>
            </a:prstGeom>
            <a:solidFill>
              <a:srgbClr val="CCECFF"/>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N" sz="1100" b="1" dirty="0">
                  <a:effectLst/>
                  <a:ea typeface="Century Gothic"/>
                  <a:cs typeface="Times New Roman"/>
                </a:rPr>
                <a:t>Stakeholders Input</a:t>
              </a:r>
              <a:endParaRPr lang="en-IN" sz="1100" dirty="0">
                <a:effectLst/>
                <a:ea typeface="Century Gothic"/>
                <a:cs typeface="Times New Roman"/>
              </a:endParaRPr>
            </a:p>
          </p:txBody>
        </p:sp>
      </p:grpSp>
      <p:sp>
        <p:nvSpPr>
          <p:cNvPr id="61" name="Text Box 2"/>
          <p:cNvSpPr txBox="1">
            <a:spLocks noChangeArrowheads="1"/>
          </p:cNvSpPr>
          <p:nvPr/>
        </p:nvSpPr>
        <p:spPr bwMode="auto">
          <a:xfrm>
            <a:off x="3424422" y="4367745"/>
            <a:ext cx="1083402" cy="17267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IN" sz="1000" b="1" dirty="0">
                <a:effectLst/>
                <a:ea typeface="Century Gothic"/>
                <a:cs typeface="Times New Roman"/>
              </a:rPr>
              <a:t>Approved</a:t>
            </a:r>
            <a:endParaRPr lang="en-IN" sz="1100" dirty="0">
              <a:effectLst/>
              <a:ea typeface="Century Gothic"/>
              <a:cs typeface="Times New Roman"/>
            </a:endParaRPr>
          </a:p>
        </p:txBody>
      </p:sp>
      <p:sp>
        <p:nvSpPr>
          <p:cNvPr id="34" name="Title 1"/>
          <p:cNvSpPr txBox="1">
            <a:spLocks/>
          </p:cNvSpPr>
          <p:nvPr/>
        </p:nvSpPr>
        <p:spPr>
          <a:xfrm>
            <a:off x="764429" y="121920"/>
            <a:ext cx="8145617" cy="857296"/>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IN" sz="2600" b="1" dirty="0">
                <a:solidFill>
                  <a:srgbClr val="800000"/>
                </a:solidFill>
              </a:rPr>
              <a:t>Process for defining </a:t>
            </a:r>
          </a:p>
          <a:p>
            <a:pPr>
              <a:lnSpc>
                <a:spcPct val="100000"/>
              </a:lnSpc>
            </a:pPr>
            <a:r>
              <a:rPr lang="en-IN" sz="2600" b="1" dirty="0">
                <a:solidFill>
                  <a:srgbClr val="800000"/>
                </a:solidFill>
              </a:rPr>
              <a:t>Program Educational Objectives (PEOs)</a:t>
            </a:r>
          </a:p>
        </p:txBody>
      </p:sp>
      <p:cxnSp>
        <p:nvCxnSpPr>
          <p:cNvPr id="33" name="Straight Arrow Connector 32">
            <a:extLst>
              <a:ext uri="{FF2B5EF4-FFF2-40B4-BE49-F238E27FC236}">
                <a16:creationId xmlns:a16="http://schemas.microsoft.com/office/drawing/2014/main" xmlns="" id="{1FEC9259-47EB-42FD-8313-9D8C89A72D2C}"/>
              </a:ext>
            </a:extLst>
          </p:cNvPr>
          <p:cNvCxnSpPr>
            <a:cxnSpLocks/>
          </p:cNvCxnSpPr>
          <p:nvPr/>
        </p:nvCxnSpPr>
        <p:spPr>
          <a:xfrm rot="10800000">
            <a:off x="5713526" y="2855058"/>
            <a:ext cx="1578815" cy="244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xmlns="" id="{08FA28F7-982E-45D7-9082-BE39169624C7}"/>
              </a:ext>
            </a:extLst>
          </p:cNvPr>
          <p:cNvCxnSpPr/>
          <p:nvPr/>
        </p:nvCxnSpPr>
        <p:spPr>
          <a:xfrm>
            <a:off x="6007717" y="3839856"/>
            <a:ext cx="129215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7" name="Text Box 2">
            <a:extLst>
              <a:ext uri="{FF2B5EF4-FFF2-40B4-BE49-F238E27FC236}">
                <a16:creationId xmlns:a16="http://schemas.microsoft.com/office/drawing/2014/main" xmlns="" id="{62DB070D-17E3-4304-9CD3-FF2E4CEE428B}"/>
              </a:ext>
            </a:extLst>
          </p:cNvPr>
          <p:cNvSpPr txBox="1">
            <a:spLocks noChangeArrowheads="1"/>
          </p:cNvSpPr>
          <p:nvPr/>
        </p:nvSpPr>
        <p:spPr bwMode="auto">
          <a:xfrm>
            <a:off x="5939464" y="3189160"/>
            <a:ext cx="1360407" cy="43795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IN" sz="1000" b="1" dirty="0">
                <a:effectLst/>
                <a:ea typeface="Century Gothic"/>
                <a:cs typeface="Times New Roman"/>
              </a:rPr>
              <a:t>Not Approved</a:t>
            </a:r>
            <a:endParaRPr lang="en-IN" sz="1100" dirty="0">
              <a:effectLst/>
              <a:ea typeface="Century Gothic"/>
              <a:cs typeface="Times New Roman"/>
            </a:endParaRPr>
          </a:p>
          <a:p>
            <a:pPr algn="ctr">
              <a:lnSpc>
                <a:spcPct val="115000"/>
              </a:lnSpc>
            </a:pPr>
            <a:r>
              <a:rPr lang="en-IN" sz="1000" b="1" dirty="0" smtClean="0">
                <a:effectLst/>
                <a:ea typeface="Century Gothic"/>
                <a:cs typeface="Times New Roman"/>
              </a:rPr>
              <a:t>(</a:t>
            </a:r>
            <a:r>
              <a:rPr lang="en-US" sz="1000" b="1" dirty="0" smtClean="0">
                <a:solidFill>
                  <a:srgbClr val="7030A0"/>
                </a:solidFill>
                <a:latin typeface="Times New Roman" pitchFamily="18" charset="0"/>
                <a:ea typeface="Verdana" pitchFamily="34" charset="0"/>
                <a:cs typeface="Arial" pitchFamily="34" charset="0"/>
              </a:rPr>
              <a:t>Redefine PEOs</a:t>
            </a:r>
            <a:r>
              <a:rPr lang="en-IN" sz="1000" b="1" dirty="0" smtClean="0">
                <a:effectLst/>
                <a:ea typeface="Century Gothic"/>
                <a:cs typeface="Times New Roman"/>
              </a:rPr>
              <a:t>)</a:t>
            </a:r>
            <a:endParaRPr lang="en-IN" sz="1100" dirty="0">
              <a:effectLst/>
              <a:ea typeface="Century Gothic"/>
              <a:cs typeface="Times New Roman"/>
            </a:endParaRPr>
          </a:p>
        </p:txBody>
      </p:sp>
      <p:cxnSp>
        <p:nvCxnSpPr>
          <p:cNvPr id="38" name="Straight Connector 37">
            <a:extLst>
              <a:ext uri="{FF2B5EF4-FFF2-40B4-BE49-F238E27FC236}">
                <a16:creationId xmlns:a16="http://schemas.microsoft.com/office/drawing/2014/main" xmlns="" id="{8EBB173D-C567-4DA9-A502-BE69868CA30B}"/>
              </a:ext>
            </a:extLst>
          </p:cNvPr>
          <p:cNvCxnSpPr>
            <a:cxnSpLocks/>
          </p:cNvCxnSpPr>
          <p:nvPr/>
        </p:nvCxnSpPr>
        <p:spPr>
          <a:xfrm>
            <a:off x="7299871" y="2875087"/>
            <a:ext cx="0" cy="97074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Date Placeholder 29"/>
          <p:cNvSpPr>
            <a:spLocks noGrp="1"/>
          </p:cNvSpPr>
          <p:nvPr>
            <p:ph type="dt" sz="half" idx="10"/>
          </p:nvPr>
        </p:nvSpPr>
        <p:spPr/>
        <p:txBody>
          <a:bodyPr/>
          <a:lstStyle/>
          <a:p>
            <a:fld id="{B737776C-95AC-4E60-B70E-3BDA01736311}" type="datetime3">
              <a:rPr lang="en-US" b="1" smtClean="0">
                <a:solidFill>
                  <a:srgbClr val="FF0000"/>
                </a:solidFill>
              </a:rPr>
              <a:pPr/>
              <a:t>20 September 2021</a:t>
            </a:fld>
            <a:endParaRPr lang="en-IN" b="1" dirty="0">
              <a:solidFill>
                <a:srgbClr val="FF0000"/>
              </a:solidFill>
            </a:endParaRPr>
          </a:p>
        </p:txBody>
      </p:sp>
      <p:sp>
        <p:nvSpPr>
          <p:cNvPr id="32" name="Footer Placeholder 3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31" name="Slide Number Placeholder 30"/>
          <p:cNvSpPr>
            <a:spLocks noGrp="1"/>
          </p:cNvSpPr>
          <p:nvPr>
            <p:ph type="sldNum" sz="quarter" idx="12"/>
          </p:nvPr>
        </p:nvSpPr>
        <p:spPr/>
        <p:txBody>
          <a:bodyPr/>
          <a:lstStyle/>
          <a:p>
            <a:fld id="{A4AE3FDD-9F0C-49DE-BB9B-575F440D3001}" type="slidenum">
              <a:rPr lang="en-IN" b="1" smtClean="0">
                <a:solidFill>
                  <a:srgbClr val="FF0000"/>
                </a:solidFill>
              </a:rPr>
              <a:pPr/>
              <a:t>55</a:t>
            </a:fld>
            <a:endParaRPr lang="en-IN" b="1" dirty="0">
              <a:solidFill>
                <a:srgbClr val="FF0000"/>
              </a:solidFill>
            </a:endParaRPr>
          </a:p>
        </p:txBody>
      </p:sp>
    </p:spTree>
    <p:extLst>
      <p:ext uri="{BB962C8B-B14F-4D97-AF65-F5344CB8AC3E}">
        <p14:creationId xmlns:p14="http://schemas.microsoft.com/office/powerpoint/2010/main" xmlns="" val="31162144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764429" y="121920"/>
            <a:ext cx="8145617" cy="857296"/>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3600" b="1" dirty="0">
                <a:effectLst/>
              </a:rPr>
              <a:t>Essence of Closed Loop Process in OBE</a:t>
            </a:r>
            <a:endParaRPr lang="en-IN" sz="1600" b="1" dirty="0">
              <a:solidFill>
                <a:srgbClr val="800000"/>
              </a:solidFill>
            </a:endParaRPr>
          </a:p>
        </p:txBody>
      </p:sp>
      <p:sp>
        <p:nvSpPr>
          <p:cNvPr id="30" name="Date Placeholder 29"/>
          <p:cNvSpPr>
            <a:spLocks noGrp="1"/>
          </p:cNvSpPr>
          <p:nvPr>
            <p:ph type="dt" sz="half" idx="10"/>
          </p:nvPr>
        </p:nvSpPr>
        <p:spPr/>
        <p:txBody>
          <a:bodyPr/>
          <a:lstStyle/>
          <a:p>
            <a:fld id="{B737776C-95AC-4E60-B70E-3BDA01736311}" type="datetime3">
              <a:rPr lang="en-US" b="1" smtClean="0">
                <a:solidFill>
                  <a:srgbClr val="FF0000"/>
                </a:solidFill>
              </a:rPr>
              <a:pPr/>
              <a:t>20 September 2021</a:t>
            </a:fld>
            <a:endParaRPr lang="en-IN" b="1" dirty="0">
              <a:solidFill>
                <a:srgbClr val="FF0000"/>
              </a:solidFill>
            </a:endParaRPr>
          </a:p>
        </p:txBody>
      </p:sp>
      <p:sp>
        <p:nvSpPr>
          <p:cNvPr id="32" name="Footer Placeholder 3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31" name="Slide Number Placeholder 30"/>
          <p:cNvSpPr>
            <a:spLocks noGrp="1"/>
          </p:cNvSpPr>
          <p:nvPr>
            <p:ph type="sldNum" sz="quarter" idx="12"/>
          </p:nvPr>
        </p:nvSpPr>
        <p:spPr/>
        <p:txBody>
          <a:bodyPr/>
          <a:lstStyle/>
          <a:p>
            <a:fld id="{A4AE3FDD-9F0C-49DE-BB9B-575F440D3001}" type="slidenum">
              <a:rPr lang="en-IN" b="1" smtClean="0">
                <a:solidFill>
                  <a:srgbClr val="FF0000"/>
                </a:solidFill>
              </a:rPr>
              <a:pPr/>
              <a:t>56</a:t>
            </a:fld>
            <a:endParaRPr lang="en-IN" b="1" dirty="0">
              <a:solidFill>
                <a:srgbClr val="FF0000"/>
              </a:solidFill>
            </a:endParaRPr>
          </a:p>
        </p:txBody>
      </p:sp>
      <p:pic>
        <p:nvPicPr>
          <p:cNvPr id="35" name="image10.jpeg"/>
          <p:cNvPicPr/>
          <p:nvPr/>
        </p:nvPicPr>
        <p:blipFill>
          <a:blip r:embed="rId2" cstate="print"/>
          <a:stretch>
            <a:fillRect/>
          </a:stretch>
        </p:blipFill>
        <p:spPr>
          <a:xfrm>
            <a:off x="840509" y="979216"/>
            <a:ext cx="7767782" cy="5042893"/>
          </a:xfrm>
          <a:prstGeom prst="rect">
            <a:avLst/>
          </a:prstGeom>
        </p:spPr>
      </p:pic>
    </p:spTree>
    <p:extLst>
      <p:ext uri="{BB962C8B-B14F-4D97-AF65-F5344CB8AC3E}">
        <p14:creationId xmlns:p14="http://schemas.microsoft.com/office/powerpoint/2010/main" xmlns="" val="18807733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74258" y="256638"/>
            <a:ext cx="9287230" cy="547283"/>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lvl="0">
              <a:lnSpc>
                <a:spcPct val="100000"/>
              </a:lnSpc>
              <a:defRPr/>
            </a:pPr>
            <a:r>
              <a:rPr lang="en-US" sz="2400" b="1" dirty="0" smtClean="0">
                <a:solidFill>
                  <a:srgbClr val="C00000"/>
                </a:solidFill>
                <a:latin typeface="Lucida Sans" panose="020B0602030504020204" pitchFamily="34" charset="0"/>
                <a:cs typeface="Andalus" panose="02020603050405020304" pitchFamily="18" charset="-78"/>
              </a:rPr>
              <a:t>CURRICULAR GAP IDENTIFICATION</a:t>
            </a:r>
          </a:p>
        </p:txBody>
      </p:sp>
      <p:sp>
        <p:nvSpPr>
          <p:cNvPr id="20" name="Date Placeholder 19"/>
          <p:cNvSpPr>
            <a:spLocks noGrp="1"/>
          </p:cNvSpPr>
          <p:nvPr>
            <p:ph type="dt" sz="half" idx="10"/>
          </p:nvPr>
        </p:nvSpPr>
        <p:spPr/>
        <p:txBody>
          <a:bodyPr/>
          <a:lstStyle/>
          <a:p>
            <a:fld id="{31C374D4-56A9-49FC-8266-113F89B664A1}" type="datetime3">
              <a:rPr lang="en-US" b="1" smtClean="0">
                <a:solidFill>
                  <a:srgbClr val="FF0000"/>
                </a:solidFill>
              </a:rPr>
              <a:pPr/>
              <a:t>20 September 2021</a:t>
            </a:fld>
            <a:endParaRPr lang="en-IN" b="1" dirty="0">
              <a:solidFill>
                <a:srgbClr val="FF0000"/>
              </a:solidFill>
            </a:endParaRPr>
          </a:p>
        </p:txBody>
      </p:sp>
      <p:sp>
        <p:nvSpPr>
          <p:cNvPr id="22" name="Footer Placeholder 2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21" name="Slide Number Placeholder 20"/>
          <p:cNvSpPr>
            <a:spLocks noGrp="1"/>
          </p:cNvSpPr>
          <p:nvPr>
            <p:ph type="sldNum" sz="quarter" idx="12"/>
          </p:nvPr>
        </p:nvSpPr>
        <p:spPr/>
        <p:txBody>
          <a:bodyPr/>
          <a:lstStyle/>
          <a:p>
            <a:fld id="{A4AE3FDD-9F0C-49DE-BB9B-575F440D3001}" type="slidenum">
              <a:rPr lang="en-IN" b="1" smtClean="0">
                <a:solidFill>
                  <a:srgbClr val="FF0000"/>
                </a:solidFill>
              </a:rPr>
              <a:pPr/>
              <a:t>57</a:t>
            </a:fld>
            <a:endParaRPr lang="en-IN" b="1" dirty="0">
              <a:solidFill>
                <a:srgbClr val="FF0000"/>
              </a:solidFill>
            </a:endParaRPr>
          </a:p>
        </p:txBody>
      </p:sp>
      <p:grpSp>
        <p:nvGrpSpPr>
          <p:cNvPr id="46" name="Group 1"/>
          <p:cNvGrpSpPr/>
          <p:nvPr/>
        </p:nvGrpSpPr>
        <p:grpSpPr>
          <a:xfrm>
            <a:off x="2129139" y="975360"/>
            <a:ext cx="5437521" cy="5234940"/>
            <a:chOff x="133350" y="0"/>
            <a:chExt cx="5464175" cy="6619875"/>
          </a:xfrm>
          <a:solidFill>
            <a:schemeClr val="accent6">
              <a:lumMod val="40000"/>
              <a:lumOff val="60000"/>
            </a:schemeClr>
          </a:solidFill>
        </p:grpSpPr>
        <p:sp>
          <p:nvSpPr>
            <p:cNvPr id="47" name="Rectangle: Rounded Corners 2" descr="Subject Allotment"/>
            <p:cNvSpPr/>
            <p:nvPr/>
          </p:nvSpPr>
          <p:spPr>
            <a:xfrm>
              <a:off x="1943100" y="0"/>
              <a:ext cx="1381125" cy="29527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Course Allotment</a:t>
              </a:r>
              <a:endParaRPr lang="en-GB" sz="1100" dirty="0">
                <a:effectLst/>
                <a:latin typeface="Calibri" panose="020F0502020204030204" pitchFamily="34" charset="0"/>
                <a:ea typeface="Calibri" panose="020F0502020204030204" pitchFamily="34" charset="0"/>
              </a:endParaRPr>
            </a:p>
          </p:txBody>
        </p:sp>
        <p:sp>
          <p:nvSpPr>
            <p:cNvPr id="48" name="Rectangle: Rounded Corners 3" descr="Subject Allotment"/>
            <p:cNvSpPr/>
            <p:nvPr/>
          </p:nvSpPr>
          <p:spPr>
            <a:xfrm>
              <a:off x="1047750" y="495300"/>
              <a:ext cx="3219450" cy="27622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Course Allotted faculty describe the course outcome</a:t>
              </a:r>
              <a:endParaRPr lang="en-GB" sz="1100" dirty="0">
                <a:effectLst/>
                <a:latin typeface="Calibri" panose="020F0502020204030204" pitchFamily="34" charset="0"/>
                <a:ea typeface="Calibri" panose="020F0502020204030204" pitchFamily="34" charset="0"/>
              </a:endParaRPr>
            </a:p>
          </p:txBody>
        </p:sp>
        <p:sp>
          <p:nvSpPr>
            <p:cNvPr id="49" name="Rectangle: Rounded Corners 4" descr="Subject Allotment"/>
            <p:cNvSpPr/>
            <p:nvPr/>
          </p:nvSpPr>
          <p:spPr>
            <a:xfrm>
              <a:off x="4219575" y="1047750"/>
              <a:ext cx="1377950" cy="679450"/>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Program Specific Outcome approved by DAB committee</a:t>
              </a:r>
              <a:endParaRPr lang="en-GB" sz="1100" dirty="0">
                <a:effectLst/>
                <a:latin typeface="Calibri" panose="020F0502020204030204" pitchFamily="34" charset="0"/>
                <a:ea typeface="Calibri" panose="020F0502020204030204" pitchFamily="34" charset="0"/>
              </a:endParaRPr>
            </a:p>
          </p:txBody>
        </p:sp>
        <p:sp>
          <p:nvSpPr>
            <p:cNvPr id="50" name="Rectangle: Rounded Corners 5" descr="Subject Allotment"/>
            <p:cNvSpPr/>
            <p:nvPr/>
          </p:nvSpPr>
          <p:spPr>
            <a:xfrm>
              <a:off x="133350" y="1152525"/>
              <a:ext cx="800100" cy="52387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Program Outcome</a:t>
              </a:r>
              <a:endParaRPr lang="en-GB" sz="1100" dirty="0">
                <a:effectLst/>
                <a:latin typeface="Calibri" panose="020F0502020204030204" pitchFamily="34" charset="0"/>
                <a:ea typeface="Calibri" panose="020F0502020204030204" pitchFamily="34" charset="0"/>
              </a:endParaRPr>
            </a:p>
          </p:txBody>
        </p:sp>
        <p:sp>
          <p:nvSpPr>
            <p:cNvPr id="51" name="Rectangle: Rounded Corners 6" descr="Subject Allotment"/>
            <p:cNvSpPr/>
            <p:nvPr/>
          </p:nvSpPr>
          <p:spPr>
            <a:xfrm>
              <a:off x="209550" y="666750"/>
              <a:ext cx="666750" cy="266700"/>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NBA</a:t>
              </a:r>
              <a:endParaRPr lang="en-GB" sz="1100" dirty="0">
                <a:effectLst/>
                <a:latin typeface="Calibri" panose="020F0502020204030204" pitchFamily="34" charset="0"/>
                <a:ea typeface="Calibri" panose="020F0502020204030204" pitchFamily="34" charset="0"/>
              </a:endParaRPr>
            </a:p>
          </p:txBody>
        </p:sp>
        <p:sp>
          <p:nvSpPr>
            <p:cNvPr id="52" name="Rectangle: Rounded Corners 7" descr="Subject Allotment"/>
            <p:cNvSpPr/>
            <p:nvPr/>
          </p:nvSpPr>
          <p:spPr>
            <a:xfrm>
              <a:off x="1647825" y="1019175"/>
              <a:ext cx="2105025" cy="79057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CO-PO and CO-PSO Mapping done by the course coordinator &amp; average is calculated</a:t>
              </a:r>
              <a:endParaRPr lang="en-GB" sz="1100" dirty="0">
                <a:effectLst/>
                <a:latin typeface="Calibri" panose="020F0502020204030204" pitchFamily="34" charset="0"/>
                <a:ea typeface="Calibri" panose="020F0502020204030204" pitchFamily="34" charset="0"/>
              </a:endParaRPr>
            </a:p>
          </p:txBody>
        </p:sp>
        <p:sp>
          <p:nvSpPr>
            <p:cNvPr id="53" name="Diamond 8"/>
            <p:cNvSpPr/>
            <p:nvPr/>
          </p:nvSpPr>
          <p:spPr>
            <a:xfrm>
              <a:off x="1752600" y="1952625"/>
              <a:ext cx="1876425" cy="1247775"/>
            </a:xfrm>
            <a:prstGeom prst="diamond">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If approved by the </a:t>
              </a:r>
              <a:r>
                <a:rPr lang="en-IN" sz="1000" b="1" dirty="0" smtClean="0">
                  <a:solidFill>
                    <a:srgbClr val="000000"/>
                  </a:solidFill>
                  <a:effectLst/>
                  <a:latin typeface="Times New Roman" panose="02020603050405020304" pitchFamily="18" charset="0"/>
                  <a:ea typeface="Calibri" panose="020F0502020204030204" pitchFamily="34" charset="0"/>
                </a:rPr>
                <a:t>Reviewer </a:t>
              </a:r>
              <a:r>
                <a:rPr lang="en-IN" sz="1000" b="1" dirty="0">
                  <a:solidFill>
                    <a:srgbClr val="000000"/>
                  </a:solidFill>
                  <a:effectLst/>
                  <a:latin typeface="Times New Roman" panose="02020603050405020304" pitchFamily="18" charset="0"/>
                  <a:ea typeface="Calibri" panose="020F0502020204030204" pitchFamily="34" charset="0"/>
                </a:rPr>
                <a:t>&amp; HOD</a:t>
              </a:r>
              <a:endParaRPr lang="en-GB" sz="1600" dirty="0">
                <a:effectLst/>
                <a:latin typeface="Calibri" panose="020F0502020204030204" pitchFamily="34" charset="0"/>
                <a:ea typeface="Calibri" panose="020F0502020204030204" pitchFamily="34" charset="0"/>
              </a:endParaRPr>
            </a:p>
          </p:txBody>
        </p:sp>
        <p:sp>
          <p:nvSpPr>
            <p:cNvPr id="54" name="Rectangle: Rounded Corners 9" descr="Subject Allotment"/>
            <p:cNvSpPr/>
            <p:nvPr/>
          </p:nvSpPr>
          <p:spPr>
            <a:xfrm>
              <a:off x="1104900" y="3819525"/>
              <a:ext cx="1371600" cy="781050"/>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Calculate sum of CO-PO / PSO mapping (S)</a:t>
              </a:r>
              <a:endParaRPr lang="en-GB" sz="1100" dirty="0">
                <a:effectLst/>
                <a:latin typeface="Calibri" panose="020F0502020204030204" pitchFamily="34" charset="0"/>
                <a:ea typeface="Calibri" panose="020F0502020204030204" pitchFamily="34" charset="0"/>
              </a:endParaRPr>
            </a:p>
          </p:txBody>
        </p:sp>
        <p:sp>
          <p:nvSpPr>
            <p:cNvPr id="55" name="Diamond 10"/>
            <p:cNvSpPr/>
            <p:nvPr/>
          </p:nvSpPr>
          <p:spPr>
            <a:xfrm>
              <a:off x="1638300" y="4905375"/>
              <a:ext cx="2228850" cy="1057275"/>
            </a:xfrm>
            <a:prstGeom prst="diamond">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900" b="1" dirty="0">
                  <a:solidFill>
                    <a:srgbClr val="000000"/>
                  </a:solidFill>
                  <a:effectLst/>
                  <a:latin typeface="Times New Roman" panose="02020603050405020304" pitchFamily="18" charset="0"/>
                  <a:ea typeface="Calibri" panose="020F0502020204030204" pitchFamily="34" charset="0"/>
                </a:rPr>
                <a:t>% of PO’s / PSO’s Correlation &gt;= 20</a:t>
              </a:r>
              <a:endParaRPr lang="en-GB" sz="1100" dirty="0">
                <a:effectLst/>
                <a:latin typeface="Calibri" panose="020F0502020204030204" pitchFamily="34" charset="0"/>
                <a:ea typeface="Calibri" panose="020F0502020204030204" pitchFamily="34" charset="0"/>
              </a:endParaRPr>
            </a:p>
            <a:p>
              <a:pPr algn="ctr">
                <a:lnSpc>
                  <a:spcPct val="115000"/>
                </a:lnSpc>
                <a:spcAft>
                  <a:spcPts val="1000"/>
                </a:spcAft>
              </a:pPr>
              <a:r>
                <a:rPr lang="en-US" sz="900" b="1" dirty="0">
                  <a:solidFill>
                    <a:srgbClr val="000000"/>
                  </a:solidFill>
                  <a:effectLst/>
                  <a:latin typeface="Times New Roman" panose="02020603050405020304" pitchFamily="18" charset="0"/>
                  <a:ea typeface="Calibri" panose="020F0502020204030204" pitchFamily="34" charset="0"/>
                </a:rPr>
                <a:t>[</a:t>
              </a:r>
              <a:r>
                <a:rPr lang="en-IN" sz="900" b="1" dirty="0">
                  <a:solidFill>
                    <a:srgbClr val="000000"/>
                  </a:solidFill>
                  <a:effectLst/>
                  <a:latin typeface="Times New Roman" panose="02020603050405020304" pitchFamily="18" charset="0"/>
                  <a:ea typeface="Calibri" panose="020F0502020204030204" pitchFamily="34" charset="0"/>
                </a:rPr>
                <a:t>G = (S / T) * 100]</a:t>
              </a:r>
              <a:endParaRPr lang="en-GB" sz="1100" dirty="0">
                <a:effectLst/>
                <a:latin typeface="Calibri" panose="020F0502020204030204" pitchFamily="34" charset="0"/>
                <a:ea typeface="Calibri" panose="020F0502020204030204" pitchFamily="34" charset="0"/>
              </a:endParaRPr>
            </a:p>
          </p:txBody>
        </p:sp>
        <p:sp>
          <p:nvSpPr>
            <p:cNvPr id="56" name="Rectangle: Rounded Corners 11" descr="Subject Allotment"/>
            <p:cNvSpPr/>
            <p:nvPr/>
          </p:nvSpPr>
          <p:spPr>
            <a:xfrm>
              <a:off x="219075" y="5295900"/>
              <a:ext cx="981075" cy="33337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Gap exists</a:t>
              </a:r>
              <a:endParaRPr lang="en-GB" sz="1100" dirty="0">
                <a:effectLst/>
                <a:latin typeface="Calibri" panose="020F0502020204030204" pitchFamily="34" charset="0"/>
                <a:ea typeface="Calibri" panose="020F0502020204030204" pitchFamily="34" charset="0"/>
              </a:endParaRPr>
            </a:p>
          </p:txBody>
        </p:sp>
        <p:sp>
          <p:nvSpPr>
            <p:cNvPr id="57" name="Rectangle: Rounded Corners 12" descr="Subject Allotment"/>
            <p:cNvSpPr/>
            <p:nvPr/>
          </p:nvSpPr>
          <p:spPr>
            <a:xfrm>
              <a:off x="2152650" y="6353175"/>
              <a:ext cx="1238250" cy="266700"/>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No Gap</a:t>
              </a:r>
              <a:endParaRPr lang="en-GB" sz="1100" dirty="0">
                <a:effectLst/>
                <a:latin typeface="Calibri" panose="020F0502020204030204" pitchFamily="34" charset="0"/>
                <a:ea typeface="Calibri" panose="020F0502020204030204" pitchFamily="34" charset="0"/>
              </a:endParaRPr>
            </a:p>
          </p:txBody>
        </p:sp>
        <p:sp>
          <p:nvSpPr>
            <p:cNvPr id="58" name="Rectangle: Rounded Corners 13" descr="Subject Allotment"/>
            <p:cNvSpPr/>
            <p:nvPr/>
          </p:nvSpPr>
          <p:spPr>
            <a:xfrm>
              <a:off x="133350" y="6134100"/>
              <a:ext cx="1181100" cy="304800"/>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Action Taken</a:t>
              </a:r>
              <a:endParaRPr lang="en-GB" sz="1100" dirty="0">
                <a:effectLst/>
                <a:latin typeface="Calibri" panose="020F0502020204030204" pitchFamily="34" charset="0"/>
                <a:ea typeface="Calibri" panose="020F0502020204030204" pitchFamily="34" charset="0"/>
              </a:endParaRPr>
            </a:p>
          </p:txBody>
        </p:sp>
        <p:sp>
          <p:nvSpPr>
            <p:cNvPr id="59" name="Rectangle: Rounded Corners 14" descr="Subject Allotment"/>
            <p:cNvSpPr/>
            <p:nvPr/>
          </p:nvSpPr>
          <p:spPr>
            <a:xfrm>
              <a:off x="2962275" y="3838575"/>
              <a:ext cx="1371600" cy="65722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Total number of courses addressing each PO/PSO (T)</a:t>
              </a:r>
              <a:endParaRPr lang="en-GB" sz="1100" dirty="0">
                <a:effectLst/>
                <a:latin typeface="Calibri" panose="020F0502020204030204" pitchFamily="34" charset="0"/>
                <a:ea typeface="Calibri" panose="020F0502020204030204" pitchFamily="34" charset="0"/>
              </a:endParaRPr>
            </a:p>
          </p:txBody>
        </p:sp>
        <p:sp>
          <p:nvSpPr>
            <p:cNvPr id="60" name="Rectangle: Rounded Corners 15" descr="Subject Allotment"/>
            <p:cNvSpPr/>
            <p:nvPr/>
          </p:nvSpPr>
          <p:spPr>
            <a:xfrm>
              <a:off x="1104900" y="3314700"/>
              <a:ext cx="3219450" cy="276225"/>
            </a:xfrm>
            <a:prstGeom prst="roundRect">
              <a:avLst/>
            </a:prstGeom>
            <a:solidFill>
              <a:schemeClr val="accent6">
                <a:lumMod val="20000"/>
                <a:lumOff val="80000"/>
              </a:schemeClr>
            </a:solidFill>
            <a:ln w="190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IN" sz="1000" b="1" dirty="0">
                  <a:solidFill>
                    <a:srgbClr val="000000"/>
                  </a:solidFill>
                  <a:effectLst/>
                  <a:latin typeface="Times New Roman" panose="02020603050405020304" pitchFamily="18" charset="0"/>
                  <a:ea typeface="Calibri" panose="020F0502020204030204" pitchFamily="34" charset="0"/>
                </a:rPr>
                <a:t>Consolidate the CO-PO/PSO mapping for all courses</a:t>
              </a:r>
              <a:endParaRPr lang="en-GB" sz="1100" dirty="0">
                <a:effectLst/>
                <a:latin typeface="Calibri" panose="020F0502020204030204" pitchFamily="34" charset="0"/>
                <a:ea typeface="Calibri" panose="020F0502020204030204" pitchFamily="34" charset="0"/>
              </a:endParaRPr>
            </a:p>
          </p:txBody>
        </p:sp>
        <p:cxnSp>
          <p:nvCxnSpPr>
            <p:cNvPr id="61" name="Straight Arrow Connector 16"/>
            <p:cNvCxnSpPr>
              <a:cxnSpLocks/>
            </p:cNvCxnSpPr>
            <p:nvPr/>
          </p:nvCxnSpPr>
          <p:spPr>
            <a:xfrm>
              <a:off x="2609850" y="285750"/>
              <a:ext cx="9525" cy="2190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17"/>
            <p:cNvCxnSpPr>
              <a:cxnSpLocks/>
            </p:cNvCxnSpPr>
            <p:nvPr/>
          </p:nvCxnSpPr>
          <p:spPr>
            <a:xfrm>
              <a:off x="552450" y="933450"/>
              <a:ext cx="9525" cy="23812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18"/>
            <p:cNvCxnSpPr>
              <a:cxnSpLocks/>
            </p:cNvCxnSpPr>
            <p:nvPr/>
          </p:nvCxnSpPr>
          <p:spPr>
            <a:xfrm>
              <a:off x="2638425" y="781050"/>
              <a:ext cx="0" cy="24765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19"/>
            <p:cNvCxnSpPr>
              <a:cxnSpLocks/>
            </p:cNvCxnSpPr>
            <p:nvPr/>
          </p:nvCxnSpPr>
          <p:spPr>
            <a:xfrm flipH="1">
              <a:off x="3743325" y="1362075"/>
              <a:ext cx="476250" cy="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20"/>
            <p:cNvCxnSpPr>
              <a:cxnSpLocks/>
            </p:cNvCxnSpPr>
            <p:nvPr/>
          </p:nvCxnSpPr>
          <p:spPr>
            <a:xfrm>
              <a:off x="933450" y="1390650"/>
              <a:ext cx="733425" cy="952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21"/>
            <p:cNvCxnSpPr>
              <a:cxnSpLocks/>
            </p:cNvCxnSpPr>
            <p:nvPr/>
          </p:nvCxnSpPr>
          <p:spPr>
            <a:xfrm flipH="1">
              <a:off x="2676525" y="1800225"/>
              <a:ext cx="9525" cy="1809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22"/>
            <p:cNvCxnSpPr>
              <a:cxnSpLocks/>
            </p:cNvCxnSpPr>
            <p:nvPr/>
          </p:nvCxnSpPr>
          <p:spPr>
            <a:xfrm>
              <a:off x="2695575" y="3209925"/>
              <a:ext cx="0" cy="13335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Connector 23"/>
            <p:cNvCxnSpPr>
              <a:cxnSpLocks/>
            </p:cNvCxnSpPr>
            <p:nvPr/>
          </p:nvCxnSpPr>
          <p:spPr>
            <a:xfrm>
              <a:off x="1828800" y="3724275"/>
              <a:ext cx="1828800" cy="0"/>
            </a:xfrm>
            <a:prstGeom prst="line">
              <a:avLst/>
            </a:prstGeom>
            <a:grpFill/>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Arrow Connector 24"/>
            <p:cNvCxnSpPr>
              <a:cxnSpLocks/>
            </p:cNvCxnSpPr>
            <p:nvPr/>
          </p:nvCxnSpPr>
          <p:spPr>
            <a:xfrm>
              <a:off x="2714625" y="3590925"/>
              <a:ext cx="9525" cy="15240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25"/>
            <p:cNvCxnSpPr>
              <a:cxnSpLocks/>
            </p:cNvCxnSpPr>
            <p:nvPr/>
          </p:nvCxnSpPr>
          <p:spPr>
            <a:xfrm>
              <a:off x="1847850" y="3724275"/>
              <a:ext cx="0" cy="11430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26"/>
            <p:cNvCxnSpPr>
              <a:cxnSpLocks/>
            </p:cNvCxnSpPr>
            <p:nvPr/>
          </p:nvCxnSpPr>
          <p:spPr>
            <a:xfrm>
              <a:off x="3648075" y="3733800"/>
              <a:ext cx="0" cy="1428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Connector 27"/>
            <p:cNvCxnSpPr>
              <a:cxnSpLocks/>
            </p:cNvCxnSpPr>
            <p:nvPr/>
          </p:nvCxnSpPr>
          <p:spPr>
            <a:xfrm flipV="1">
              <a:off x="1847850" y="4733925"/>
              <a:ext cx="1819275" cy="9525"/>
            </a:xfrm>
            <a:prstGeom prst="line">
              <a:avLst/>
            </a:prstGeom>
            <a:grpFill/>
            <a:ln w="1905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Arrow Connector 28"/>
            <p:cNvCxnSpPr>
              <a:cxnSpLocks/>
            </p:cNvCxnSpPr>
            <p:nvPr/>
          </p:nvCxnSpPr>
          <p:spPr>
            <a:xfrm>
              <a:off x="1838325" y="4600575"/>
              <a:ext cx="0" cy="1809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29"/>
            <p:cNvCxnSpPr>
              <a:cxnSpLocks/>
            </p:cNvCxnSpPr>
            <p:nvPr/>
          </p:nvCxnSpPr>
          <p:spPr>
            <a:xfrm>
              <a:off x="3648075" y="4495800"/>
              <a:ext cx="0" cy="2571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30"/>
            <p:cNvCxnSpPr>
              <a:cxnSpLocks/>
            </p:cNvCxnSpPr>
            <p:nvPr/>
          </p:nvCxnSpPr>
          <p:spPr>
            <a:xfrm>
              <a:off x="2743200" y="4743450"/>
              <a:ext cx="9525" cy="1809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31"/>
            <p:cNvCxnSpPr>
              <a:cxnSpLocks/>
            </p:cNvCxnSpPr>
            <p:nvPr/>
          </p:nvCxnSpPr>
          <p:spPr>
            <a:xfrm flipH="1">
              <a:off x="1190625" y="5448300"/>
              <a:ext cx="466725" cy="0"/>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32"/>
            <p:cNvCxnSpPr>
              <a:cxnSpLocks/>
              <a:stCxn id="58" idx="0"/>
              <a:endCxn id="56" idx="2"/>
            </p:cNvCxnSpPr>
            <p:nvPr/>
          </p:nvCxnSpPr>
          <p:spPr>
            <a:xfrm rot="16200000" flipV="1">
              <a:off x="464346" y="5874543"/>
              <a:ext cx="504825" cy="14289"/>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33"/>
            <p:cNvCxnSpPr>
              <a:cxnSpLocks/>
            </p:cNvCxnSpPr>
            <p:nvPr/>
          </p:nvCxnSpPr>
          <p:spPr>
            <a:xfrm>
              <a:off x="2752725" y="5972175"/>
              <a:ext cx="9525" cy="371475"/>
            </a:xfrm>
            <a:prstGeom prst="straightConnector1">
              <a:avLst/>
            </a:prstGeom>
            <a:grp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80" name="TextBox 54"/>
          <p:cNvSpPr txBox="1"/>
          <p:nvPr/>
        </p:nvSpPr>
        <p:spPr>
          <a:xfrm>
            <a:off x="5124366" y="3283391"/>
            <a:ext cx="675856" cy="338554"/>
          </a:xfrm>
          <a:prstGeom prst="rect">
            <a:avLst/>
          </a:prstGeom>
          <a:noFill/>
        </p:spPr>
        <p:txBody>
          <a:bodyPr wrap="square">
            <a:spAutoFit/>
          </a:bodyPr>
          <a:lstStyle/>
          <a:p>
            <a:r>
              <a:rPr lang="en-GB" sz="1100" b="1" dirty="0">
                <a:latin typeface="Plantagenet Cherokee (Headings)"/>
              </a:rPr>
              <a:t>YES</a:t>
            </a:r>
            <a:r>
              <a:rPr lang="en-GB" sz="1600" b="1" dirty="0">
                <a:latin typeface="Plantagenet Cherokee (Headings)"/>
              </a:rPr>
              <a:t> </a:t>
            </a:r>
          </a:p>
        </p:txBody>
      </p:sp>
      <p:sp>
        <p:nvSpPr>
          <p:cNvPr id="81" name="TextBox 53"/>
          <p:cNvSpPr txBox="1"/>
          <p:nvPr/>
        </p:nvSpPr>
        <p:spPr>
          <a:xfrm>
            <a:off x="3028865" y="2628434"/>
            <a:ext cx="490514" cy="369332"/>
          </a:xfrm>
          <a:prstGeom prst="rect">
            <a:avLst/>
          </a:prstGeom>
          <a:noFill/>
        </p:spPr>
        <p:txBody>
          <a:bodyPr wrap="square">
            <a:spAutoFit/>
          </a:bodyPr>
          <a:lstStyle/>
          <a:p>
            <a:r>
              <a:rPr lang="en-GB" sz="1100" b="1" dirty="0">
                <a:latin typeface="Plantagenet Cherokee (Headings)"/>
              </a:rPr>
              <a:t>NO</a:t>
            </a:r>
            <a:r>
              <a:rPr lang="en-GB" b="1" dirty="0">
                <a:latin typeface="Plantagenet Cherokee (Headings)"/>
              </a:rPr>
              <a:t> </a:t>
            </a:r>
          </a:p>
        </p:txBody>
      </p:sp>
      <p:sp>
        <p:nvSpPr>
          <p:cNvPr id="95" name="TextBox 54"/>
          <p:cNvSpPr txBox="1"/>
          <p:nvPr/>
        </p:nvSpPr>
        <p:spPr>
          <a:xfrm>
            <a:off x="4956726" y="5615111"/>
            <a:ext cx="675856" cy="338554"/>
          </a:xfrm>
          <a:prstGeom prst="rect">
            <a:avLst/>
          </a:prstGeom>
          <a:noFill/>
        </p:spPr>
        <p:txBody>
          <a:bodyPr wrap="square">
            <a:spAutoFit/>
          </a:bodyPr>
          <a:lstStyle/>
          <a:p>
            <a:r>
              <a:rPr lang="en-GB" sz="1100" b="1" dirty="0">
                <a:latin typeface="Plantagenet Cherokee (Headings)"/>
              </a:rPr>
              <a:t>YES</a:t>
            </a:r>
            <a:r>
              <a:rPr lang="en-GB" sz="1600" b="1" dirty="0">
                <a:latin typeface="Plantagenet Cherokee (Headings)"/>
              </a:rPr>
              <a:t> </a:t>
            </a:r>
          </a:p>
        </p:txBody>
      </p:sp>
      <p:sp>
        <p:nvSpPr>
          <p:cNvPr id="96" name="TextBox 53"/>
          <p:cNvSpPr txBox="1"/>
          <p:nvPr/>
        </p:nvSpPr>
        <p:spPr>
          <a:xfrm>
            <a:off x="3234605" y="4861094"/>
            <a:ext cx="490514" cy="369332"/>
          </a:xfrm>
          <a:prstGeom prst="rect">
            <a:avLst/>
          </a:prstGeom>
          <a:noFill/>
        </p:spPr>
        <p:txBody>
          <a:bodyPr wrap="square">
            <a:spAutoFit/>
          </a:bodyPr>
          <a:lstStyle/>
          <a:p>
            <a:r>
              <a:rPr lang="en-GB" sz="1100" b="1" dirty="0">
                <a:latin typeface="Plantagenet Cherokee (Headings)"/>
              </a:rPr>
              <a:t>NO</a:t>
            </a:r>
            <a:r>
              <a:rPr lang="en-GB" b="1" dirty="0">
                <a:latin typeface="Plantagenet Cherokee (Headings)"/>
              </a:rPr>
              <a:t> </a:t>
            </a:r>
          </a:p>
        </p:txBody>
      </p:sp>
      <p:cxnSp>
        <p:nvCxnSpPr>
          <p:cNvPr id="102" name="Straight Arrow Connector 33"/>
          <p:cNvCxnSpPr>
            <a:cxnSpLocks/>
            <a:stCxn id="53" idx="1"/>
          </p:cNvCxnSpPr>
          <p:nvPr/>
        </p:nvCxnSpPr>
        <p:spPr>
          <a:xfrm rot="10800000" flipV="1">
            <a:off x="1958341" y="3012844"/>
            <a:ext cx="1782151" cy="19916"/>
          </a:xfrm>
          <a:prstGeom prst="straightConnector1">
            <a:avLst/>
          </a:prstGeom>
          <a:solidFill>
            <a:schemeClr val="accent6">
              <a:lumMod val="40000"/>
              <a:lumOff val="60000"/>
            </a:schemeClr>
          </a:solid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33"/>
          <p:cNvCxnSpPr>
            <a:cxnSpLocks/>
          </p:cNvCxnSpPr>
          <p:nvPr/>
        </p:nvCxnSpPr>
        <p:spPr>
          <a:xfrm rot="16200000" flipV="1">
            <a:off x="1150620" y="2217420"/>
            <a:ext cx="1623060" cy="22860"/>
          </a:xfrm>
          <a:prstGeom prst="straightConnector1">
            <a:avLst/>
          </a:prstGeom>
          <a:solidFill>
            <a:schemeClr val="accent6">
              <a:lumMod val="40000"/>
              <a:lumOff val="60000"/>
            </a:schemeClr>
          </a:solid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33"/>
          <p:cNvCxnSpPr>
            <a:cxnSpLocks/>
          </p:cNvCxnSpPr>
          <p:nvPr/>
        </p:nvCxnSpPr>
        <p:spPr>
          <a:xfrm flipV="1">
            <a:off x="1958340" y="1407678"/>
            <a:ext cx="1095979" cy="32502"/>
          </a:xfrm>
          <a:prstGeom prst="straightConnector1">
            <a:avLst/>
          </a:prstGeom>
          <a:solidFill>
            <a:schemeClr val="accent6">
              <a:lumMod val="40000"/>
              <a:lumOff val="60000"/>
            </a:schemeClr>
          </a:solidFill>
          <a:ln w="19050">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0466742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a:extLst>
              <a:ext uri="{FF2B5EF4-FFF2-40B4-BE49-F238E27FC236}">
                <a16:creationId xmlns:a16="http://schemas.microsoft.com/office/drawing/2014/main" xmlns="" id="{281F0CFB-37AD-4C7E-AE0F-8EA18492ABC2}"/>
              </a:ext>
            </a:extLst>
          </p:cNvPr>
          <p:cNvSpPr/>
          <p:nvPr/>
        </p:nvSpPr>
        <p:spPr>
          <a:xfrm>
            <a:off x="1323117" y="21807"/>
            <a:ext cx="7173451" cy="555583"/>
          </a:xfrm>
          <a:prstGeom prst="rect">
            <a:avLst/>
          </a:prstGeom>
        </p:spPr>
        <p:txBody>
          <a:bodyPr wrap="square" lIns="77770" tIns="38885" rIns="77770" bIns="38885">
            <a:spAutoFit/>
          </a:bodyPr>
          <a:lstStyle/>
          <a:p>
            <a:pPr lvl="0" algn="ctr"/>
            <a:r>
              <a:rPr lang="en-US" sz="3100" dirty="0" smtClean="0">
                <a:ln w="0"/>
                <a:solidFill>
                  <a:schemeClr val="accent2">
                    <a:lumMod val="75000"/>
                  </a:schemeClr>
                </a:solidFill>
                <a:effectLst>
                  <a:outerShdw blurRad="38100" dist="19050" dir="2700000" algn="tl" rotWithShape="0">
                    <a:schemeClr val="dk1">
                      <a:alpha val="40000"/>
                    </a:schemeClr>
                  </a:outerShdw>
                </a:effectLst>
                <a:latin typeface="Garamond"/>
                <a:ea typeface="Cambria" panose="02040503050406030204" pitchFamily="18" charset="0"/>
              </a:rPr>
              <a:t>Teaching-Learning Processes</a:t>
            </a:r>
            <a:endParaRPr lang="en-IN" sz="3100" dirty="0">
              <a:ln w="0"/>
              <a:solidFill>
                <a:schemeClr val="accent2">
                  <a:lumMod val="75000"/>
                </a:schemeClr>
              </a:solidFill>
              <a:effectLst>
                <a:outerShdw blurRad="38100" dist="19050" dir="2700000" algn="tl" rotWithShape="0">
                  <a:schemeClr val="dk1">
                    <a:alpha val="40000"/>
                  </a:schemeClr>
                </a:outerShdw>
              </a:effectLst>
              <a:latin typeface="Garamond"/>
              <a:ea typeface="Cambria" panose="02040503050406030204" pitchFamily="18" charset="0"/>
            </a:endParaRPr>
          </a:p>
        </p:txBody>
      </p:sp>
      <p:sp>
        <p:nvSpPr>
          <p:cNvPr id="6" name="Date Placeholder 5"/>
          <p:cNvSpPr>
            <a:spLocks noGrp="1"/>
          </p:cNvSpPr>
          <p:nvPr>
            <p:ph type="dt" sz="half" idx="10"/>
          </p:nvPr>
        </p:nvSpPr>
        <p:spPr/>
        <p:txBody>
          <a:bodyPr/>
          <a:lstStyle/>
          <a:p>
            <a:fld id="{B64D1DE4-968C-42C5-8FE1-E852CE5AF9FD}" type="datetime3">
              <a:rPr lang="en-US" b="1" smtClean="0">
                <a:solidFill>
                  <a:srgbClr val="FF0000"/>
                </a:solidFill>
              </a:rPr>
              <a:pPr/>
              <a:t>20 September 2021</a:t>
            </a:fld>
            <a:endParaRPr lang="en-IN" b="1" dirty="0">
              <a:solidFill>
                <a:srgbClr val="FF0000"/>
              </a:solidFill>
            </a:endParaRPr>
          </a:p>
        </p:txBody>
      </p:sp>
      <p:sp>
        <p:nvSpPr>
          <p:cNvPr id="8" name="Footer Placeholder 7"/>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7" name="Slide Number Placeholder 6"/>
          <p:cNvSpPr>
            <a:spLocks noGrp="1"/>
          </p:cNvSpPr>
          <p:nvPr>
            <p:ph type="sldNum" sz="quarter" idx="12"/>
          </p:nvPr>
        </p:nvSpPr>
        <p:spPr/>
        <p:txBody>
          <a:bodyPr/>
          <a:lstStyle/>
          <a:p>
            <a:pPr algn="ctr"/>
            <a:fld id="{A4AE3FDD-9F0C-49DE-BB9B-575F440D3001}" type="slidenum">
              <a:rPr lang="en-IN" b="1" smtClean="0">
                <a:solidFill>
                  <a:srgbClr val="FF0000"/>
                </a:solidFill>
              </a:rPr>
              <a:pPr algn="ctr"/>
              <a:t>58</a:t>
            </a:fld>
            <a:endParaRPr lang="en-IN" b="1" dirty="0">
              <a:solidFill>
                <a:srgbClr val="FF0000"/>
              </a:solidFill>
            </a:endParaRPr>
          </a:p>
        </p:txBody>
      </p:sp>
      <p:pic>
        <p:nvPicPr>
          <p:cNvPr id="9" name="Content Placeholder 42"/>
          <p:cNvPicPr>
            <a:picLocks noChangeAspect="1"/>
          </p:cNvPicPr>
          <p:nvPr/>
        </p:nvPicPr>
        <p:blipFill>
          <a:blip r:embed="rId2"/>
          <a:stretch>
            <a:fillRect/>
          </a:stretch>
        </p:blipFill>
        <p:spPr>
          <a:xfrm>
            <a:off x="861060" y="518159"/>
            <a:ext cx="7505700" cy="5699761"/>
          </a:xfrm>
          <a:prstGeom prst="rect">
            <a:avLst/>
          </a:prstGeom>
        </p:spPr>
      </p:pic>
    </p:spTree>
    <p:extLst>
      <p:ext uri="{BB962C8B-B14F-4D97-AF65-F5344CB8AC3E}">
        <p14:creationId xmlns:p14="http://schemas.microsoft.com/office/powerpoint/2010/main" xmlns="" val="34511520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a:extLst>
              <a:ext uri="{FF2B5EF4-FFF2-40B4-BE49-F238E27FC236}">
                <a16:creationId xmlns:a16="http://schemas.microsoft.com/office/drawing/2014/main" xmlns="" id="{281F0CFB-37AD-4C7E-AE0F-8EA18492ABC2}"/>
              </a:ext>
            </a:extLst>
          </p:cNvPr>
          <p:cNvSpPr/>
          <p:nvPr/>
        </p:nvSpPr>
        <p:spPr>
          <a:xfrm>
            <a:off x="1323117" y="21807"/>
            <a:ext cx="7173451" cy="570972"/>
          </a:xfrm>
          <a:prstGeom prst="rect">
            <a:avLst/>
          </a:prstGeom>
        </p:spPr>
        <p:txBody>
          <a:bodyPr wrap="square" lIns="77770" tIns="38885" rIns="77770" bIns="38885">
            <a:spAutoFit/>
          </a:bodyPr>
          <a:lstStyle/>
          <a:p>
            <a:pPr algn="ctr"/>
            <a:r>
              <a:rPr lang="en-US" sz="3100" dirty="0" smtClean="0">
                <a:ln w="0"/>
                <a:solidFill>
                  <a:schemeClr val="accent2">
                    <a:lumMod val="75000"/>
                  </a:schemeClr>
                </a:solidFill>
                <a:effectLst>
                  <a:outerShdw blurRad="38100" dist="19050" dir="2700000" algn="tl" rotWithShape="0">
                    <a:schemeClr val="dk1">
                      <a:alpha val="40000"/>
                    </a:schemeClr>
                  </a:outerShdw>
                </a:effectLst>
                <a:latin typeface="Garamond"/>
                <a:ea typeface="Cambria" panose="02040503050406030204" pitchFamily="18" charset="0"/>
              </a:rPr>
              <a:t>Adherence to Academic Calendar</a:t>
            </a:r>
            <a:endParaRPr lang="en-IN" sz="3100" dirty="0">
              <a:ln w="0"/>
              <a:solidFill>
                <a:schemeClr val="accent2">
                  <a:lumMod val="75000"/>
                </a:schemeClr>
              </a:solidFill>
              <a:effectLst>
                <a:outerShdw blurRad="38100" dist="19050" dir="2700000" algn="tl" rotWithShape="0">
                  <a:schemeClr val="dk1">
                    <a:alpha val="40000"/>
                  </a:schemeClr>
                </a:outerShdw>
              </a:effectLst>
              <a:latin typeface="Garamond"/>
              <a:ea typeface="Cambria" panose="02040503050406030204" pitchFamily="18" charset="0"/>
            </a:endParaRPr>
          </a:p>
        </p:txBody>
      </p:sp>
      <p:sp>
        <p:nvSpPr>
          <p:cNvPr id="6" name="Date Placeholder 5"/>
          <p:cNvSpPr>
            <a:spLocks noGrp="1"/>
          </p:cNvSpPr>
          <p:nvPr>
            <p:ph type="dt" sz="half" idx="10"/>
          </p:nvPr>
        </p:nvSpPr>
        <p:spPr/>
        <p:txBody>
          <a:bodyPr/>
          <a:lstStyle/>
          <a:p>
            <a:fld id="{B64D1DE4-968C-42C5-8FE1-E852CE5AF9FD}" type="datetime3">
              <a:rPr lang="en-US" b="1" smtClean="0">
                <a:solidFill>
                  <a:srgbClr val="FF0000"/>
                </a:solidFill>
              </a:rPr>
              <a:pPr/>
              <a:t>20 September 2021</a:t>
            </a:fld>
            <a:endParaRPr lang="en-IN" b="1" dirty="0">
              <a:solidFill>
                <a:srgbClr val="FF0000"/>
              </a:solidFill>
            </a:endParaRPr>
          </a:p>
        </p:txBody>
      </p:sp>
      <p:sp>
        <p:nvSpPr>
          <p:cNvPr id="8" name="Footer Placeholder 7"/>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7" name="Slide Number Placeholder 6"/>
          <p:cNvSpPr>
            <a:spLocks noGrp="1"/>
          </p:cNvSpPr>
          <p:nvPr>
            <p:ph type="sldNum" sz="quarter" idx="12"/>
          </p:nvPr>
        </p:nvSpPr>
        <p:spPr/>
        <p:txBody>
          <a:bodyPr/>
          <a:lstStyle/>
          <a:p>
            <a:pPr algn="ctr"/>
            <a:fld id="{A4AE3FDD-9F0C-49DE-BB9B-575F440D3001}" type="slidenum">
              <a:rPr lang="en-IN" b="1" smtClean="0">
                <a:solidFill>
                  <a:srgbClr val="FF0000"/>
                </a:solidFill>
              </a:rPr>
              <a:pPr algn="ctr"/>
              <a:t>59</a:t>
            </a:fld>
            <a:endParaRPr lang="en-IN" b="1" dirty="0">
              <a:solidFill>
                <a:srgbClr val="FF0000"/>
              </a:solidFill>
            </a:endParaRPr>
          </a:p>
        </p:txBody>
      </p:sp>
      <p:pic>
        <p:nvPicPr>
          <p:cNvPr id="15" name="Picture 4"/>
          <p:cNvPicPr>
            <a:picLocks noChangeAspect="1" noChangeArrowheads="1"/>
          </p:cNvPicPr>
          <p:nvPr/>
        </p:nvPicPr>
        <p:blipFill>
          <a:blip r:embed="rId2"/>
          <a:srcRect/>
          <a:stretch>
            <a:fillRect/>
          </a:stretch>
        </p:blipFill>
        <p:spPr bwMode="auto">
          <a:xfrm>
            <a:off x="1606153" y="3664500"/>
            <a:ext cx="5029200" cy="2615817"/>
          </a:xfrm>
          <a:prstGeom prst="rect">
            <a:avLst/>
          </a:prstGeom>
          <a:noFill/>
          <a:ln>
            <a:noFill/>
          </a:ln>
          <a:effectLst/>
        </p:spPr>
      </p:pic>
      <p:pic>
        <p:nvPicPr>
          <p:cNvPr id="20481" name="Picture 1"/>
          <p:cNvPicPr>
            <a:picLocks noChangeAspect="1" noChangeArrowheads="1"/>
          </p:cNvPicPr>
          <p:nvPr/>
        </p:nvPicPr>
        <p:blipFill>
          <a:blip r:embed="rId3" cstate="print"/>
          <a:srcRect/>
          <a:stretch>
            <a:fillRect/>
          </a:stretch>
        </p:blipFill>
        <p:spPr bwMode="auto">
          <a:xfrm rot="16200000">
            <a:off x="5697750" y="314862"/>
            <a:ext cx="3096884" cy="3536827"/>
          </a:xfrm>
          <a:prstGeom prst="rect">
            <a:avLst/>
          </a:prstGeom>
          <a:noFill/>
          <a:ln w="9525">
            <a:noFill/>
            <a:miter lim="800000"/>
            <a:headEnd/>
            <a:tailEnd/>
          </a:ln>
          <a:effectLst/>
        </p:spPr>
      </p:pic>
      <p:pic>
        <p:nvPicPr>
          <p:cNvPr id="20482" name="Picture 2"/>
          <p:cNvPicPr>
            <a:picLocks noChangeAspect="1" noChangeArrowheads="1"/>
          </p:cNvPicPr>
          <p:nvPr/>
        </p:nvPicPr>
        <p:blipFill>
          <a:blip r:embed="rId4" cstate="print"/>
          <a:srcRect/>
          <a:stretch>
            <a:fillRect/>
          </a:stretch>
        </p:blipFill>
        <p:spPr bwMode="auto">
          <a:xfrm rot="16200000">
            <a:off x="1673155" y="-89221"/>
            <a:ext cx="3033911" cy="4316534"/>
          </a:xfrm>
          <a:prstGeom prst="rect">
            <a:avLst/>
          </a:prstGeom>
          <a:noFill/>
          <a:ln w="9525">
            <a:noFill/>
            <a:miter lim="800000"/>
            <a:headEnd/>
            <a:tailEnd/>
          </a:ln>
          <a:effectLst/>
        </p:spPr>
      </p:pic>
    </p:spTree>
    <p:extLst>
      <p:ext uri="{BB962C8B-B14F-4D97-AF65-F5344CB8AC3E}">
        <p14:creationId xmlns:p14="http://schemas.microsoft.com/office/powerpoint/2010/main" xmlns="" val="1138092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68074" y="126124"/>
            <a:ext cx="8425339" cy="55736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600" b="1" dirty="0" smtClean="0">
                <a:solidFill>
                  <a:srgbClr val="C00000"/>
                </a:solidFill>
                <a:latin typeface="Lucida Sans" panose="020B0602030504020204" pitchFamily="34" charset="0"/>
                <a:cs typeface="Andalus" panose="02020603050405020304" pitchFamily="18" charset="-78"/>
              </a:rPr>
              <a:t>Faculty Achievements</a:t>
            </a:r>
          </a:p>
        </p:txBody>
      </p:sp>
      <p:sp>
        <p:nvSpPr>
          <p:cNvPr id="4" name="Date Placeholder 3"/>
          <p:cNvSpPr>
            <a:spLocks noGrp="1"/>
          </p:cNvSpPr>
          <p:nvPr>
            <p:ph type="dt" sz="half" idx="10"/>
          </p:nvPr>
        </p:nvSpPr>
        <p:spPr/>
        <p:txBody>
          <a:bodyPr/>
          <a:lstStyle/>
          <a:p>
            <a:fld id="{0961FB2A-5B10-4C8A-93F5-0BB61AC81132}" type="datetime3">
              <a:rPr lang="en-US" b="1" smtClean="0">
                <a:solidFill>
                  <a:srgbClr val="FF0000"/>
                </a:solidFill>
              </a:rPr>
              <a:pPr/>
              <a:t>20 September 2021</a:t>
            </a:fld>
            <a:endParaRPr lang="en-IN" b="1" dirty="0">
              <a:solidFill>
                <a:srgbClr val="FF0000"/>
              </a:solidFill>
            </a:endParaRPr>
          </a:p>
        </p:txBody>
      </p:sp>
      <p:sp>
        <p:nvSpPr>
          <p:cNvPr id="6" name="Footer Placeholder 5"/>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 name="Slide Number Placeholder 4"/>
          <p:cNvSpPr>
            <a:spLocks noGrp="1"/>
          </p:cNvSpPr>
          <p:nvPr>
            <p:ph type="sldNum" sz="quarter" idx="12"/>
          </p:nvPr>
        </p:nvSpPr>
        <p:spPr/>
        <p:txBody>
          <a:bodyPr/>
          <a:lstStyle/>
          <a:p>
            <a:fld id="{A4AE3FDD-9F0C-49DE-BB9B-575F440D3001}" type="slidenum">
              <a:rPr lang="en-IN" b="1" smtClean="0">
                <a:solidFill>
                  <a:srgbClr val="FF0000"/>
                </a:solidFill>
              </a:rPr>
              <a:pPr/>
              <a:t>6</a:t>
            </a:fld>
            <a:endParaRPr lang="en-IN" b="1" dirty="0">
              <a:solidFill>
                <a:srgbClr val="FF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xmlns="" val="925729488"/>
              </p:ext>
            </p:extLst>
          </p:nvPr>
        </p:nvGraphicFramePr>
        <p:xfrm>
          <a:off x="488361" y="514048"/>
          <a:ext cx="8405052" cy="2970864"/>
        </p:xfrm>
        <a:graphic>
          <a:graphicData uri="http://schemas.openxmlformats.org/drawingml/2006/table">
            <a:tbl>
              <a:tblPr firstRow="1" bandRow="1">
                <a:tableStyleId>{5C22544A-7EE6-4342-B048-85BDC9FD1C3A}</a:tableStyleId>
              </a:tblPr>
              <a:tblGrid>
                <a:gridCol w="2801684">
                  <a:extLst>
                    <a:ext uri="{9D8B030D-6E8A-4147-A177-3AD203B41FA5}">
                      <a16:colId xmlns:a16="http://schemas.microsoft.com/office/drawing/2014/main" xmlns="" val="20000"/>
                    </a:ext>
                  </a:extLst>
                </a:gridCol>
                <a:gridCol w="2801684">
                  <a:extLst>
                    <a:ext uri="{9D8B030D-6E8A-4147-A177-3AD203B41FA5}">
                      <a16:colId xmlns:a16="http://schemas.microsoft.com/office/drawing/2014/main" xmlns="" val="20001"/>
                    </a:ext>
                  </a:extLst>
                </a:gridCol>
                <a:gridCol w="2801684">
                  <a:extLst>
                    <a:ext uri="{9D8B030D-6E8A-4147-A177-3AD203B41FA5}">
                      <a16:colId xmlns:a16="http://schemas.microsoft.com/office/drawing/2014/main" xmlns="" val="20002"/>
                    </a:ext>
                  </a:extLst>
                </a:gridCol>
              </a:tblGrid>
              <a:tr h="337314">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Achievements</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Details</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Position/ Sponsorer</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extLst>
                  <a:ext uri="{0D108BD9-81ED-4DB2-BD59-A6C34878D82A}">
                    <a16:rowId xmlns:a16="http://schemas.microsoft.com/office/drawing/2014/main" xmlns="" val="10000"/>
                  </a:ext>
                </a:extLst>
              </a:tr>
              <a:tr h="850346">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algn="l"/>
                      <a:r>
                        <a:rPr lang="en-US" sz="1900" dirty="0" smtClean="0">
                          <a:solidFill>
                            <a:srgbClr val="FF0000"/>
                          </a:solidFill>
                        </a:rPr>
                        <a:t>Sponsored Project</a:t>
                      </a:r>
                      <a:endParaRPr lang="en-US" sz="1900" b="1" dirty="0">
                        <a:solidFill>
                          <a:srgbClr val="FF000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r>
                        <a:rPr lang="en-US" sz="1900" kern="1200" dirty="0" smtClean="0"/>
                        <a:t>PI: Dr.Girisha K B</a:t>
                      </a:r>
                    </a:p>
                    <a:p>
                      <a:r>
                        <a:rPr lang="en-US" sz="1900" kern="1200" dirty="0" smtClean="0"/>
                        <a:t>2019-20</a:t>
                      </a:r>
                      <a:endParaRPr lang="en-US" sz="1900" kern="1200" dirty="0">
                        <a:solidFill>
                          <a:schemeClr val="dk1"/>
                        </a:solidFill>
                        <a:latin typeface="Lucida Sans" panose="020B0602030504020204" pitchFamily="34" charset="0"/>
                        <a:ea typeface=""/>
                        <a:cs typeface="Andalus" panose="02020603050405020304" pitchFamily="18" charset="-78"/>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algn="l"/>
                      <a:r>
                        <a:rPr lang="en-US" sz="1900" kern="1200" dirty="0" smtClean="0"/>
                        <a:t>Amount: Rs.20 Lakhs, </a:t>
                      </a:r>
                    </a:p>
                    <a:p>
                      <a:pPr algn="l"/>
                      <a:r>
                        <a:rPr lang="en-US" sz="1900" kern="1200" dirty="0" smtClean="0"/>
                        <a:t>Duration: Two years, </a:t>
                      </a:r>
                    </a:p>
                    <a:p>
                      <a:pPr algn="l"/>
                      <a:r>
                        <a:rPr lang="en-US" sz="1900" kern="1200" dirty="0" smtClean="0"/>
                        <a:t>VGST KFIST-L1, GOK</a:t>
                      </a:r>
                      <a:endParaRPr lang="en-US" sz="1900" kern="1200" dirty="0" smtClean="0">
                        <a:solidFill>
                          <a:schemeClr val="dk1"/>
                        </a:solidFill>
                        <a:latin typeface="Lucida Sans" panose="020B0602030504020204" pitchFamily="34" charset="0"/>
                        <a:ea typeface=""/>
                        <a:cs typeface="Andalus" panose="02020603050405020304" pitchFamily="18" charset="-78"/>
                      </a:endParaRPr>
                    </a:p>
                  </a:txBody>
                  <a:tcPr marL="93614" marR="93614" marT="45603" marB="45603"/>
                </a:tc>
                <a:extLst>
                  <a:ext uri="{0D108BD9-81ED-4DB2-BD59-A6C34878D82A}">
                    <a16:rowId xmlns:a16="http://schemas.microsoft.com/office/drawing/2014/main" xmlns="" val="10001"/>
                  </a:ext>
                </a:extLst>
              </a:tr>
              <a:tr h="850346">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algn="l"/>
                      <a:r>
                        <a:rPr lang="en-US" sz="1900" dirty="0" smtClean="0">
                          <a:solidFill>
                            <a:srgbClr val="FF0000"/>
                          </a:solidFill>
                        </a:rPr>
                        <a:t>Sponsored Project</a:t>
                      </a:r>
                      <a:endParaRPr lang="en-US" sz="1900" b="1" dirty="0">
                        <a:solidFill>
                          <a:srgbClr val="FF000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marL="0" algn="l" defTabSz="914400" rtl="0" eaLnBrk="1" latinLnBrk="0" hangingPunct="1"/>
                      <a:r>
                        <a:rPr lang="en-US" sz="1900" kern="1200" dirty="0" smtClean="0"/>
                        <a:t>PI: Dr.Manjunath S H</a:t>
                      </a:r>
                    </a:p>
                    <a:p>
                      <a:pPr marL="0" algn="l" defTabSz="914400" rtl="0" eaLnBrk="1" latinLnBrk="0" hangingPunct="1"/>
                      <a:r>
                        <a:rPr lang="en-US" sz="1900" kern="1200" dirty="0" smtClean="0"/>
                        <a:t>2019-20</a:t>
                      </a:r>
                      <a:endParaRPr lang="en-US" sz="1900" kern="1200" dirty="0">
                        <a:solidFill>
                          <a:schemeClr val="dk1"/>
                        </a:solidFill>
                        <a:latin typeface="Lucida Sans" panose="020B0602030504020204" pitchFamily="34" charset="0"/>
                        <a:ea typeface=""/>
                        <a:cs typeface="Andalus" panose="02020603050405020304" pitchFamily="18" charset="-78"/>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marL="0" algn="l" defTabSz="914400" rtl="0" eaLnBrk="1" latinLnBrk="0" hangingPunct="1"/>
                      <a:r>
                        <a:rPr lang="en-US" sz="1900" kern="1200" dirty="0" smtClean="0"/>
                        <a:t>Amount: Rs.1.00 Lakh, </a:t>
                      </a:r>
                    </a:p>
                    <a:p>
                      <a:pPr marL="0" algn="l" defTabSz="914400" rtl="0" eaLnBrk="1" latinLnBrk="0" hangingPunct="1"/>
                      <a:r>
                        <a:rPr lang="en-US" sz="1900" kern="1200" dirty="0" smtClean="0"/>
                        <a:t>Duration: One year, </a:t>
                      </a:r>
                    </a:p>
                    <a:p>
                      <a:pPr marL="0" algn="l" defTabSz="914400" rtl="0" eaLnBrk="1" latinLnBrk="0" hangingPunct="1"/>
                      <a:r>
                        <a:rPr lang="en-US" sz="1900" kern="1200" dirty="0" smtClean="0"/>
                        <a:t>KREDL, GOK</a:t>
                      </a:r>
                      <a:endParaRPr lang="en-US" sz="1900" kern="1200" dirty="0" smtClean="0">
                        <a:solidFill>
                          <a:schemeClr val="dk1"/>
                        </a:solidFill>
                        <a:latin typeface="Lucida Sans" panose="020B0602030504020204" pitchFamily="34" charset="0"/>
                        <a:ea typeface=""/>
                        <a:cs typeface="Andalus" panose="02020603050405020304" pitchFamily="18" charset="-78"/>
                      </a:endParaRPr>
                    </a:p>
                  </a:txBody>
                  <a:tcPr marL="93614" marR="93614" marT="45603" marB="45603"/>
                </a:tc>
                <a:extLst>
                  <a:ext uri="{0D108BD9-81ED-4DB2-BD59-A6C34878D82A}">
                    <a16:rowId xmlns:a16="http://schemas.microsoft.com/office/drawing/2014/main" xmlns="" val="10002"/>
                  </a:ext>
                </a:extLst>
              </a:tr>
              <a:tr h="593830">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algn="l" defTabSz="914400" rtl="0" eaLnBrk="1" latinLnBrk="0" hangingPunct="1"/>
                      <a:r>
                        <a:rPr lang="en-US" sz="1900" kern="1200" dirty="0" smtClean="0">
                          <a:solidFill>
                            <a:srgbClr val="FF0000"/>
                          </a:solidFill>
                          <a:latin typeface="Trebuchet MS" panose="020B0603020202020204"/>
                          <a:ea typeface=""/>
                          <a:cs typeface=""/>
                        </a:rPr>
                        <a:t>Patents</a:t>
                      </a:r>
                      <a:endParaRPr lang="en-US" sz="1900" kern="1200" dirty="0">
                        <a:solidFill>
                          <a:srgbClr val="FF0000"/>
                        </a:solidFill>
                        <a:latin typeface="Trebuchet MS" panose="020B0603020202020204"/>
                        <a:ea typeface=""/>
                        <a:cs typeface=""/>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marL="0" algn="l" defTabSz="914400" rtl="0" eaLnBrk="1" latinLnBrk="0" hangingPunct="1"/>
                      <a:r>
                        <a:rPr lang="en-US" sz="1900" kern="1200" dirty="0" smtClean="0"/>
                        <a:t>05 Patents are filed during  2019-20</a:t>
                      </a:r>
                      <a:endParaRPr lang="en-US" sz="1900" kern="1200" dirty="0">
                        <a:solidFill>
                          <a:schemeClr val="dk1"/>
                        </a:solidFill>
                        <a:latin typeface="Lucida Sans" panose="020B0602030504020204" pitchFamily="34" charset="0"/>
                        <a:ea typeface=""/>
                        <a:cs typeface="Andalus" panose="02020603050405020304" pitchFamily="18" charset="-78"/>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marL="0" indent="-342900" algn="l" defTabSz="914400" rtl="0" eaLnBrk="1" latinLnBrk="0" hangingPunct="1">
                        <a:buNone/>
                      </a:pPr>
                      <a:r>
                        <a:rPr lang="en-US" sz="1900" kern="1200" dirty="0" smtClean="0"/>
                        <a:t>04  Indian and</a:t>
                      </a:r>
                    </a:p>
                    <a:p>
                      <a:pPr marL="0" indent="-342900" algn="l" defTabSz="914400" rtl="0" eaLnBrk="1" latinLnBrk="0" hangingPunct="1">
                        <a:buNone/>
                      </a:pPr>
                      <a:r>
                        <a:rPr lang="en-US" sz="1900" kern="1200" dirty="0" smtClean="0"/>
                        <a:t>01   US</a:t>
                      </a:r>
                      <a:endParaRPr lang="en-US" sz="1900" kern="1200" dirty="0">
                        <a:solidFill>
                          <a:schemeClr val="dk1"/>
                        </a:solidFill>
                        <a:latin typeface="Lucida Sans" panose="020B0602030504020204" pitchFamily="34" charset="0"/>
                        <a:ea typeface=""/>
                        <a:cs typeface="Andalus" panose="02020603050405020304" pitchFamily="18" charset="-78"/>
                      </a:endParaRPr>
                    </a:p>
                  </a:txBody>
                  <a:tcPr marL="93614" marR="93614" marT="45603" marB="45603"/>
                </a:tc>
                <a:extLst>
                  <a:ext uri="{0D108BD9-81ED-4DB2-BD59-A6C34878D82A}">
                    <a16:rowId xmlns:a16="http://schemas.microsoft.com/office/drawing/2014/main" xmlns="" val="10003"/>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xmlns="" val="1174414659"/>
              </p:ext>
            </p:extLst>
          </p:nvPr>
        </p:nvGraphicFramePr>
        <p:xfrm>
          <a:off x="468074" y="3570912"/>
          <a:ext cx="8405052" cy="2147641"/>
        </p:xfrm>
        <a:graphic>
          <a:graphicData uri="http://schemas.openxmlformats.org/drawingml/2006/table">
            <a:tbl>
              <a:tblPr firstRow="1" bandRow="1">
                <a:tableStyleId>{F5AB1C69-6EDB-4FF4-983F-18BD219EF322}</a:tableStyleId>
              </a:tblPr>
              <a:tblGrid>
                <a:gridCol w="3379307">
                  <a:extLst>
                    <a:ext uri="{9D8B030D-6E8A-4147-A177-3AD203B41FA5}">
                      <a16:colId xmlns:a16="http://schemas.microsoft.com/office/drawing/2014/main" xmlns="" val="2644867515"/>
                    </a:ext>
                  </a:extLst>
                </a:gridCol>
                <a:gridCol w="5025745">
                  <a:extLst>
                    <a:ext uri="{9D8B030D-6E8A-4147-A177-3AD203B41FA5}">
                      <a16:colId xmlns:a16="http://schemas.microsoft.com/office/drawing/2014/main" xmlns="" val="2963284521"/>
                    </a:ext>
                  </a:extLst>
                </a:gridCol>
              </a:tblGrid>
              <a:tr h="553025">
                <a:tc gridSpan="2">
                  <a:txBody>
                    <a:bodyPr/>
                    <a:lstStyle/>
                    <a:p>
                      <a:pPr algn="ctr"/>
                      <a:r>
                        <a:rPr lang="en-IN" b="1" dirty="0" smtClean="0">
                          <a:solidFill>
                            <a:schemeClr val="tx1"/>
                          </a:solidFill>
                        </a:rPr>
                        <a:t>Professional Membership Bodies </a:t>
                      </a:r>
                      <a:endParaRPr lang="en-IN" dirty="0">
                        <a:solidFill>
                          <a:schemeClr val="tx1"/>
                        </a:solidFill>
                      </a:endParaRPr>
                    </a:p>
                  </a:txBody>
                  <a:tcPr anchor="ctr"/>
                </a:tc>
                <a:tc hMerge="1">
                  <a:txBody>
                    <a:bodyPr/>
                    <a:lstStyle/>
                    <a:p>
                      <a:endParaRPr lang="en-IN" dirty="0"/>
                    </a:p>
                  </a:txBody>
                  <a:tcPr/>
                </a:tc>
                <a:extLst>
                  <a:ext uri="{0D108BD9-81ED-4DB2-BD59-A6C34878D82A}">
                    <a16:rowId xmlns:a16="http://schemas.microsoft.com/office/drawing/2014/main" xmlns="" val="3798470073"/>
                  </a:ext>
                </a:extLst>
              </a:tr>
              <a:tr h="954536">
                <a:tc>
                  <a:txBody>
                    <a:bodyPr/>
                    <a:lstStyle/>
                    <a:p>
                      <a:pPr algn="ctr"/>
                      <a:r>
                        <a:rPr lang="en-IN" sz="1800" b="1" dirty="0" smtClean="0"/>
                        <a:t>       Indian Science Congress </a:t>
                      </a:r>
                    </a:p>
                    <a:p>
                      <a:pPr marL="0" marR="0" indent="0" algn="ctr" defTabSz="914400" rtl="0" eaLnBrk="1" fontAlgn="auto" latinLnBrk="0" hangingPunct="1">
                        <a:lnSpc>
                          <a:spcPct val="100000"/>
                        </a:lnSpc>
                        <a:spcBef>
                          <a:spcPts val="0"/>
                        </a:spcBef>
                        <a:spcAft>
                          <a:spcPts val="0"/>
                        </a:spcAft>
                        <a:buClrTx/>
                        <a:buSzTx/>
                        <a:buFontTx/>
                        <a:buNone/>
                        <a:tabLst/>
                        <a:defRPr/>
                      </a:pPr>
                      <a:r>
                        <a:rPr lang="en-IN" sz="1800" b="1" dirty="0" smtClean="0"/>
                        <a:t>Life Members -15</a:t>
                      </a:r>
                      <a:endParaRPr lang="en-I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dirty="0" smtClean="0"/>
                        <a:t>ISTE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dirty="0" smtClean="0"/>
                        <a:t> Life Members - 15 </a:t>
                      </a:r>
                    </a:p>
                    <a:p>
                      <a:pPr algn="ctr"/>
                      <a:endParaRPr lang="en-IN" dirty="0"/>
                    </a:p>
                  </a:txBody>
                  <a:tcPr/>
                </a:tc>
                <a:extLst>
                  <a:ext uri="{0D108BD9-81ED-4DB2-BD59-A6C34878D82A}">
                    <a16:rowId xmlns:a16="http://schemas.microsoft.com/office/drawing/2014/main" xmlns="" val="1897900187"/>
                  </a:ext>
                </a:extLst>
              </a:tr>
              <a:tr h="553025">
                <a:tc>
                  <a:txBody>
                    <a:bodyPr/>
                    <a:lstStyle/>
                    <a:p>
                      <a:pPr algn="ctr"/>
                      <a:r>
                        <a:rPr lang="en-IN" sz="1800" b="1" dirty="0" smtClean="0"/>
                        <a:t>IEI       </a:t>
                      </a:r>
                    </a:p>
                    <a:p>
                      <a:pPr algn="ctr"/>
                      <a:r>
                        <a:rPr lang="en-IN" sz="1800" b="1" dirty="0" smtClean="0"/>
                        <a:t> Life Members - 09</a:t>
                      </a:r>
                      <a:endParaRPr lang="en-IN" dirty="0"/>
                    </a:p>
                  </a:txBody>
                  <a:tcPr/>
                </a:tc>
                <a:tc>
                  <a:txBody>
                    <a:bodyPr/>
                    <a:lstStyle/>
                    <a:p>
                      <a:pPr algn="ctr"/>
                      <a:r>
                        <a:rPr lang="en-IN" sz="1800" b="1" dirty="0" smtClean="0"/>
                        <a:t>Indian Society of Mechanical Engineers</a:t>
                      </a:r>
                      <a:r>
                        <a:rPr lang="en-IN" sz="1800" b="1" baseline="0" dirty="0" smtClean="0"/>
                        <a:t> </a:t>
                      </a:r>
                    </a:p>
                    <a:p>
                      <a:pPr algn="ctr"/>
                      <a:r>
                        <a:rPr lang="en-IN" sz="1800" b="1" dirty="0" smtClean="0"/>
                        <a:t>Life Members-11</a:t>
                      </a:r>
                      <a:endParaRPr lang="en-IN" dirty="0"/>
                    </a:p>
                  </a:txBody>
                  <a:tcPr/>
                </a:tc>
                <a:extLst>
                  <a:ext uri="{0D108BD9-81ED-4DB2-BD59-A6C34878D82A}">
                    <a16:rowId xmlns:a16="http://schemas.microsoft.com/office/drawing/2014/main" xmlns="" val="2247281466"/>
                  </a:ext>
                </a:extLst>
              </a:tr>
            </a:tbl>
          </a:graphicData>
        </a:graphic>
      </p:graphicFrame>
      <p:pic>
        <p:nvPicPr>
          <p:cNvPr id="1026" name="Picture 2"/>
          <p:cNvPicPr>
            <a:picLocks noChangeAspect="1" noChangeArrowheads="1"/>
          </p:cNvPicPr>
          <p:nvPr/>
        </p:nvPicPr>
        <p:blipFill>
          <a:blip r:embed="rId2">
            <a:lum bright="-11000"/>
          </a:blip>
          <a:srcRect/>
          <a:stretch>
            <a:fillRect/>
          </a:stretch>
        </p:blipFill>
        <p:spPr bwMode="auto">
          <a:xfrm>
            <a:off x="3916392" y="4150564"/>
            <a:ext cx="619843" cy="619843"/>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54727" y="5114684"/>
            <a:ext cx="471817" cy="47181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95222" y="4242550"/>
            <a:ext cx="500333" cy="482674"/>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3888387" y="5184475"/>
            <a:ext cx="562843" cy="504294"/>
          </a:xfrm>
          <a:prstGeom prst="rect">
            <a:avLst/>
          </a:prstGeom>
          <a:noFill/>
          <a:ln w="9525">
            <a:noFill/>
            <a:miter lim="800000"/>
            <a:headEnd/>
            <a:tailEnd/>
          </a:ln>
          <a:effectLst/>
        </p:spPr>
      </p:pic>
    </p:spTree>
    <p:extLst>
      <p:ext uri="{BB962C8B-B14F-4D97-AF65-F5344CB8AC3E}">
        <p14:creationId xmlns:p14="http://schemas.microsoft.com/office/powerpoint/2010/main" xmlns="" val="23097450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60</a:t>
            </a:fld>
            <a:endParaRPr lang="en-IN" b="1" dirty="0">
              <a:solidFill>
                <a:srgbClr val="FF0000"/>
              </a:solidFill>
            </a:endParaRPr>
          </a:p>
        </p:txBody>
      </p:sp>
      <p:pic>
        <p:nvPicPr>
          <p:cNvPr id="6" name="image20.png"/>
          <p:cNvPicPr/>
          <p:nvPr/>
        </p:nvPicPr>
        <p:blipFill>
          <a:blip r:embed="rId2" cstate="print"/>
          <a:stretch>
            <a:fillRect/>
          </a:stretch>
        </p:blipFill>
        <p:spPr>
          <a:xfrm>
            <a:off x="430128" y="944880"/>
            <a:ext cx="3542184" cy="5357114"/>
          </a:xfrm>
          <a:prstGeom prst="rect">
            <a:avLst/>
          </a:prstGeom>
        </p:spPr>
      </p:pic>
      <p:sp>
        <p:nvSpPr>
          <p:cNvPr id="12" name="Rectangle 11"/>
          <p:cNvSpPr/>
          <p:nvPr/>
        </p:nvSpPr>
        <p:spPr>
          <a:xfrm>
            <a:off x="121920" y="367457"/>
            <a:ext cx="8846819" cy="553998"/>
          </a:xfrm>
          <a:prstGeom prst="rect">
            <a:avLst/>
          </a:prstGeom>
        </p:spPr>
        <p:txBody>
          <a:bodyPr wrap="square">
            <a:spAutoFit/>
          </a:bodyPr>
          <a:lstStyle/>
          <a:p>
            <a:pPr algn="ctr"/>
            <a:r>
              <a:rPr lang="en-US" b="1" dirty="0" smtClean="0">
                <a:solidFill>
                  <a:srgbClr val="C00000"/>
                </a:solidFill>
                <a:latin typeface="Lucida Sans" panose="020B0602030504020204" pitchFamily="34" charset="0"/>
                <a:cs typeface="Andalus" panose="02020603050405020304" pitchFamily="18" charset="-78"/>
              </a:rPr>
              <a:t>Quality of internal Assessment Question papers</a:t>
            </a:r>
          </a:p>
          <a:p>
            <a:pPr algn="r"/>
            <a:r>
              <a:rPr lang="en-US" sz="1200" b="1" dirty="0" smtClean="0">
                <a:solidFill>
                  <a:srgbClr val="FF0066"/>
                </a:solidFill>
              </a:rPr>
              <a:t>IA Question Paper: 2018-19 (ODD)</a:t>
            </a:r>
            <a:endParaRPr lang="en-US" dirty="0"/>
          </a:p>
        </p:txBody>
      </p:sp>
      <p:pic>
        <p:nvPicPr>
          <p:cNvPr id="2050" name="Picture 2"/>
          <p:cNvPicPr>
            <a:picLocks noChangeAspect="1" noChangeArrowheads="1"/>
          </p:cNvPicPr>
          <p:nvPr/>
        </p:nvPicPr>
        <p:blipFill>
          <a:blip r:embed="rId3"/>
          <a:srcRect/>
          <a:stretch>
            <a:fillRect/>
          </a:stretch>
        </p:blipFill>
        <p:spPr bwMode="auto">
          <a:xfrm>
            <a:off x="5268074" y="871268"/>
            <a:ext cx="3533775" cy="5294462"/>
          </a:xfrm>
          <a:prstGeom prst="rect">
            <a:avLst/>
          </a:prstGeom>
          <a:noFill/>
          <a:ln w="9525">
            <a:noFill/>
            <a:miter lim="800000"/>
            <a:headEnd/>
            <a:tailEnd/>
          </a:ln>
          <a:effectLst/>
        </p:spPr>
      </p:pic>
    </p:spTree>
    <p:extLst>
      <p:ext uri="{BB962C8B-B14F-4D97-AF65-F5344CB8AC3E}">
        <p14:creationId xmlns:p14="http://schemas.microsoft.com/office/powerpoint/2010/main" xmlns="" val="29923052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61</a:t>
            </a:fld>
            <a:endParaRPr lang="en-IN" b="1" dirty="0">
              <a:solidFill>
                <a:srgbClr val="FF0000"/>
              </a:solidFill>
            </a:endParaRPr>
          </a:p>
        </p:txBody>
      </p:sp>
      <p:sp>
        <p:nvSpPr>
          <p:cNvPr id="12" name="Rectangle 11"/>
          <p:cNvSpPr/>
          <p:nvPr/>
        </p:nvSpPr>
        <p:spPr>
          <a:xfrm>
            <a:off x="139173" y="186302"/>
            <a:ext cx="8846819" cy="369332"/>
          </a:xfrm>
          <a:prstGeom prst="rect">
            <a:avLst/>
          </a:prstGeom>
        </p:spPr>
        <p:txBody>
          <a:bodyPr wrap="square">
            <a:spAutoFit/>
          </a:bodyPr>
          <a:lstStyle/>
          <a:p>
            <a:pPr algn="ctr"/>
            <a:r>
              <a:rPr lang="en-US" b="1" dirty="0" smtClean="0">
                <a:solidFill>
                  <a:srgbClr val="C00000"/>
                </a:solidFill>
                <a:latin typeface="Lucida Sans" panose="020B0602030504020204" pitchFamily="34" charset="0"/>
                <a:cs typeface="Andalus" panose="02020603050405020304" pitchFamily="18" charset="-78"/>
              </a:rPr>
              <a:t>Identification of Slow and Fast Learners With Remedies Initiated</a:t>
            </a:r>
          </a:p>
        </p:txBody>
      </p:sp>
      <p:pic>
        <p:nvPicPr>
          <p:cNvPr id="10" name="image15.jpeg"/>
          <p:cNvPicPr/>
          <p:nvPr/>
        </p:nvPicPr>
        <p:blipFill>
          <a:blip r:embed="rId2" cstate="print"/>
          <a:stretch>
            <a:fillRect/>
          </a:stretch>
        </p:blipFill>
        <p:spPr>
          <a:xfrm>
            <a:off x="725309" y="612475"/>
            <a:ext cx="7936180" cy="5677382"/>
          </a:xfrm>
          <a:prstGeom prst="rect">
            <a:avLst/>
          </a:prstGeom>
        </p:spPr>
      </p:pic>
    </p:spTree>
    <p:extLst>
      <p:ext uri="{BB962C8B-B14F-4D97-AF65-F5344CB8AC3E}">
        <p14:creationId xmlns:p14="http://schemas.microsoft.com/office/powerpoint/2010/main" xmlns="" val="1147300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62</a:t>
            </a:fld>
            <a:endParaRPr lang="en-IN" b="1" dirty="0">
              <a:solidFill>
                <a:srgbClr val="FF0000"/>
              </a:solidFill>
            </a:endParaRPr>
          </a:p>
        </p:txBody>
      </p:sp>
      <p:sp>
        <p:nvSpPr>
          <p:cNvPr id="12" name="Rectangle 11"/>
          <p:cNvSpPr/>
          <p:nvPr/>
        </p:nvSpPr>
        <p:spPr>
          <a:xfrm>
            <a:off x="190932" y="160423"/>
            <a:ext cx="8846819" cy="369332"/>
          </a:xfrm>
          <a:prstGeom prst="rect">
            <a:avLst/>
          </a:prstGeom>
        </p:spPr>
        <p:txBody>
          <a:bodyPr wrap="square">
            <a:spAutoFit/>
          </a:bodyPr>
          <a:lstStyle/>
          <a:p>
            <a:pPr lvl="0" algn="ctr"/>
            <a:r>
              <a:rPr lang="en-US" b="1" dirty="0" smtClean="0">
                <a:solidFill>
                  <a:srgbClr val="C00000"/>
                </a:solidFill>
                <a:latin typeface="Lucida Sans" panose="020B0602030504020204" pitchFamily="34" charset="0"/>
                <a:cs typeface="Andalus" panose="02020603050405020304" pitchFamily="18" charset="-78"/>
              </a:rPr>
              <a:t>Identification of projects, allocation methodology and Evaluation</a:t>
            </a:r>
          </a:p>
        </p:txBody>
      </p:sp>
      <p:grpSp>
        <p:nvGrpSpPr>
          <p:cNvPr id="17409" name="Group 60"/>
          <p:cNvGrpSpPr>
            <a:grpSpLocks/>
          </p:cNvGrpSpPr>
          <p:nvPr/>
        </p:nvGrpSpPr>
        <p:grpSpPr bwMode="auto">
          <a:xfrm>
            <a:off x="1069675" y="1026543"/>
            <a:ext cx="3260785" cy="5175770"/>
            <a:chOff x="3859" y="224"/>
            <a:chExt cx="4505" cy="6605"/>
          </a:xfrm>
        </p:grpSpPr>
        <p:sp>
          <p:nvSpPr>
            <p:cNvPr id="57" name="Freeform 61"/>
            <p:cNvSpPr>
              <a:spLocks/>
            </p:cNvSpPr>
            <p:nvPr/>
          </p:nvSpPr>
          <p:spPr bwMode="auto">
            <a:xfrm>
              <a:off x="3923" y="224"/>
              <a:ext cx="4377" cy="1088"/>
            </a:xfrm>
            <a:custGeom>
              <a:avLst/>
              <a:gdLst>
                <a:gd name="T0" fmla="*/ 181 w 4377"/>
                <a:gd name="T1" fmla="*/ 224 h 1088"/>
                <a:gd name="T2" fmla="*/ 111 w 4377"/>
                <a:gd name="T3" fmla="*/ 238 h 1088"/>
                <a:gd name="T4" fmla="*/ 53 w 4377"/>
                <a:gd name="T5" fmla="*/ 277 h 1088"/>
                <a:gd name="T6" fmla="*/ 14 w 4377"/>
                <a:gd name="T7" fmla="*/ 335 h 1088"/>
                <a:gd name="T8" fmla="*/ 0 w 4377"/>
                <a:gd name="T9" fmla="*/ 405 h 1088"/>
                <a:gd name="T10" fmla="*/ 0 w 4377"/>
                <a:gd name="T11" fmla="*/ 1131 h 1088"/>
                <a:gd name="T12" fmla="*/ 14 w 4377"/>
                <a:gd name="T13" fmla="*/ 1201 h 1088"/>
                <a:gd name="T14" fmla="*/ 53 w 4377"/>
                <a:gd name="T15" fmla="*/ 1259 h 1088"/>
                <a:gd name="T16" fmla="*/ 111 w 4377"/>
                <a:gd name="T17" fmla="*/ 1298 h 1088"/>
                <a:gd name="T18" fmla="*/ 181 w 4377"/>
                <a:gd name="T19" fmla="*/ 1312 h 1088"/>
                <a:gd name="T20" fmla="*/ 4196 w 4377"/>
                <a:gd name="T21" fmla="*/ 1312 h 1088"/>
                <a:gd name="T22" fmla="*/ 4266 w 4377"/>
                <a:gd name="T23" fmla="*/ 1298 h 1088"/>
                <a:gd name="T24" fmla="*/ 4324 w 4377"/>
                <a:gd name="T25" fmla="*/ 1259 h 1088"/>
                <a:gd name="T26" fmla="*/ 4363 w 4377"/>
                <a:gd name="T27" fmla="*/ 1201 h 1088"/>
                <a:gd name="T28" fmla="*/ 4377 w 4377"/>
                <a:gd name="T29" fmla="*/ 1131 h 1088"/>
                <a:gd name="T30" fmla="*/ 4377 w 4377"/>
                <a:gd name="T31" fmla="*/ 405 h 1088"/>
                <a:gd name="T32" fmla="*/ 4363 w 4377"/>
                <a:gd name="T33" fmla="*/ 335 h 1088"/>
                <a:gd name="T34" fmla="*/ 4324 w 4377"/>
                <a:gd name="T35" fmla="*/ 277 h 1088"/>
                <a:gd name="T36" fmla="*/ 4266 w 4377"/>
                <a:gd name="T37" fmla="*/ 238 h 1088"/>
                <a:gd name="T38" fmla="*/ 4196 w 4377"/>
                <a:gd name="T39" fmla="*/ 224 h 1088"/>
                <a:gd name="T40" fmla="*/ 181 w 4377"/>
                <a:gd name="T41" fmla="*/ 224 h 10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377" h="1088">
                  <a:moveTo>
                    <a:pt x="181" y="0"/>
                  </a:moveTo>
                  <a:lnTo>
                    <a:pt x="111" y="14"/>
                  </a:lnTo>
                  <a:lnTo>
                    <a:pt x="53" y="53"/>
                  </a:lnTo>
                  <a:lnTo>
                    <a:pt x="14" y="111"/>
                  </a:lnTo>
                  <a:lnTo>
                    <a:pt x="0" y="181"/>
                  </a:lnTo>
                  <a:lnTo>
                    <a:pt x="0" y="907"/>
                  </a:lnTo>
                  <a:lnTo>
                    <a:pt x="14" y="977"/>
                  </a:lnTo>
                  <a:lnTo>
                    <a:pt x="53" y="1035"/>
                  </a:lnTo>
                  <a:lnTo>
                    <a:pt x="111" y="1074"/>
                  </a:lnTo>
                  <a:lnTo>
                    <a:pt x="181" y="1088"/>
                  </a:lnTo>
                  <a:lnTo>
                    <a:pt x="4196" y="1088"/>
                  </a:lnTo>
                  <a:lnTo>
                    <a:pt x="4266" y="1074"/>
                  </a:lnTo>
                  <a:lnTo>
                    <a:pt x="4324" y="1035"/>
                  </a:lnTo>
                  <a:lnTo>
                    <a:pt x="4363" y="977"/>
                  </a:lnTo>
                  <a:lnTo>
                    <a:pt x="4377" y="907"/>
                  </a:lnTo>
                  <a:lnTo>
                    <a:pt x="4377" y="181"/>
                  </a:lnTo>
                  <a:lnTo>
                    <a:pt x="4363" y="111"/>
                  </a:lnTo>
                  <a:lnTo>
                    <a:pt x="4324" y="53"/>
                  </a:lnTo>
                  <a:lnTo>
                    <a:pt x="4266" y="14"/>
                  </a:lnTo>
                  <a:lnTo>
                    <a:pt x="4196" y="0"/>
                  </a:lnTo>
                  <a:lnTo>
                    <a:pt x="181" y="0"/>
                  </a:lnTo>
                  <a:close/>
                </a:path>
              </a:pathLst>
            </a:custGeom>
            <a:solidFill>
              <a:schemeClr val="accent6">
                <a:lumMod val="20000"/>
                <a:lumOff val="80000"/>
              </a:schemeClr>
            </a:solidFill>
            <a:ln w="19050">
              <a:solidFill>
                <a:srgbClr val="000000"/>
              </a:solidFill>
              <a:round/>
              <a:headEnd/>
              <a:tailEnd/>
            </a:ln>
            <a:effectLst>
              <a:glow rad="63500">
                <a:schemeClr val="accent1">
                  <a:satMod val="175000"/>
                  <a:alpha val="40000"/>
                </a:schemeClr>
              </a:glow>
            </a:effectLst>
          </p:spPr>
          <p:txBody>
            <a:bodyPr vert="horz" wrap="square" lIns="91440" tIns="45720" rIns="91440" bIns="45720" numCol="1" anchor="t" anchorCtr="0" compatLnSpc="1">
              <a:prstTxWarp prst="textNoShape">
                <a:avLst/>
              </a:prstTxWarp>
            </a:bodyPr>
            <a:lstStyle/>
            <a:p>
              <a:endParaRPr lang="en-US"/>
            </a:p>
          </p:txBody>
        </p:sp>
        <p:sp>
          <p:nvSpPr>
            <p:cNvPr id="58" name="Freeform 62"/>
            <p:cNvSpPr>
              <a:spLocks/>
            </p:cNvSpPr>
            <p:nvPr/>
          </p:nvSpPr>
          <p:spPr bwMode="auto">
            <a:xfrm>
              <a:off x="3923" y="1726"/>
              <a:ext cx="4441" cy="771"/>
            </a:xfrm>
            <a:custGeom>
              <a:avLst/>
              <a:gdLst>
                <a:gd name="T0" fmla="*/ 129 w 4441"/>
                <a:gd name="T1" fmla="*/ 1726 h 771"/>
                <a:gd name="T2" fmla="*/ 79 w 4441"/>
                <a:gd name="T3" fmla="*/ 1736 h 771"/>
                <a:gd name="T4" fmla="*/ 38 w 4441"/>
                <a:gd name="T5" fmla="*/ 1764 h 771"/>
                <a:gd name="T6" fmla="*/ 10 w 4441"/>
                <a:gd name="T7" fmla="*/ 1805 h 771"/>
                <a:gd name="T8" fmla="*/ 0 w 4441"/>
                <a:gd name="T9" fmla="*/ 1854 h 771"/>
                <a:gd name="T10" fmla="*/ 0 w 4441"/>
                <a:gd name="T11" fmla="*/ 2368 h 771"/>
                <a:gd name="T12" fmla="*/ 10 w 4441"/>
                <a:gd name="T13" fmla="*/ 2419 h 771"/>
                <a:gd name="T14" fmla="*/ 38 w 4441"/>
                <a:gd name="T15" fmla="*/ 2459 h 771"/>
                <a:gd name="T16" fmla="*/ 79 w 4441"/>
                <a:gd name="T17" fmla="*/ 2487 h 771"/>
                <a:gd name="T18" fmla="*/ 129 w 4441"/>
                <a:gd name="T19" fmla="*/ 2497 h 771"/>
                <a:gd name="T20" fmla="*/ 4312 w 4441"/>
                <a:gd name="T21" fmla="*/ 2497 h 771"/>
                <a:gd name="T22" fmla="*/ 4362 w 4441"/>
                <a:gd name="T23" fmla="*/ 2487 h 771"/>
                <a:gd name="T24" fmla="*/ 4403 w 4441"/>
                <a:gd name="T25" fmla="*/ 2459 h 771"/>
                <a:gd name="T26" fmla="*/ 4431 w 4441"/>
                <a:gd name="T27" fmla="*/ 2419 h 771"/>
                <a:gd name="T28" fmla="*/ 4441 w 4441"/>
                <a:gd name="T29" fmla="*/ 2368 h 771"/>
                <a:gd name="T30" fmla="*/ 4441 w 4441"/>
                <a:gd name="T31" fmla="*/ 1854 h 771"/>
                <a:gd name="T32" fmla="*/ 4431 w 4441"/>
                <a:gd name="T33" fmla="*/ 1805 h 771"/>
                <a:gd name="T34" fmla="*/ 4403 w 4441"/>
                <a:gd name="T35" fmla="*/ 1764 h 771"/>
                <a:gd name="T36" fmla="*/ 4362 w 4441"/>
                <a:gd name="T37" fmla="*/ 1736 h 771"/>
                <a:gd name="T38" fmla="*/ 4312 w 4441"/>
                <a:gd name="T39" fmla="*/ 1726 h 771"/>
                <a:gd name="T40" fmla="*/ 129 w 4441"/>
                <a:gd name="T41" fmla="*/ 1726 h 7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41" h="771">
                  <a:moveTo>
                    <a:pt x="129" y="0"/>
                  </a:moveTo>
                  <a:lnTo>
                    <a:pt x="79" y="10"/>
                  </a:lnTo>
                  <a:lnTo>
                    <a:pt x="38" y="38"/>
                  </a:lnTo>
                  <a:lnTo>
                    <a:pt x="10" y="79"/>
                  </a:lnTo>
                  <a:lnTo>
                    <a:pt x="0" y="128"/>
                  </a:lnTo>
                  <a:lnTo>
                    <a:pt x="0" y="642"/>
                  </a:lnTo>
                  <a:lnTo>
                    <a:pt x="10" y="693"/>
                  </a:lnTo>
                  <a:lnTo>
                    <a:pt x="38" y="733"/>
                  </a:lnTo>
                  <a:lnTo>
                    <a:pt x="79" y="761"/>
                  </a:lnTo>
                  <a:lnTo>
                    <a:pt x="129" y="771"/>
                  </a:lnTo>
                  <a:lnTo>
                    <a:pt x="4312" y="771"/>
                  </a:lnTo>
                  <a:lnTo>
                    <a:pt x="4362" y="761"/>
                  </a:lnTo>
                  <a:lnTo>
                    <a:pt x="4403" y="733"/>
                  </a:lnTo>
                  <a:lnTo>
                    <a:pt x="4431" y="693"/>
                  </a:lnTo>
                  <a:lnTo>
                    <a:pt x="4441" y="642"/>
                  </a:lnTo>
                  <a:lnTo>
                    <a:pt x="4441" y="128"/>
                  </a:lnTo>
                  <a:lnTo>
                    <a:pt x="4431" y="79"/>
                  </a:lnTo>
                  <a:lnTo>
                    <a:pt x="4403" y="38"/>
                  </a:lnTo>
                  <a:lnTo>
                    <a:pt x="4362" y="10"/>
                  </a:lnTo>
                  <a:lnTo>
                    <a:pt x="4312" y="0"/>
                  </a:lnTo>
                  <a:lnTo>
                    <a:pt x="129" y="0"/>
                  </a:lnTo>
                  <a:close/>
                </a:path>
              </a:pathLst>
            </a:custGeom>
            <a:solidFill>
              <a:schemeClr val="accent3">
                <a:lumMod val="40000"/>
                <a:lumOff val="60000"/>
              </a:schemeClr>
            </a:solidFill>
            <a:ln w="19050">
              <a:solidFill>
                <a:srgbClr val="000000"/>
              </a:solidFill>
              <a:round/>
              <a:headEnd/>
              <a:tailEnd/>
            </a:ln>
            <a:effectLst>
              <a:glow rad="63500">
                <a:schemeClr val="accent1">
                  <a:satMod val="175000"/>
                  <a:alpha val="40000"/>
                </a:schemeClr>
              </a:glow>
            </a:effectLst>
          </p:spPr>
          <p:txBody>
            <a:bodyPr vert="horz" wrap="square" lIns="91440" tIns="45720" rIns="91440" bIns="45720" numCol="1" anchor="t" anchorCtr="0" compatLnSpc="1">
              <a:prstTxWarp prst="textNoShape">
                <a:avLst/>
              </a:prstTxWarp>
            </a:bodyPr>
            <a:lstStyle/>
            <a:p>
              <a:endParaRPr lang="en-US"/>
            </a:p>
          </p:txBody>
        </p:sp>
        <p:sp>
          <p:nvSpPr>
            <p:cNvPr id="59" name="AutoShape 63"/>
            <p:cNvSpPr>
              <a:spLocks/>
            </p:cNvSpPr>
            <p:nvPr/>
          </p:nvSpPr>
          <p:spPr bwMode="auto">
            <a:xfrm>
              <a:off x="5955" y="1312"/>
              <a:ext cx="120" cy="414"/>
            </a:xfrm>
            <a:custGeom>
              <a:avLst/>
              <a:gdLst>
                <a:gd name="T0" fmla="*/ 45 w 120"/>
                <a:gd name="T1" fmla="*/ 1606 h 414"/>
                <a:gd name="T2" fmla="*/ 0 w 120"/>
                <a:gd name="T3" fmla="*/ 1606 h 414"/>
                <a:gd name="T4" fmla="*/ 60 w 120"/>
                <a:gd name="T5" fmla="*/ 1726 h 414"/>
                <a:gd name="T6" fmla="*/ 110 w 120"/>
                <a:gd name="T7" fmla="*/ 1626 h 414"/>
                <a:gd name="T8" fmla="*/ 45 w 120"/>
                <a:gd name="T9" fmla="*/ 1626 h 414"/>
                <a:gd name="T10" fmla="*/ 45 w 120"/>
                <a:gd name="T11" fmla="*/ 1606 h 414"/>
                <a:gd name="T12" fmla="*/ 75 w 120"/>
                <a:gd name="T13" fmla="*/ 1312 h 414"/>
                <a:gd name="T14" fmla="*/ 45 w 120"/>
                <a:gd name="T15" fmla="*/ 1312 h 414"/>
                <a:gd name="T16" fmla="*/ 45 w 120"/>
                <a:gd name="T17" fmla="*/ 1626 h 414"/>
                <a:gd name="T18" fmla="*/ 75 w 120"/>
                <a:gd name="T19" fmla="*/ 1626 h 414"/>
                <a:gd name="T20" fmla="*/ 75 w 120"/>
                <a:gd name="T21" fmla="*/ 1312 h 414"/>
                <a:gd name="T22" fmla="*/ 120 w 120"/>
                <a:gd name="T23" fmla="*/ 1606 h 414"/>
                <a:gd name="T24" fmla="*/ 75 w 120"/>
                <a:gd name="T25" fmla="*/ 1606 h 414"/>
                <a:gd name="T26" fmla="*/ 75 w 120"/>
                <a:gd name="T27" fmla="*/ 1626 h 414"/>
                <a:gd name="T28" fmla="*/ 110 w 120"/>
                <a:gd name="T29" fmla="*/ 1626 h 414"/>
                <a:gd name="T30" fmla="*/ 120 w 120"/>
                <a:gd name="T31" fmla="*/ 1606 h 4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0" h="414">
                  <a:moveTo>
                    <a:pt x="45" y="294"/>
                  </a:moveTo>
                  <a:lnTo>
                    <a:pt x="0" y="294"/>
                  </a:lnTo>
                  <a:lnTo>
                    <a:pt x="60" y="414"/>
                  </a:lnTo>
                  <a:lnTo>
                    <a:pt x="110" y="314"/>
                  </a:lnTo>
                  <a:lnTo>
                    <a:pt x="45" y="314"/>
                  </a:lnTo>
                  <a:lnTo>
                    <a:pt x="45" y="294"/>
                  </a:lnTo>
                  <a:close/>
                  <a:moveTo>
                    <a:pt x="75" y="0"/>
                  </a:moveTo>
                  <a:lnTo>
                    <a:pt x="45" y="0"/>
                  </a:lnTo>
                  <a:lnTo>
                    <a:pt x="45" y="314"/>
                  </a:lnTo>
                  <a:lnTo>
                    <a:pt x="75" y="314"/>
                  </a:lnTo>
                  <a:lnTo>
                    <a:pt x="75" y="0"/>
                  </a:lnTo>
                  <a:close/>
                  <a:moveTo>
                    <a:pt x="120" y="294"/>
                  </a:moveTo>
                  <a:lnTo>
                    <a:pt x="75" y="294"/>
                  </a:lnTo>
                  <a:lnTo>
                    <a:pt x="75" y="314"/>
                  </a:lnTo>
                  <a:lnTo>
                    <a:pt x="110" y="314"/>
                  </a:lnTo>
                  <a:lnTo>
                    <a:pt x="120" y="29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64"/>
            <p:cNvSpPr>
              <a:spLocks/>
            </p:cNvSpPr>
            <p:nvPr/>
          </p:nvSpPr>
          <p:spPr bwMode="auto">
            <a:xfrm>
              <a:off x="3923" y="2985"/>
              <a:ext cx="4313" cy="1072"/>
            </a:xfrm>
            <a:custGeom>
              <a:avLst/>
              <a:gdLst>
                <a:gd name="T0" fmla="*/ 179 w 4313"/>
                <a:gd name="T1" fmla="*/ 2985 h 1072"/>
                <a:gd name="T2" fmla="*/ 109 w 4313"/>
                <a:gd name="T3" fmla="*/ 2999 h 1072"/>
                <a:gd name="T4" fmla="*/ 52 w 4313"/>
                <a:gd name="T5" fmla="*/ 3037 h 1072"/>
                <a:gd name="T6" fmla="*/ 14 w 4313"/>
                <a:gd name="T7" fmla="*/ 3094 h 1072"/>
                <a:gd name="T8" fmla="*/ 0 w 4313"/>
                <a:gd name="T9" fmla="*/ 3164 h 1072"/>
                <a:gd name="T10" fmla="*/ 0 w 4313"/>
                <a:gd name="T11" fmla="*/ 3878 h 1072"/>
                <a:gd name="T12" fmla="*/ 14 w 4313"/>
                <a:gd name="T13" fmla="*/ 3948 h 1072"/>
                <a:gd name="T14" fmla="*/ 52 w 4313"/>
                <a:gd name="T15" fmla="*/ 4005 h 1072"/>
                <a:gd name="T16" fmla="*/ 109 w 4313"/>
                <a:gd name="T17" fmla="*/ 4043 h 1072"/>
                <a:gd name="T18" fmla="*/ 179 w 4313"/>
                <a:gd name="T19" fmla="*/ 4057 h 1072"/>
                <a:gd name="T20" fmla="*/ 4134 w 4313"/>
                <a:gd name="T21" fmla="*/ 4057 h 1072"/>
                <a:gd name="T22" fmla="*/ 4204 w 4313"/>
                <a:gd name="T23" fmla="*/ 4043 h 1072"/>
                <a:gd name="T24" fmla="*/ 4261 w 4313"/>
                <a:gd name="T25" fmla="*/ 4005 h 1072"/>
                <a:gd name="T26" fmla="*/ 4299 w 4313"/>
                <a:gd name="T27" fmla="*/ 3948 h 1072"/>
                <a:gd name="T28" fmla="*/ 4313 w 4313"/>
                <a:gd name="T29" fmla="*/ 3878 h 1072"/>
                <a:gd name="T30" fmla="*/ 4313 w 4313"/>
                <a:gd name="T31" fmla="*/ 3164 h 1072"/>
                <a:gd name="T32" fmla="*/ 4299 w 4313"/>
                <a:gd name="T33" fmla="*/ 3094 h 1072"/>
                <a:gd name="T34" fmla="*/ 4261 w 4313"/>
                <a:gd name="T35" fmla="*/ 3037 h 1072"/>
                <a:gd name="T36" fmla="*/ 4204 w 4313"/>
                <a:gd name="T37" fmla="*/ 2999 h 1072"/>
                <a:gd name="T38" fmla="*/ 4134 w 4313"/>
                <a:gd name="T39" fmla="*/ 2985 h 1072"/>
                <a:gd name="T40" fmla="*/ 179 w 4313"/>
                <a:gd name="T41" fmla="*/ 2985 h 10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313" h="1072">
                  <a:moveTo>
                    <a:pt x="179" y="0"/>
                  </a:moveTo>
                  <a:lnTo>
                    <a:pt x="109" y="14"/>
                  </a:lnTo>
                  <a:lnTo>
                    <a:pt x="52" y="52"/>
                  </a:lnTo>
                  <a:lnTo>
                    <a:pt x="14" y="109"/>
                  </a:lnTo>
                  <a:lnTo>
                    <a:pt x="0" y="179"/>
                  </a:lnTo>
                  <a:lnTo>
                    <a:pt x="0" y="893"/>
                  </a:lnTo>
                  <a:lnTo>
                    <a:pt x="14" y="963"/>
                  </a:lnTo>
                  <a:lnTo>
                    <a:pt x="52" y="1020"/>
                  </a:lnTo>
                  <a:lnTo>
                    <a:pt x="109" y="1058"/>
                  </a:lnTo>
                  <a:lnTo>
                    <a:pt x="179" y="1072"/>
                  </a:lnTo>
                  <a:lnTo>
                    <a:pt x="4134" y="1072"/>
                  </a:lnTo>
                  <a:lnTo>
                    <a:pt x="4204" y="1058"/>
                  </a:lnTo>
                  <a:lnTo>
                    <a:pt x="4261" y="1020"/>
                  </a:lnTo>
                  <a:lnTo>
                    <a:pt x="4299" y="963"/>
                  </a:lnTo>
                  <a:lnTo>
                    <a:pt x="4313" y="893"/>
                  </a:lnTo>
                  <a:lnTo>
                    <a:pt x="4313" y="179"/>
                  </a:lnTo>
                  <a:lnTo>
                    <a:pt x="4299" y="109"/>
                  </a:lnTo>
                  <a:lnTo>
                    <a:pt x="4261" y="52"/>
                  </a:lnTo>
                  <a:lnTo>
                    <a:pt x="4204" y="14"/>
                  </a:lnTo>
                  <a:lnTo>
                    <a:pt x="4134" y="0"/>
                  </a:lnTo>
                  <a:lnTo>
                    <a:pt x="179" y="0"/>
                  </a:lnTo>
                  <a:close/>
                </a:path>
              </a:pathLst>
            </a:custGeom>
            <a:solidFill>
              <a:schemeClr val="accent5">
                <a:lumMod val="40000"/>
                <a:lumOff val="60000"/>
              </a:schemeClr>
            </a:solidFill>
            <a:ln w="19050">
              <a:solidFill>
                <a:srgbClr val="000000"/>
              </a:solidFill>
              <a:round/>
              <a:headEnd/>
              <a:tailEnd/>
            </a:ln>
            <a:effectLst>
              <a:glow rad="63500">
                <a:schemeClr val="accent1">
                  <a:satMod val="175000"/>
                  <a:alpha val="40000"/>
                </a:schemeClr>
              </a:glow>
            </a:effectLst>
          </p:spPr>
          <p:txBody>
            <a:bodyPr vert="horz" wrap="square" lIns="91440" tIns="45720" rIns="91440" bIns="45720" numCol="1" anchor="t" anchorCtr="0" compatLnSpc="1">
              <a:prstTxWarp prst="textNoShape">
                <a:avLst/>
              </a:prstTxWarp>
            </a:bodyPr>
            <a:lstStyle/>
            <a:p>
              <a:endParaRPr lang="en-US"/>
            </a:p>
          </p:txBody>
        </p:sp>
        <p:sp>
          <p:nvSpPr>
            <p:cNvPr id="61" name="Freeform 65"/>
            <p:cNvSpPr>
              <a:spLocks/>
            </p:cNvSpPr>
            <p:nvPr/>
          </p:nvSpPr>
          <p:spPr bwMode="auto">
            <a:xfrm>
              <a:off x="3859" y="4452"/>
              <a:ext cx="4377" cy="835"/>
            </a:xfrm>
            <a:custGeom>
              <a:avLst/>
              <a:gdLst>
                <a:gd name="T0" fmla="*/ 139 w 4377"/>
                <a:gd name="T1" fmla="*/ 4452 h 835"/>
                <a:gd name="T2" fmla="*/ 85 w 4377"/>
                <a:gd name="T3" fmla="*/ 4463 h 835"/>
                <a:gd name="T4" fmla="*/ 41 w 4377"/>
                <a:gd name="T5" fmla="*/ 4493 h 835"/>
                <a:gd name="T6" fmla="*/ 11 w 4377"/>
                <a:gd name="T7" fmla="*/ 4537 h 835"/>
                <a:gd name="T8" fmla="*/ 0 w 4377"/>
                <a:gd name="T9" fmla="*/ 4591 h 835"/>
                <a:gd name="T10" fmla="*/ 0 w 4377"/>
                <a:gd name="T11" fmla="*/ 5148 h 835"/>
                <a:gd name="T12" fmla="*/ 11 w 4377"/>
                <a:gd name="T13" fmla="*/ 5202 h 835"/>
                <a:gd name="T14" fmla="*/ 41 w 4377"/>
                <a:gd name="T15" fmla="*/ 5246 h 835"/>
                <a:gd name="T16" fmla="*/ 85 w 4377"/>
                <a:gd name="T17" fmla="*/ 5276 h 835"/>
                <a:gd name="T18" fmla="*/ 139 w 4377"/>
                <a:gd name="T19" fmla="*/ 5287 h 835"/>
                <a:gd name="T20" fmla="*/ 4238 w 4377"/>
                <a:gd name="T21" fmla="*/ 5287 h 835"/>
                <a:gd name="T22" fmla="*/ 4292 w 4377"/>
                <a:gd name="T23" fmla="*/ 5276 h 835"/>
                <a:gd name="T24" fmla="*/ 4336 w 4377"/>
                <a:gd name="T25" fmla="*/ 5246 h 835"/>
                <a:gd name="T26" fmla="*/ 4366 w 4377"/>
                <a:gd name="T27" fmla="*/ 5202 h 835"/>
                <a:gd name="T28" fmla="*/ 4377 w 4377"/>
                <a:gd name="T29" fmla="*/ 5148 h 835"/>
                <a:gd name="T30" fmla="*/ 4377 w 4377"/>
                <a:gd name="T31" fmla="*/ 4591 h 835"/>
                <a:gd name="T32" fmla="*/ 4366 w 4377"/>
                <a:gd name="T33" fmla="*/ 4537 h 835"/>
                <a:gd name="T34" fmla="*/ 4336 w 4377"/>
                <a:gd name="T35" fmla="*/ 4493 h 835"/>
                <a:gd name="T36" fmla="*/ 4292 w 4377"/>
                <a:gd name="T37" fmla="*/ 4463 h 835"/>
                <a:gd name="T38" fmla="*/ 4238 w 4377"/>
                <a:gd name="T39" fmla="*/ 4452 h 835"/>
                <a:gd name="T40" fmla="*/ 139 w 4377"/>
                <a:gd name="T41" fmla="*/ 4452 h 8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377" h="835">
                  <a:moveTo>
                    <a:pt x="139" y="0"/>
                  </a:moveTo>
                  <a:lnTo>
                    <a:pt x="85" y="11"/>
                  </a:lnTo>
                  <a:lnTo>
                    <a:pt x="41" y="41"/>
                  </a:lnTo>
                  <a:lnTo>
                    <a:pt x="11" y="85"/>
                  </a:lnTo>
                  <a:lnTo>
                    <a:pt x="0" y="139"/>
                  </a:lnTo>
                  <a:lnTo>
                    <a:pt x="0" y="696"/>
                  </a:lnTo>
                  <a:lnTo>
                    <a:pt x="11" y="750"/>
                  </a:lnTo>
                  <a:lnTo>
                    <a:pt x="41" y="794"/>
                  </a:lnTo>
                  <a:lnTo>
                    <a:pt x="85" y="824"/>
                  </a:lnTo>
                  <a:lnTo>
                    <a:pt x="139" y="835"/>
                  </a:lnTo>
                  <a:lnTo>
                    <a:pt x="4238" y="835"/>
                  </a:lnTo>
                  <a:lnTo>
                    <a:pt x="4292" y="824"/>
                  </a:lnTo>
                  <a:lnTo>
                    <a:pt x="4336" y="794"/>
                  </a:lnTo>
                  <a:lnTo>
                    <a:pt x="4366" y="750"/>
                  </a:lnTo>
                  <a:lnTo>
                    <a:pt x="4377" y="696"/>
                  </a:lnTo>
                  <a:lnTo>
                    <a:pt x="4377" y="139"/>
                  </a:lnTo>
                  <a:lnTo>
                    <a:pt x="4366" y="85"/>
                  </a:lnTo>
                  <a:lnTo>
                    <a:pt x="4336" y="41"/>
                  </a:lnTo>
                  <a:lnTo>
                    <a:pt x="4292" y="11"/>
                  </a:lnTo>
                  <a:lnTo>
                    <a:pt x="4238" y="0"/>
                  </a:lnTo>
                  <a:lnTo>
                    <a:pt x="139" y="0"/>
                  </a:lnTo>
                  <a:close/>
                </a:path>
              </a:pathLst>
            </a:custGeom>
            <a:solidFill>
              <a:schemeClr val="accent6">
                <a:lumMod val="20000"/>
                <a:lumOff val="80000"/>
              </a:schemeClr>
            </a:solidFill>
            <a:ln w="19050">
              <a:solidFill>
                <a:srgbClr val="000000"/>
              </a:solidFill>
              <a:round/>
              <a:headEnd/>
              <a:tailEnd/>
            </a:ln>
            <a:effectLst>
              <a:glow rad="63500">
                <a:schemeClr val="accent1">
                  <a:satMod val="175000"/>
                  <a:alpha val="40000"/>
                </a:schemeClr>
              </a:glow>
            </a:effectLst>
          </p:spPr>
          <p:txBody>
            <a:bodyPr vert="horz" wrap="square" lIns="91440" tIns="45720" rIns="91440" bIns="45720" numCol="1" anchor="t" anchorCtr="0" compatLnSpc="1">
              <a:prstTxWarp prst="textNoShape">
                <a:avLst/>
              </a:prstTxWarp>
            </a:bodyPr>
            <a:lstStyle/>
            <a:p>
              <a:endParaRPr lang="en-US"/>
            </a:p>
          </p:txBody>
        </p:sp>
        <p:pic>
          <p:nvPicPr>
            <p:cNvPr id="62" name="Picture 66"/>
            <p:cNvPicPr>
              <a:picLocks noChangeAspect="1" noChangeArrowheads="1"/>
            </p:cNvPicPr>
            <p:nvPr/>
          </p:nvPicPr>
          <p:blipFill>
            <a:blip r:embed="rId2"/>
            <a:srcRect/>
            <a:stretch>
              <a:fillRect/>
            </a:stretch>
          </p:blipFill>
          <p:spPr bwMode="auto">
            <a:xfrm>
              <a:off x="5951" y="4056"/>
              <a:ext cx="120" cy="396"/>
            </a:xfrm>
            <a:prstGeom prst="rect">
              <a:avLst/>
            </a:prstGeom>
            <a:noFill/>
          </p:spPr>
        </p:pic>
        <p:sp>
          <p:nvSpPr>
            <p:cNvPr id="63" name="Freeform 67"/>
            <p:cNvSpPr>
              <a:spLocks/>
            </p:cNvSpPr>
            <p:nvPr/>
          </p:nvSpPr>
          <p:spPr bwMode="auto">
            <a:xfrm>
              <a:off x="3859" y="5663"/>
              <a:ext cx="4377" cy="1034"/>
            </a:xfrm>
            <a:custGeom>
              <a:avLst/>
              <a:gdLst>
                <a:gd name="T0" fmla="*/ 172 w 4377"/>
                <a:gd name="T1" fmla="*/ 5663 h 1034"/>
                <a:gd name="T2" fmla="*/ 105 w 4377"/>
                <a:gd name="T3" fmla="*/ 5677 h 1034"/>
                <a:gd name="T4" fmla="*/ 50 w 4377"/>
                <a:gd name="T5" fmla="*/ 5714 h 1034"/>
                <a:gd name="T6" fmla="*/ 14 w 4377"/>
                <a:gd name="T7" fmla="*/ 5768 h 1034"/>
                <a:gd name="T8" fmla="*/ 0 w 4377"/>
                <a:gd name="T9" fmla="*/ 5835 h 1034"/>
                <a:gd name="T10" fmla="*/ 0 w 4377"/>
                <a:gd name="T11" fmla="*/ 6525 h 1034"/>
                <a:gd name="T12" fmla="*/ 14 w 4377"/>
                <a:gd name="T13" fmla="*/ 6592 h 1034"/>
                <a:gd name="T14" fmla="*/ 50 w 4377"/>
                <a:gd name="T15" fmla="*/ 6647 h 1034"/>
                <a:gd name="T16" fmla="*/ 105 w 4377"/>
                <a:gd name="T17" fmla="*/ 6684 h 1034"/>
                <a:gd name="T18" fmla="*/ 172 w 4377"/>
                <a:gd name="T19" fmla="*/ 6697 h 1034"/>
                <a:gd name="T20" fmla="*/ 4205 w 4377"/>
                <a:gd name="T21" fmla="*/ 6697 h 1034"/>
                <a:gd name="T22" fmla="*/ 4272 w 4377"/>
                <a:gd name="T23" fmla="*/ 6684 h 1034"/>
                <a:gd name="T24" fmla="*/ 4326 w 4377"/>
                <a:gd name="T25" fmla="*/ 6647 h 1034"/>
                <a:gd name="T26" fmla="*/ 4363 w 4377"/>
                <a:gd name="T27" fmla="*/ 6592 h 1034"/>
                <a:gd name="T28" fmla="*/ 4377 w 4377"/>
                <a:gd name="T29" fmla="*/ 6525 h 1034"/>
                <a:gd name="T30" fmla="*/ 4377 w 4377"/>
                <a:gd name="T31" fmla="*/ 5835 h 1034"/>
                <a:gd name="T32" fmla="*/ 4363 w 4377"/>
                <a:gd name="T33" fmla="*/ 5768 h 1034"/>
                <a:gd name="T34" fmla="*/ 4326 w 4377"/>
                <a:gd name="T35" fmla="*/ 5714 h 1034"/>
                <a:gd name="T36" fmla="*/ 4272 w 4377"/>
                <a:gd name="T37" fmla="*/ 5677 h 1034"/>
                <a:gd name="T38" fmla="*/ 4205 w 4377"/>
                <a:gd name="T39" fmla="*/ 5663 h 1034"/>
                <a:gd name="T40" fmla="*/ 172 w 4377"/>
                <a:gd name="T41" fmla="*/ 5663 h 10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377" h="1034">
                  <a:moveTo>
                    <a:pt x="172" y="0"/>
                  </a:moveTo>
                  <a:lnTo>
                    <a:pt x="105" y="14"/>
                  </a:lnTo>
                  <a:lnTo>
                    <a:pt x="50" y="51"/>
                  </a:lnTo>
                  <a:lnTo>
                    <a:pt x="14" y="105"/>
                  </a:lnTo>
                  <a:lnTo>
                    <a:pt x="0" y="172"/>
                  </a:lnTo>
                  <a:lnTo>
                    <a:pt x="0" y="862"/>
                  </a:lnTo>
                  <a:lnTo>
                    <a:pt x="14" y="929"/>
                  </a:lnTo>
                  <a:lnTo>
                    <a:pt x="50" y="984"/>
                  </a:lnTo>
                  <a:lnTo>
                    <a:pt x="105" y="1021"/>
                  </a:lnTo>
                  <a:lnTo>
                    <a:pt x="172" y="1034"/>
                  </a:lnTo>
                  <a:lnTo>
                    <a:pt x="4205" y="1034"/>
                  </a:lnTo>
                  <a:lnTo>
                    <a:pt x="4272" y="1021"/>
                  </a:lnTo>
                  <a:lnTo>
                    <a:pt x="4326" y="984"/>
                  </a:lnTo>
                  <a:lnTo>
                    <a:pt x="4363" y="929"/>
                  </a:lnTo>
                  <a:lnTo>
                    <a:pt x="4377" y="862"/>
                  </a:lnTo>
                  <a:lnTo>
                    <a:pt x="4377" y="172"/>
                  </a:lnTo>
                  <a:lnTo>
                    <a:pt x="4363" y="105"/>
                  </a:lnTo>
                  <a:lnTo>
                    <a:pt x="4326" y="51"/>
                  </a:lnTo>
                  <a:lnTo>
                    <a:pt x="4272" y="14"/>
                  </a:lnTo>
                  <a:lnTo>
                    <a:pt x="4205" y="0"/>
                  </a:lnTo>
                  <a:lnTo>
                    <a:pt x="172" y="0"/>
                  </a:lnTo>
                  <a:close/>
                </a:path>
              </a:pathLst>
            </a:custGeom>
            <a:solidFill>
              <a:schemeClr val="accent4">
                <a:lumMod val="40000"/>
                <a:lumOff val="60000"/>
              </a:schemeClr>
            </a:solidFill>
            <a:ln w="19050">
              <a:solidFill>
                <a:srgbClr val="000000"/>
              </a:solidFill>
              <a:round/>
              <a:headEnd/>
              <a:tailEnd/>
            </a:ln>
            <a:effectLst>
              <a:glow rad="63500">
                <a:schemeClr val="accent1">
                  <a:satMod val="175000"/>
                  <a:alpha val="40000"/>
                </a:schemeClr>
              </a:glow>
            </a:effectLst>
          </p:spPr>
          <p:txBody>
            <a:bodyPr vert="horz" wrap="square" lIns="91440" tIns="45720" rIns="91440" bIns="45720" numCol="1" anchor="t" anchorCtr="0" compatLnSpc="1">
              <a:prstTxWarp prst="textNoShape">
                <a:avLst/>
              </a:prstTxWarp>
            </a:bodyPr>
            <a:lstStyle/>
            <a:p>
              <a:endParaRPr lang="en-US"/>
            </a:p>
          </p:txBody>
        </p:sp>
        <p:pic>
          <p:nvPicPr>
            <p:cNvPr id="64" name="Picture 68"/>
            <p:cNvPicPr>
              <a:picLocks noChangeAspect="1" noChangeArrowheads="1"/>
            </p:cNvPicPr>
            <p:nvPr/>
          </p:nvPicPr>
          <p:blipFill>
            <a:blip r:embed="rId3"/>
            <a:srcRect/>
            <a:stretch>
              <a:fillRect/>
            </a:stretch>
          </p:blipFill>
          <p:spPr bwMode="auto">
            <a:xfrm>
              <a:off x="5949" y="5287"/>
              <a:ext cx="120" cy="376"/>
            </a:xfrm>
            <a:prstGeom prst="rect">
              <a:avLst/>
            </a:prstGeom>
            <a:noFill/>
          </p:spPr>
        </p:pic>
        <p:sp>
          <p:nvSpPr>
            <p:cNvPr id="65" name="AutoShape 69"/>
            <p:cNvSpPr>
              <a:spLocks/>
            </p:cNvSpPr>
            <p:nvPr/>
          </p:nvSpPr>
          <p:spPr bwMode="auto">
            <a:xfrm>
              <a:off x="5955" y="2497"/>
              <a:ext cx="120" cy="488"/>
            </a:xfrm>
            <a:custGeom>
              <a:avLst/>
              <a:gdLst>
                <a:gd name="T0" fmla="*/ 45 w 120"/>
                <a:gd name="T1" fmla="*/ 2865 h 488"/>
                <a:gd name="T2" fmla="*/ 0 w 120"/>
                <a:gd name="T3" fmla="*/ 2865 h 488"/>
                <a:gd name="T4" fmla="*/ 60 w 120"/>
                <a:gd name="T5" fmla="*/ 2985 h 488"/>
                <a:gd name="T6" fmla="*/ 110 w 120"/>
                <a:gd name="T7" fmla="*/ 2885 h 488"/>
                <a:gd name="T8" fmla="*/ 45 w 120"/>
                <a:gd name="T9" fmla="*/ 2885 h 488"/>
                <a:gd name="T10" fmla="*/ 45 w 120"/>
                <a:gd name="T11" fmla="*/ 2865 h 488"/>
                <a:gd name="T12" fmla="*/ 75 w 120"/>
                <a:gd name="T13" fmla="*/ 2497 h 488"/>
                <a:gd name="T14" fmla="*/ 45 w 120"/>
                <a:gd name="T15" fmla="*/ 2497 h 488"/>
                <a:gd name="T16" fmla="*/ 45 w 120"/>
                <a:gd name="T17" fmla="*/ 2885 h 488"/>
                <a:gd name="T18" fmla="*/ 75 w 120"/>
                <a:gd name="T19" fmla="*/ 2885 h 488"/>
                <a:gd name="T20" fmla="*/ 75 w 120"/>
                <a:gd name="T21" fmla="*/ 2497 h 488"/>
                <a:gd name="T22" fmla="*/ 120 w 120"/>
                <a:gd name="T23" fmla="*/ 2865 h 488"/>
                <a:gd name="T24" fmla="*/ 75 w 120"/>
                <a:gd name="T25" fmla="*/ 2865 h 488"/>
                <a:gd name="T26" fmla="*/ 75 w 120"/>
                <a:gd name="T27" fmla="*/ 2885 h 488"/>
                <a:gd name="T28" fmla="*/ 110 w 120"/>
                <a:gd name="T29" fmla="*/ 2885 h 488"/>
                <a:gd name="T30" fmla="*/ 120 w 120"/>
                <a:gd name="T31" fmla="*/ 2865 h 4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0" h="488">
                  <a:moveTo>
                    <a:pt x="45" y="368"/>
                  </a:moveTo>
                  <a:lnTo>
                    <a:pt x="0" y="368"/>
                  </a:lnTo>
                  <a:lnTo>
                    <a:pt x="60" y="488"/>
                  </a:lnTo>
                  <a:lnTo>
                    <a:pt x="110" y="388"/>
                  </a:lnTo>
                  <a:lnTo>
                    <a:pt x="45" y="388"/>
                  </a:lnTo>
                  <a:lnTo>
                    <a:pt x="45" y="368"/>
                  </a:lnTo>
                  <a:close/>
                  <a:moveTo>
                    <a:pt x="75" y="0"/>
                  </a:moveTo>
                  <a:lnTo>
                    <a:pt x="45" y="0"/>
                  </a:lnTo>
                  <a:lnTo>
                    <a:pt x="45" y="388"/>
                  </a:lnTo>
                  <a:lnTo>
                    <a:pt x="75" y="388"/>
                  </a:lnTo>
                  <a:lnTo>
                    <a:pt x="75" y="0"/>
                  </a:lnTo>
                  <a:close/>
                  <a:moveTo>
                    <a:pt x="120" y="368"/>
                  </a:moveTo>
                  <a:lnTo>
                    <a:pt x="75" y="368"/>
                  </a:lnTo>
                  <a:lnTo>
                    <a:pt x="75" y="388"/>
                  </a:lnTo>
                  <a:lnTo>
                    <a:pt x="110" y="388"/>
                  </a:lnTo>
                  <a:lnTo>
                    <a:pt x="120" y="3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Text Box 70"/>
            <p:cNvSpPr txBox="1">
              <a:spLocks noChangeArrowheads="1"/>
            </p:cNvSpPr>
            <p:nvPr/>
          </p:nvSpPr>
          <p:spPr bwMode="auto">
            <a:xfrm>
              <a:off x="4246" y="359"/>
              <a:ext cx="3751" cy="8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indent="-457200" algn="ctr" fontAlgn="base">
                <a:spcBef>
                  <a:spcPct val="0"/>
                </a:spcBef>
                <a:spcAft>
                  <a:spcPts val="1000"/>
                </a:spcAft>
              </a:pPr>
              <a:r>
                <a:rPr kumimoji="0" lang="en-US" sz="1600" b="1" i="0" u="none" strike="noStrike" cap="none" normalizeH="0" baseline="0" dirty="0" smtClean="0">
                  <a:ln>
                    <a:noFill/>
                  </a:ln>
                  <a:solidFill>
                    <a:schemeClr val="tx1"/>
                  </a:solidFill>
                  <a:effectLst/>
                  <a:latin typeface="Calibri" pitchFamily="34" charset="0"/>
                  <a:cs typeface="Arial" pitchFamily="34" charset="0"/>
                </a:rPr>
                <a:t>Announcement of Available guides in the Department</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p:txBody>
        </p:sp>
        <p:sp>
          <p:nvSpPr>
            <p:cNvPr id="67" name="Text Box 71"/>
            <p:cNvSpPr txBox="1">
              <a:spLocks noChangeArrowheads="1"/>
            </p:cNvSpPr>
            <p:nvPr/>
          </p:nvSpPr>
          <p:spPr bwMode="auto">
            <a:xfrm>
              <a:off x="4133" y="1845"/>
              <a:ext cx="4045" cy="6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28575" lvl="0" indent="0" algn="ctr" defTabSz="914400" rtl="0" eaLnBrk="1" fontAlgn="base" latinLnBrk="0" hangingPunct="1">
                <a:lnSpc>
                  <a:spcPct val="97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cs typeface="Arial" pitchFamily="34" charset="0"/>
                </a:rPr>
                <a:t>Formation of project groups </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p:txBody>
        </p:sp>
        <p:sp>
          <p:nvSpPr>
            <p:cNvPr id="68" name="Text Box 72"/>
            <p:cNvSpPr txBox="1">
              <a:spLocks noChangeArrowheads="1"/>
            </p:cNvSpPr>
            <p:nvPr/>
          </p:nvSpPr>
          <p:spPr bwMode="auto">
            <a:xfrm>
              <a:off x="4136" y="3119"/>
              <a:ext cx="3905" cy="8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28575" lvl="0" indent="0" algn="ctr" defTabSz="914400" rtl="0" eaLnBrk="1" fontAlgn="base" latinLnBrk="0" hangingPunct="1">
                <a:lnSpc>
                  <a:spcPct val="97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cs typeface="Arial" pitchFamily="34" charset="0"/>
                </a:rPr>
                <a:t>Submission of project title and synopsis </a:t>
              </a:r>
              <a:endParaRPr kumimoji="0" lang="en-US" sz="3600" b="1" i="0" u="none" strike="noStrike" cap="none" normalizeH="0" baseline="0" dirty="0" smtClean="0">
                <a:ln>
                  <a:noFill/>
                </a:ln>
                <a:solidFill>
                  <a:schemeClr val="tx1"/>
                </a:solidFill>
                <a:effectLst/>
                <a:latin typeface="Arial" pitchFamily="34" charset="0"/>
                <a:cs typeface="Arial" pitchFamily="34" charset="0"/>
              </a:endParaRPr>
            </a:p>
          </p:txBody>
        </p:sp>
        <p:sp>
          <p:nvSpPr>
            <p:cNvPr id="69" name="Text Box 73"/>
            <p:cNvSpPr txBox="1">
              <a:spLocks noChangeArrowheads="1"/>
            </p:cNvSpPr>
            <p:nvPr/>
          </p:nvSpPr>
          <p:spPr bwMode="auto">
            <a:xfrm>
              <a:off x="4099" y="4484"/>
              <a:ext cx="3879" cy="71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28575"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cs typeface="Arial" pitchFamily="34" charset="0"/>
                </a:rPr>
                <a:t>Allotment of guides based on the area of specialization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Text Box 74"/>
            <p:cNvSpPr txBox="1">
              <a:spLocks noChangeArrowheads="1"/>
            </p:cNvSpPr>
            <p:nvPr/>
          </p:nvSpPr>
          <p:spPr bwMode="auto">
            <a:xfrm>
              <a:off x="4061" y="5796"/>
              <a:ext cx="4088" cy="10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R="98425" fontAlgn="base">
                <a:spcBef>
                  <a:spcPct val="0"/>
                </a:spcBef>
                <a:spcAft>
                  <a:spcPts val="1000"/>
                </a:spcAft>
              </a:pPr>
              <a:r>
                <a:rPr kumimoji="0" lang="en-US" sz="1600" b="1" i="0" u="none" strike="noStrike" cap="none" normalizeH="0" baseline="0" dirty="0" smtClean="0">
                  <a:ln>
                    <a:noFill/>
                  </a:ln>
                  <a:solidFill>
                    <a:schemeClr val="tx1"/>
                  </a:solidFill>
                  <a:effectLst/>
                  <a:latin typeface="Calibri" pitchFamily="34" charset="0"/>
                  <a:cs typeface="Arial" pitchFamily="34" charset="0"/>
                </a:rPr>
                <a:t>Evaluation of project groups periodically  in (2 Phases   each 3 Reviews)</a:t>
              </a:r>
            </a:p>
            <a:p>
              <a:pPr marL="457200" marR="98425" lvl="1" indent="0" algn="ctr"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457200" marR="98425" lvl="1" indent="0" algn="ctr"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pic>
        <p:nvPicPr>
          <p:cNvPr id="23" name="Picture 2" descr="C:\Users\admin\Downloads\f3.jpg"/>
          <p:cNvPicPr>
            <a:picLocks noChangeAspect="1" noChangeArrowheads="1"/>
          </p:cNvPicPr>
          <p:nvPr/>
        </p:nvPicPr>
        <p:blipFill>
          <a:blip r:embed="rId4" cstate="print"/>
          <a:srcRect l="21507" t="15909" r="12316" b="45739"/>
          <a:stretch>
            <a:fillRect/>
          </a:stretch>
        </p:blipFill>
        <p:spPr bwMode="auto">
          <a:xfrm>
            <a:off x="4494362" y="1043796"/>
            <a:ext cx="4761781" cy="5067081"/>
          </a:xfrm>
          <a:prstGeom prst="rect">
            <a:avLst/>
          </a:prstGeom>
          <a:noFill/>
        </p:spPr>
      </p:pic>
    </p:spTree>
    <p:extLst>
      <p:ext uri="{BB962C8B-B14F-4D97-AF65-F5344CB8AC3E}">
        <p14:creationId xmlns:p14="http://schemas.microsoft.com/office/powerpoint/2010/main" xmlns="" val="38209614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63</a:t>
            </a:fld>
            <a:endParaRPr lang="en-IN" b="1" dirty="0">
              <a:solidFill>
                <a:srgbClr val="FF0000"/>
              </a:solidFill>
            </a:endParaRPr>
          </a:p>
        </p:txBody>
      </p:sp>
      <p:sp>
        <p:nvSpPr>
          <p:cNvPr id="12" name="Rectangle 11"/>
          <p:cNvSpPr/>
          <p:nvPr/>
        </p:nvSpPr>
        <p:spPr>
          <a:xfrm>
            <a:off x="121920" y="367457"/>
            <a:ext cx="8846819" cy="369332"/>
          </a:xfrm>
          <a:prstGeom prst="rect">
            <a:avLst/>
          </a:prstGeom>
        </p:spPr>
        <p:txBody>
          <a:bodyPr wrap="square">
            <a:spAutoFit/>
          </a:bodyPr>
          <a:lstStyle/>
          <a:p>
            <a:pPr algn="ctr"/>
            <a:r>
              <a:rPr lang="en-IN" b="1" dirty="0" smtClean="0">
                <a:solidFill>
                  <a:srgbClr val="800000"/>
                </a:solidFill>
              </a:rPr>
              <a:t>Problem Analysed for Project Work in OBE</a:t>
            </a:r>
            <a:endParaRPr lang="en-IN" b="1" dirty="0">
              <a:solidFill>
                <a:srgbClr val="C00000"/>
              </a:solidFill>
            </a:endParaRPr>
          </a:p>
        </p:txBody>
      </p:sp>
      <p:sp>
        <p:nvSpPr>
          <p:cNvPr id="10" name="Rectangle 5"/>
          <p:cNvSpPr>
            <a:spLocks noChangeArrowheads="1"/>
          </p:cNvSpPr>
          <p:nvPr/>
        </p:nvSpPr>
        <p:spPr bwMode="auto">
          <a:xfrm>
            <a:off x="6846888" y="2755454"/>
            <a:ext cx="2514600" cy="1143000"/>
          </a:xfrm>
          <a:prstGeom prst="rect">
            <a:avLst/>
          </a:prstGeom>
          <a:solidFill>
            <a:srgbClr val="C00000"/>
          </a:solidFill>
          <a:ln w="12700" cap="sq">
            <a:solidFill>
              <a:schemeClr val="tx1"/>
            </a:solidFill>
            <a:miter lim="800000"/>
            <a:headEnd type="none" w="sm" len="sm"/>
            <a:tailEnd type="none" w="sm" len="sm"/>
          </a:ln>
        </p:spPr>
        <p:txBody>
          <a:bodyPr wrap="none" anchor="ctr"/>
          <a:lstStyle/>
          <a:p>
            <a:pPr algn="ctr"/>
            <a:r>
              <a:rPr lang="en-US" sz="2400" dirty="0">
                <a:solidFill>
                  <a:srgbClr val="FFFFFF"/>
                </a:solidFill>
              </a:rPr>
              <a:t>Report</a:t>
            </a:r>
            <a:endParaRPr lang="en-GB" sz="2400" dirty="0">
              <a:solidFill>
                <a:srgbClr val="FFFFFF"/>
              </a:solidFill>
            </a:endParaRPr>
          </a:p>
        </p:txBody>
      </p:sp>
      <p:sp>
        <p:nvSpPr>
          <p:cNvPr id="13" name="Rectangle 6"/>
          <p:cNvSpPr>
            <a:spLocks noChangeArrowheads="1"/>
          </p:cNvSpPr>
          <p:nvPr/>
        </p:nvSpPr>
        <p:spPr bwMode="auto">
          <a:xfrm>
            <a:off x="774335" y="1395652"/>
            <a:ext cx="2590800" cy="719316"/>
          </a:xfrm>
          <a:prstGeom prst="rect">
            <a:avLst/>
          </a:prstGeom>
          <a:solidFill>
            <a:schemeClr val="accent4">
              <a:lumMod val="40000"/>
              <a:lumOff val="60000"/>
            </a:schemeClr>
          </a:solidFill>
          <a:ln w="12700" cap="sq">
            <a:solidFill>
              <a:schemeClr val="tx1"/>
            </a:solidFill>
            <a:miter lim="800000"/>
            <a:headEnd type="none" w="sm" len="sm"/>
            <a:tailEnd type="none" w="sm" len="sm"/>
          </a:ln>
        </p:spPr>
        <p:txBody>
          <a:bodyPr wrap="none" anchor="ctr"/>
          <a:lstStyle/>
          <a:p>
            <a:pPr algn="ctr"/>
            <a:r>
              <a:rPr lang="en-US" sz="2400" dirty="0"/>
              <a:t>Literature</a:t>
            </a:r>
            <a:endParaRPr lang="en-GB" sz="2400" dirty="0"/>
          </a:p>
        </p:txBody>
      </p:sp>
      <p:sp>
        <p:nvSpPr>
          <p:cNvPr id="14" name="Rectangle 7"/>
          <p:cNvSpPr>
            <a:spLocks noChangeArrowheads="1"/>
          </p:cNvSpPr>
          <p:nvPr/>
        </p:nvSpPr>
        <p:spPr bwMode="auto">
          <a:xfrm>
            <a:off x="3850470" y="1395652"/>
            <a:ext cx="2362200" cy="685800"/>
          </a:xfrm>
          <a:prstGeom prst="rect">
            <a:avLst/>
          </a:prstGeom>
          <a:solidFill>
            <a:schemeClr val="accent6">
              <a:lumMod val="20000"/>
              <a:lumOff val="80000"/>
            </a:schemeClr>
          </a:solidFill>
          <a:ln w="12700" cap="sq">
            <a:solidFill>
              <a:schemeClr val="tx1"/>
            </a:solidFill>
            <a:miter lim="800000"/>
            <a:headEnd type="none" w="sm" len="sm"/>
            <a:tailEnd type="none" w="sm" len="sm"/>
          </a:ln>
        </p:spPr>
        <p:txBody>
          <a:bodyPr wrap="none" anchor="ctr"/>
          <a:lstStyle/>
          <a:p>
            <a:pPr algn="ctr"/>
            <a:r>
              <a:rPr lang="en-US" sz="2400" dirty="0"/>
              <a:t>Lectures</a:t>
            </a:r>
            <a:endParaRPr lang="en-GB" sz="2400" dirty="0"/>
          </a:p>
        </p:txBody>
      </p:sp>
      <p:sp>
        <p:nvSpPr>
          <p:cNvPr id="15" name="Rectangle 8"/>
          <p:cNvSpPr>
            <a:spLocks noChangeArrowheads="1"/>
          </p:cNvSpPr>
          <p:nvPr/>
        </p:nvSpPr>
        <p:spPr bwMode="auto">
          <a:xfrm>
            <a:off x="6698005" y="1395652"/>
            <a:ext cx="2362200" cy="685800"/>
          </a:xfrm>
          <a:prstGeom prst="rect">
            <a:avLst/>
          </a:prstGeom>
          <a:solidFill>
            <a:schemeClr val="accent1">
              <a:lumMod val="20000"/>
              <a:lumOff val="80000"/>
            </a:schemeClr>
          </a:solidFill>
          <a:ln w="12700" cap="sq">
            <a:solidFill>
              <a:schemeClr val="tx1"/>
            </a:solidFill>
            <a:miter lim="800000"/>
            <a:headEnd type="none" w="sm" len="sm"/>
            <a:tailEnd type="none" w="sm" len="sm"/>
          </a:ln>
        </p:spPr>
        <p:txBody>
          <a:bodyPr wrap="none" anchor="ctr"/>
          <a:lstStyle/>
          <a:p>
            <a:pPr algn="ctr"/>
            <a:r>
              <a:rPr lang="en-US" sz="2400" dirty="0"/>
              <a:t>Group Studies</a:t>
            </a:r>
            <a:endParaRPr lang="en-GB" sz="2400" dirty="0"/>
          </a:p>
        </p:txBody>
      </p:sp>
      <p:sp>
        <p:nvSpPr>
          <p:cNvPr id="16" name="Rectangle 9"/>
          <p:cNvSpPr>
            <a:spLocks noChangeArrowheads="1"/>
          </p:cNvSpPr>
          <p:nvPr/>
        </p:nvSpPr>
        <p:spPr bwMode="auto">
          <a:xfrm>
            <a:off x="749717" y="4538940"/>
            <a:ext cx="2615418" cy="744010"/>
          </a:xfrm>
          <a:prstGeom prst="rect">
            <a:avLst/>
          </a:prstGeom>
          <a:solidFill>
            <a:schemeClr val="accent4">
              <a:lumMod val="20000"/>
              <a:lumOff val="80000"/>
            </a:schemeClr>
          </a:solidFill>
          <a:ln w="12700" cap="sq">
            <a:solidFill>
              <a:schemeClr val="tx1"/>
            </a:solidFill>
            <a:miter lim="800000"/>
            <a:headEnd type="none" w="sm" len="sm"/>
            <a:tailEnd type="none" w="sm" len="sm"/>
          </a:ln>
        </p:spPr>
        <p:txBody>
          <a:bodyPr wrap="none" anchor="ctr"/>
          <a:lstStyle/>
          <a:p>
            <a:pPr algn="ctr"/>
            <a:r>
              <a:rPr lang="en-US" sz="2400" dirty="0"/>
              <a:t>Tutorials</a:t>
            </a:r>
            <a:endParaRPr lang="en-GB" sz="2400" dirty="0"/>
          </a:p>
        </p:txBody>
      </p:sp>
      <p:sp>
        <p:nvSpPr>
          <p:cNvPr id="17" name="Rectangle 10"/>
          <p:cNvSpPr>
            <a:spLocks noChangeArrowheads="1"/>
          </p:cNvSpPr>
          <p:nvPr/>
        </p:nvSpPr>
        <p:spPr bwMode="auto">
          <a:xfrm>
            <a:off x="3855079" y="4538940"/>
            <a:ext cx="2438400" cy="744010"/>
          </a:xfrm>
          <a:prstGeom prst="rect">
            <a:avLst/>
          </a:prstGeom>
          <a:solidFill>
            <a:schemeClr val="accent6">
              <a:lumMod val="20000"/>
              <a:lumOff val="80000"/>
            </a:schemeClr>
          </a:solidFill>
          <a:ln w="12700" cap="sq">
            <a:solidFill>
              <a:schemeClr val="tx1"/>
            </a:solidFill>
            <a:miter lim="800000"/>
            <a:headEnd type="none" w="sm" len="sm"/>
            <a:tailEnd type="none" w="sm" len="sm"/>
          </a:ln>
        </p:spPr>
        <p:txBody>
          <a:bodyPr wrap="none" anchor="ctr"/>
          <a:lstStyle/>
          <a:p>
            <a:pPr algn="ctr"/>
            <a:r>
              <a:rPr lang="en-US" sz="2400" dirty="0"/>
              <a:t>Field Work</a:t>
            </a:r>
            <a:endParaRPr lang="en-GB" sz="2400" dirty="0"/>
          </a:p>
        </p:txBody>
      </p:sp>
      <p:sp>
        <p:nvSpPr>
          <p:cNvPr id="18" name="Rectangle 11"/>
          <p:cNvSpPr>
            <a:spLocks noChangeArrowheads="1"/>
          </p:cNvSpPr>
          <p:nvPr/>
        </p:nvSpPr>
        <p:spPr bwMode="auto">
          <a:xfrm>
            <a:off x="6698006" y="4508054"/>
            <a:ext cx="2438400" cy="774896"/>
          </a:xfrm>
          <a:prstGeom prst="rect">
            <a:avLst/>
          </a:prstGeom>
          <a:solidFill>
            <a:schemeClr val="accent5">
              <a:lumMod val="20000"/>
              <a:lumOff val="80000"/>
            </a:schemeClr>
          </a:solidFill>
          <a:ln w="12700" cap="sq">
            <a:solidFill>
              <a:schemeClr val="tx1"/>
            </a:solidFill>
            <a:miter lim="800000"/>
            <a:headEnd type="none" w="sm" len="sm"/>
            <a:tailEnd type="none" w="sm" len="sm"/>
          </a:ln>
        </p:spPr>
        <p:txBody>
          <a:bodyPr wrap="none" anchor="ctr"/>
          <a:lstStyle/>
          <a:p>
            <a:pPr algn="ctr"/>
            <a:r>
              <a:rPr lang="en-US" sz="2400" dirty="0"/>
              <a:t>Experiment</a:t>
            </a:r>
            <a:endParaRPr lang="en-GB" sz="2400" dirty="0"/>
          </a:p>
        </p:txBody>
      </p:sp>
      <p:sp>
        <p:nvSpPr>
          <p:cNvPr id="19" name="Line 12"/>
          <p:cNvSpPr>
            <a:spLocks noChangeShapeType="1"/>
          </p:cNvSpPr>
          <p:nvPr/>
        </p:nvSpPr>
        <p:spPr bwMode="auto">
          <a:xfrm>
            <a:off x="3421406" y="3365054"/>
            <a:ext cx="457200" cy="0"/>
          </a:xfrm>
          <a:prstGeom prst="line">
            <a:avLst/>
          </a:prstGeom>
          <a:noFill/>
          <a:ln w="76200" cap="sq">
            <a:solidFill>
              <a:schemeClr val="tx1"/>
            </a:solidFill>
            <a:round/>
            <a:headEnd type="none" w="sm" len="sm"/>
            <a:tailEnd type="triangle" w="med" len="med"/>
          </a:ln>
        </p:spPr>
        <p:txBody>
          <a:bodyPr wrap="none"/>
          <a:lstStyle/>
          <a:p>
            <a:endParaRPr lang="en-MY" sz="2400" dirty="0">
              <a:solidFill>
                <a:srgbClr val="FFFFFF"/>
              </a:solidFill>
            </a:endParaRPr>
          </a:p>
        </p:txBody>
      </p:sp>
      <p:sp>
        <p:nvSpPr>
          <p:cNvPr id="20" name="Line 13"/>
          <p:cNvSpPr>
            <a:spLocks noChangeShapeType="1"/>
          </p:cNvSpPr>
          <p:nvPr/>
        </p:nvSpPr>
        <p:spPr bwMode="auto">
          <a:xfrm>
            <a:off x="6317006" y="3365054"/>
            <a:ext cx="529882" cy="0"/>
          </a:xfrm>
          <a:prstGeom prst="line">
            <a:avLst/>
          </a:prstGeom>
          <a:noFill/>
          <a:ln w="76200" cap="sq">
            <a:solidFill>
              <a:schemeClr val="tx1"/>
            </a:solidFill>
            <a:round/>
            <a:headEnd type="none" w="sm" len="sm"/>
            <a:tailEnd type="triangle" w="med" len="med"/>
          </a:ln>
        </p:spPr>
        <p:txBody>
          <a:bodyPr wrap="none"/>
          <a:lstStyle/>
          <a:p>
            <a:endParaRPr lang="en-MY" sz="2400" dirty="0">
              <a:solidFill>
                <a:srgbClr val="FFFFFF"/>
              </a:solidFill>
            </a:endParaRPr>
          </a:p>
        </p:txBody>
      </p:sp>
      <p:sp>
        <p:nvSpPr>
          <p:cNvPr id="21" name="Rectangle 4"/>
          <p:cNvSpPr>
            <a:spLocks noChangeArrowheads="1"/>
          </p:cNvSpPr>
          <p:nvPr/>
        </p:nvSpPr>
        <p:spPr bwMode="auto">
          <a:xfrm>
            <a:off x="3878606" y="2755454"/>
            <a:ext cx="2438400" cy="1143000"/>
          </a:xfrm>
          <a:prstGeom prst="rect">
            <a:avLst/>
          </a:prstGeom>
          <a:solidFill>
            <a:schemeClr val="accent2">
              <a:lumMod val="50000"/>
            </a:schemeClr>
          </a:solidFill>
          <a:ln w="12700" cap="sq">
            <a:solidFill>
              <a:schemeClr val="tx1"/>
            </a:solidFill>
            <a:miter lim="800000"/>
            <a:headEnd type="none" w="sm" len="sm"/>
            <a:tailEnd type="none" w="sm" len="sm"/>
          </a:ln>
        </p:spPr>
        <p:txBody>
          <a:bodyPr wrap="none" anchor="ctr"/>
          <a:lstStyle/>
          <a:p>
            <a:pPr algn="ctr"/>
            <a:r>
              <a:rPr lang="en-US" sz="2400" dirty="0">
                <a:solidFill>
                  <a:srgbClr val="FFFFFF"/>
                </a:solidFill>
              </a:rPr>
              <a:t>Problem Solving</a:t>
            </a:r>
            <a:endParaRPr lang="en-GB" sz="2400" dirty="0">
              <a:solidFill>
                <a:srgbClr val="FFFFFF"/>
              </a:solidFill>
            </a:endParaRPr>
          </a:p>
        </p:txBody>
      </p:sp>
      <p:sp>
        <p:nvSpPr>
          <p:cNvPr id="22" name="Rectangle 3"/>
          <p:cNvSpPr>
            <a:spLocks noChangeArrowheads="1"/>
          </p:cNvSpPr>
          <p:nvPr/>
        </p:nvSpPr>
        <p:spPr bwMode="auto">
          <a:xfrm>
            <a:off x="754406" y="2755454"/>
            <a:ext cx="2667000" cy="11430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algn="ctr"/>
            <a:r>
              <a:rPr lang="en-US" sz="2400" dirty="0">
                <a:solidFill>
                  <a:srgbClr val="FFFFFF"/>
                </a:solidFill>
              </a:rPr>
              <a:t>Problem </a:t>
            </a:r>
            <a:r>
              <a:rPr lang="en-US" sz="2400" dirty="0" smtClean="0">
                <a:solidFill>
                  <a:srgbClr val="FFFFFF"/>
                </a:solidFill>
              </a:rPr>
              <a:t>Definition</a:t>
            </a:r>
            <a:endParaRPr lang="en-GB" sz="2400" dirty="0">
              <a:solidFill>
                <a:srgbClr val="FFFFFF"/>
              </a:solidFill>
            </a:endParaRPr>
          </a:p>
        </p:txBody>
      </p:sp>
      <p:cxnSp>
        <p:nvCxnSpPr>
          <p:cNvPr id="23" name="Straight Arrow Connector 22"/>
          <p:cNvCxnSpPr/>
          <p:nvPr/>
        </p:nvCxnSpPr>
        <p:spPr>
          <a:xfrm>
            <a:off x="3365135" y="2114968"/>
            <a:ext cx="919089" cy="6404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14" idx="2"/>
          </p:cNvCxnSpPr>
          <p:nvPr/>
        </p:nvCxnSpPr>
        <p:spPr>
          <a:xfrm>
            <a:off x="5031570" y="2081452"/>
            <a:ext cx="0" cy="7014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a:off x="5902009" y="2081452"/>
            <a:ext cx="795996" cy="6740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flipV="1">
            <a:off x="5026367" y="3898454"/>
            <a:ext cx="0" cy="6254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p:nvPr/>
        </p:nvCxnSpPr>
        <p:spPr>
          <a:xfrm flipV="1">
            <a:off x="3365135" y="3898454"/>
            <a:ext cx="919089" cy="6404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flipV="1">
            <a:off x="5902009" y="3890924"/>
            <a:ext cx="819524" cy="5896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38209614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87929E5-984D-48F3-B853-571A8C2A133E}" type="datetime3">
              <a:rPr lang="en-US" b="1" smtClean="0">
                <a:solidFill>
                  <a:srgbClr val="FF0000"/>
                </a:solidFill>
              </a:rPr>
              <a:pPr/>
              <a:t>20 September 2021</a:t>
            </a:fld>
            <a:endParaRPr lang="en-IN" b="1" dirty="0">
              <a:solidFill>
                <a:srgbClr val="FF0000"/>
              </a:solidFill>
            </a:endParaRPr>
          </a:p>
        </p:txBody>
      </p:sp>
      <p:sp>
        <p:nvSpPr>
          <p:cNvPr id="9" name="Footer Placeholder 8"/>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8" name="Slide Number Placeholder 7"/>
          <p:cNvSpPr>
            <a:spLocks noGrp="1"/>
          </p:cNvSpPr>
          <p:nvPr>
            <p:ph type="sldNum" sz="quarter" idx="12"/>
          </p:nvPr>
        </p:nvSpPr>
        <p:spPr/>
        <p:txBody>
          <a:bodyPr/>
          <a:lstStyle/>
          <a:p>
            <a:fld id="{A4AE3FDD-9F0C-49DE-BB9B-575F440D3001}" type="slidenum">
              <a:rPr lang="en-IN" b="1" smtClean="0">
                <a:solidFill>
                  <a:srgbClr val="FF0000"/>
                </a:solidFill>
              </a:rPr>
              <a:pPr/>
              <a:t>64</a:t>
            </a:fld>
            <a:endParaRPr lang="en-IN" b="1" dirty="0">
              <a:solidFill>
                <a:srgbClr val="FF0000"/>
              </a:solidFill>
            </a:endParaRPr>
          </a:p>
        </p:txBody>
      </p:sp>
      <p:sp>
        <p:nvSpPr>
          <p:cNvPr id="12" name="Rectangle 11"/>
          <p:cNvSpPr/>
          <p:nvPr/>
        </p:nvSpPr>
        <p:spPr>
          <a:xfrm>
            <a:off x="46597" y="275094"/>
            <a:ext cx="8846819" cy="3447098"/>
          </a:xfrm>
          <a:prstGeom prst="rect">
            <a:avLst/>
          </a:prstGeom>
        </p:spPr>
        <p:txBody>
          <a:bodyPr wrap="square">
            <a:spAutoFit/>
          </a:bodyPr>
          <a:lstStyle/>
          <a:p>
            <a:pPr lvl="0" algn="ctr"/>
            <a:r>
              <a:rPr lang="en-US" sz="2800" b="1" dirty="0">
                <a:solidFill>
                  <a:srgbClr val="FF0000"/>
                </a:solidFill>
              </a:rPr>
              <a:t>Rubrics</a:t>
            </a:r>
          </a:p>
          <a:p>
            <a:pPr lvl="0"/>
            <a:r>
              <a:rPr lang="en-US" dirty="0"/>
              <a:t>Rubrics are multidimensional sets of scoring guidelines that can be used to provide consistency in evaluating student </a:t>
            </a:r>
            <a:r>
              <a:rPr lang="en-US" dirty="0" smtClean="0"/>
              <a:t>work.</a:t>
            </a:r>
          </a:p>
          <a:p>
            <a:pPr lvl="0"/>
            <a:r>
              <a:rPr lang="en-US" sz="2800" b="1" dirty="0" smtClean="0">
                <a:solidFill>
                  <a:srgbClr val="FF0000"/>
                </a:solidFill>
              </a:rPr>
              <a:t>Types </a:t>
            </a:r>
            <a:r>
              <a:rPr lang="en-US" sz="2800" b="1" dirty="0">
                <a:solidFill>
                  <a:srgbClr val="FF0000"/>
                </a:solidFill>
              </a:rPr>
              <a:t>of Rubrics Used at the Institute.</a:t>
            </a:r>
            <a:endParaRPr lang="en-IN" sz="2800" b="1" dirty="0">
              <a:solidFill>
                <a:srgbClr val="FF0000"/>
              </a:solidFill>
            </a:endParaRPr>
          </a:p>
          <a:p>
            <a:pPr lvl="0"/>
            <a:r>
              <a:rPr lang="en-US" dirty="0"/>
              <a:t>Faculty of Engineering</a:t>
            </a:r>
            <a:r>
              <a:rPr lang="en-US" dirty="0" smtClean="0"/>
              <a:t>:</a:t>
            </a:r>
          </a:p>
          <a:p>
            <a:pPr lvl="0"/>
            <a:r>
              <a:rPr lang="en-US" dirty="0" smtClean="0"/>
              <a:t> </a:t>
            </a:r>
            <a:r>
              <a:rPr lang="en-US" dirty="0">
                <a:solidFill>
                  <a:srgbClr val="FF0000"/>
                </a:solidFill>
              </a:rPr>
              <a:t>Graduate Attribute Rubrics</a:t>
            </a:r>
            <a:endParaRPr lang="en-IN" sz="1600" dirty="0">
              <a:solidFill>
                <a:srgbClr val="FF0000"/>
              </a:solidFill>
            </a:endParaRPr>
          </a:p>
          <a:p>
            <a:pPr lvl="0"/>
            <a:r>
              <a:rPr lang="en-US" dirty="0"/>
              <a:t>Project Evaluation Rubrics</a:t>
            </a:r>
            <a:endParaRPr lang="en-IN" sz="1600" dirty="0"/>
          </a:p>
          <a:p>
            <a:pPr lvl="0"/>
            <a:r>
              <a:rPr lang="en-US" dirty="0">
                <a:solidFill>
                  <a:srgbClr val="FF0000"/>
                </a:solidFill>
              </a:rPr>
              <a:t>Seminar Evaluation Rubrics</a:t>
            </a:r>
            <a:endParaRPr lang="en-IN" sz="1600" dirty="0">
              <a:solidFill>
                <a:srgbClr val="FF0000"/>
              </a:solidFill>
            </a:endParaRPr>
          </a:p>
          <a:p>
            <a:pPr lvl="0"/>
            <a:r>
              <a:rPr lang="en-US" dirty="0"/>
              <a:t>Internship Evaluation Rubrics</a:t>
            </a:r>
            <a:endParaRPr lang="en-IN" sz="1600" dirty="0"/>
          </a:p>
          <a:p>
            <a:pPr lvl="0"/>
            <a:r>
              <a:rPr lang="en-US" dirty="0">
                <a:solidFill>
                  <a:srgbClr val="FF0000"/>
                </a:solidFill>
              </a:rPr>
              <a:t>Laboratory Evaluation Rubrics.</a:t>
            </a:r>
            <a:endParaRPr lang="en-IN" sz="1600" dirty="0">
              <a:solidFill>
                <a:srgbClr val="FF0000"/>
              </a:solidFill>
            </a:endParaRPr>
          </a:p>
          <a:p>
            <a:pPr lvl="0"/>
            <a:endParaRPr lang="en-US" b="1" dirty="0">
              <a:solidFill>
                <a:srgbClr val="C00000"/>
              </a:solidFill>
              <a:latin typeface="Lucida Sans" panose="020B0602030504020204" pitchFamily="34" charset="0"/>
              <a:cs typeface="Andalus" panose="02020603050405020304" pitchFamily="18" charset="-78"/>
            </a:endParaRPr>
          </a:p>
        </p:txBody>
      </p:sp>
      <p:grpSp>
        <p:nvGrpSpPr>
          <p:cNvPr id="6" name="Group 32"/>
          <p:cNvGrpSpPr/>
          <p:nvPr/>
        </p:nvGrpSpPr>
        <p:grpSpPr>
          <a:xfrm>
            <a:off x="3174519" y="2967487"/>
            <a:ext cx="6003985" cy="3303918"/>
            <a:chOff x="467544" y="980727"/>
            <a:chExt cx="7278732" cy="3816425"/>
          </a:xfrm>
        </p:grpSpPr>
        <p:sp>
          <p:nvSpPr>
            <p:cNvPr id="10" name="Rounded Rectangle 9"/>
            <p:cNvSpPr/>
            <p:nvPr/>
          </p:nvSpPr>
          <p:spPr>
            <a:xfrm>
              <a:off x="3646747" y="980727"/>
              <a:ext cx="1800200" cy="971353"/>
            </a:xfrm>
            <a:prstGeom prst="roundRect">
              <a:avLst/>
            </a:prstGeom>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dirty="0"/>
                <a:t>Course Outcome Attainment</a:t>
              </a:r>
            </a:p>
          </p:txBody>
        </p:sp>
        <p:sp>
          <p:nvSpPr>
            <p:cNvPr id="11" name="Rounded Rectangle 10"/>
            <p:cNvSpPr/>
            <p:nvPr/>
          </p:nvSpPr>
          <p:spPr>
            <a:xfrm>
              <a:off x="1619672" y="2420888"/>
              <a:ext cx="1800200" cy="936104"/>
            </a:xfrm>
            <a:prstGeom prst="roundRect">
              <a:avLst/>
            </a:prstGeom>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dirty="0"/>
                <a:t>Direct Assessment (90%)</a:t>
              </a:r>
            </a:p>
          </p:txBody>
        </p:sp>
        <p:sp>
          <p:nvSpPr>
            <p:cNvPr id="13" name="Rounded Rectangle 12"/>
            <p:cNvSpPr/>
            <p:nvPr/>
          </p:nvSpPr>
          <p:spPr>
            <a:xfrm>
              <a:off x="5946076" y="2420888"/>
              <a:ext cx="1800200" cy="972863"/>
            </a:xfrm>
            <a:prstGeom prst="roundRect">
              <a:avLst/>
            </a:prstGeom>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dirty="0"/>
                <a:t>Indirect Assessment (10%)</a:t>
              </a:r>
            </a:p>
          </p:txBody>
        </p:sp>
        <p:sp>
          <p:nvSpPr>
            <p:cNvPr id="14" name="Rounded Rectangle 13"/>
            <p:cNvSpPr/>
            <p:nvPr/>
          </p:nvSpPr>
          <p:spPr>
            <a:xfrm>
              <a:off x="467544" y="4077072"/>
              <a:ext cx="1800200" cy="720080"/>
            </a:xfrm>
            <a:prstGeom prst="roundRect">
              <a:avLst/>
            </a:prstGeom>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dirty="0"/>
                <a:t>CIE (60%)</a:t>
              </a:r>
            </a:p>
          </p:txBody>
        </p:sp>
        <p:sp>
          <p:nvSpPr>
            <p:cNvPr id="15" name="Rounded Rectangle 14"/>
            <p:cNvSpPr/>
            <p:nvPr/>
          </p:nvSpPr>
          <p:spPr>
            <a:xfrm>
              <a:off x="2915816" y="4058489"/>
              <a:ext cx="1800200" cy="720080"/>
            </a:xfrm>
            <a:prstGeom prst="roundRect">
              <a:avLst/>
            </a:prstGeom>
            <a:ln/>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dirty="0"/>
                <a:t>SEE (30%)</a:t>
              </a:r>
            </a:p>
          </p:txBody>
        </p:sp>
        <p:sp>
          <p:nvSpPr>
            <p:cNvPr id="16" name="Rounded Rectangle 15"/>
            <p:cNvSpPr/>
            <p:nvPr/>
          </p:nvSpPr>
          <p:spPr>
            <a:xfrm>
              <a:off x="5940152" y="3993475"/>
              <a:ext cx="1800200" cy="720080"/>
            </a:xfrm>
            <a:prstGeom prst="roundRect">
              <a:avLst/>
            </a:prstGeom>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dirty="0"/>
                <a:t>Course End Survey (10%)</a:t>
              </a:r>
            </a:p>
          </p:txBody>
        </p:sp>
        <p:cxnSp>
          <p:nvCxnSpPr>
            <p:cNvPr id="17" name="Straight Connector 16"/>
            <p:cNvCxnSpPr>
              <a:stCxn id="10" idx="2"/>
            </p:cNvCxnSpPr>
            <p:nvPr/>
          </p:nvCxnSpPr>
          <p:spPr>
            <a:xfrm>
              <a:off x="4546847" y="1952080"/>
              <a:ext cx="0" cy="252784"/>
            </a:xfrm>
            <a:prstGeom prst="line">
              <a:avLst/>
            </a:prstGeom>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18" name="Straight Connector 17"/>
            <p:cNvCxnSpPr/>
            <p:nvPr/>
          </p:nvCxnSpPr>
          <p:spPr>
            <a:xfrm>
              <a:off x="2519772" y="2204864"/>
              <a:ext cx="4140460" cy="0"/>
            </a:xfrm>
            <a:prstGeom prst="line">
              <a:avLst/>
            </a:prstGeom>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a:xfrm>
              <a:off x="2519772" y="2204864"/>
              <a:ext cx="0" cy="216024"/>
            </a:xfrm>
            <a:prstGeom prst="straightConnector1">
              <a:avLst/>
            </a:prstGeom>
            <a:ln>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p:nvPr/>
          </p:nvCxnSpPr>
          <p:spPr>
            <a:xfrm>
              <a:off x="6660232" y="2204864"/>
              <a:ext cx="0" cy="216024"/>
            </a:xfrm>
            <a:prstGeom prst="straightConnector1">
              <a:avLst/>
            </a:prstGeom>
            <a:ln>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21" name="Straight Connector 20"/>
            <p:cNvCxnSpPr>
              <a:stCxn id="11" idx="2"/>
            </p:cNvCxnSpPr>
            <p:nvPr/>
          </p:nvCxnSpPr>
          <p:spPr>
            <a:xfrm>
              <a:off x="2519772" y="3356992"/>
              <a:ext cx="0" cy="288032"/>
            </a:xfrm>
            <a:prstGeom prst="line">
              <a:avLst/>
            </a:prstGeom>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22" name="Straight Connector 21"/>
            <p:cNvCxnSpPr/>
            <p:nvPr/>
          </p:nvCxnSpPr>
          <p:spPr>
            <a:xfrm>
              <a:off x="1475656" y="3645024"/>
              <a:ext cx="2171091" cy="0"/>
            </a:xfrm>
            <a:prstGeom prst="line">
              <a:avLst/>
            </a:prstGeom>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23" name="Straight Arrow Connector 22"/>
            <p:cNvCxnSpPr/>
            <p:nvPr/>
          </p:nvCxnSpPr>
          <p:spPr>
            <a:xfrm>
              <a:off x="1475656" y="3645024"/>
              <a:ext cx="0" cy="432048"/>
            </a:xfrm>
            <a:prstGeom prst="straightConnector1">
              <a:avLst/>
            </a:prstGeom>
            <a:ln>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24" name="Straight Arrow Connector 23"/>
            <p:cNvCxnSpPr/>
            <p:nvPr/>
          </p:nvCxnSpPr>
          <p:spPr>
            <a:xfrm>
              <a:off x="3646747" y="3645024"/>
              <a:ext cx="0" cy="413465"/>
            </a:xfrm>
            <a:prstGeom prst="straightConnector1">
              <a:avLst/>
            </a:prstGeom>
            <a:ln>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25" name="Straight Arrow Connector 24"/>
            <p:cNvCxnSpPr>
              <a:stCxn id="13" idx="2"/>
              <a:endCxn id="16" idx="0"/>
            </p:cNvCxnSpPr>
            <p:nvPr/>
          </p:nvCxnSpPr>
          <p:spPr>
            <a:xfrm flipH="1">
              <a:off x="6840252" y="3393751"/>
              <a:ext cx="5924" cy="599724"/>
            </a:xfrm>
            <a:prstGeom prst="straightConnector1">
              <a:avLst/>
            </a:prstGeom>
            <a:ln>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grpSp>
      <p:sp>
        <p:nvSpPr>
          <p:cNvPr id="26" name="Rectangle 25"/>
          <p:cNvSpPr/>
          <p:nvPr/>
        </p:nvSpPr>
        <p:spPr>
          <a:xfrm>
            <a:off x="5136197" y="2553321"/>
            <a:ext cx="3987310" cy="369332"/>
          </a:xfrm>
          <a:prstGeom prst="rect">
            <a:avLst/>
          </a:prstGeom>
        </p:spPr>
        <p:txBody>
          <a:bodyPr wrap="none">
            <a:spAutoFit/>
          </a:bodyPr>
          <a:lstStyle/>
          <a:p>
            <a:r>
              <a:rPr lang="en-IN" b="1" dirty="0" smtClean="0">
                <a:solidFill>
                  <a:srgbClr val="800000"/>
                </a:solidFill>
              </a:rPr>
              <a:t>Assessment Tools for Attainment of COs</a:t>
            </a:r>
            <a:endParaRPr lang="en-US" dirty="0"/>
          </a:p>
        </p:txBody>
      </p:sp>
    </p:spTree>
    <p:extLst>
      <p:ext uri="{BB962C8B-B14F-4D97-AF65-F5344CB8AC3E}">
        <p14:creationId xmlns:p14="http://schemas.microsoft.com/office/powerpoint/2010/main" xmlns="" val="37336685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68074" y="475458"/>
            <a:ext cx="8562191" cy="502773"/>
          </a:xfrm>
        </p:spPr>
        <p:txBody>
          <a:bodyPr>
            <a:noAutofit/>
          </a:bodyPr>
          <a:lstStyle/>
          <a:p>
            <a:pPr>
              <a:lnSpc>
                <a:spcPct val="100000"/>
              </a:lnSpc>
            </a:pPr>
            <a:r>
              <a:rPr lang="en-IN" sz="2000" b="1" dirty="0">
                <a:solidFill>
                  <a:srgbClr val="800000"/>
                </a:solidFill>
              </a:rPr>
              <a:t>Course Assessment Tools &amp; Process for COs Evaluation</a:t>
            </a:r>
          </a:p>
        </p:txBody>
      </p:sp>
      <p:sp>
        <p:nvSpPr>
          <p:cNvPr id="44" name="Date Placeholder 43"/>
          <p:cNvSpPr>
            <a:spLocks noGrp="1"/>
          </p:cNvSpPr>
          <p:nvPr>
            <p:ph type="dt" sz="half" idx="10"/>
          </p:nvPr>
        </p:nvSpPr>
        <p:spPr/>
        <p:txBody>
          <a:bodyPr/>
          <a:lstStyle/>
          <a:p>
            <a:fld id="{47D2C3D7-9C62-40F0-83B3-EE657D4EB1ED}" type="datetime3">
              <a:rPr lang="en-US" b="1" smtClean="0">
                <a:solidFill>
                  <a:srgbClr val="FF0000"/>
                </a:solidFill>
              </a:rPr>
              <a:pPr/>
              <a:t>20 September 2021</a:t>
            </a:fld>
            <a:endParaRPr lang="en-IN" b="1" dirty="0">
              <a:solidFill>
                <a:srgbClr val="FF0000"/>
              </a:solidFill>
            </a:endParaRPr>
          </a:p>
        </p:txBody>
      </p:sp>
      <p:sp>
        <p:nvSpPr>
          <p:cNvPr id="48" name="Footer Placeholder 47"/>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46" name="Slide Number Placeholder 45"/>
          <p:cNvSpPr>
            <a:spLocks noGrp="1"/>
          </p:cNvSpPr>
          <p:nvPr>
            <p:ph type="sldNum" sz="quarter" idx="12"/>
          </p:nvPr>
        </p:nvSpPr>
        <p:spPr/>
        <p:txBody>
          <a:bodyPr/>
          <a:lstStyle/>
          <a:p>
            <a:fld id="{A4AE3FDD-9F0C-49DE-BB9B-575F440D3001}" type="slidenum">
              <a:rPr lang="en-IN" b="1" smtClean="0">
                <a:solidFill>
                  <a:srgbClr val="FF0000"/>
                </a:solidFill>
              </a:rPr>
              <a:pPr/>
              <a:t>65</a:t>
            </a:fld>
            <a:endParaRPr lang="en-IN" b="1" dirty="0">
              <a:solidFill>
                <a:srgbClr val="FF0000"/>
              </a:solidFill>
            </a:endParaRPr>
          </a:p>
        </p:txBody>
      </p:sp>
      <p:grpSp>
        <p:nvGrpSpPr>
          <p:cNvPr id="4" name="Group 2056"/>
          <p:cNvGrpSpPr/>
          <p:nvPr/>
        </p:nvGrpSpPr>
        <p:grpSpPr>
          <a:xfrm>
            <a:off x="3358232" y="978231"/>
            <a:ext cx="5745754" cy="5243200"/>
            <a:chOff x="2267744" y="980728"/>
            <a:chExt cx="5612267" cy="5472608"/>
          </a:xfrm>
        </p:grpSpPr>
        <p:sp>
          <p:nvSpPr>
            <p:cNvPr id="7" name="Rounded Rectangle 6"/>
            <p:cNvSpPr/>
            <p:nvPr/>
          </p:nvSpPr>
          <p:spPr>
            <a:xfrm>
              <a:off x="3347864" y="980728"/>
              <a:ext cx="2520280" cy="360040"/>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200" dirty="0"/>
                <a:t>University Course </a:t>
              </a:r>
              <a:r>
                <a:rPr lang="en-IN" sz="1200" dirty="0" smtClean="0"/>
                <a:t>Syllabus</a:t>
              </a:r>
              <a:endParaRPr lang="en-IN" sz="1200" dirty="0"/>
            </a:p>
          </p:txBody>
        </p:sp>
        <p:sp>
          <p:nvSpPr>
            <p:cNvPr id="8" name="Rounded Rectangle 7"/>
            <p:cNvSpPr/>
            <p:nvPr/>
          </p:nvSpPr>
          <p:spPr>
            <a:xfrm>
              <a:off x="3347864" y="1556792"/>
              <a:ext cx="2520280" cy="360040"/>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100" dirty="0"/>
                <a:t>Course Articulation </a:t>
              </a:r>
              <a:r>
                <a:rPr lang="en-IN" sz="1100" dirty="0" smtClean="0"/>
                <a:t>Matrix</a:t>
              </a:r>
            </a:p>
            <a:p>
              <a:pPr algn="ctr"/>
              <a:r>
                <a:rPr lang="en-IN" sz="1100" dirty="0" smtClean="0"/>
                <a:t>           </a:t>
              </a:r>
              <a:r>
                <a:rPr lang="en-IN" sz="1100" dirty="0"/>
                <a:t>(</a:t>
              </a:r>
              <a:r>
                <a:rPr lang="en-IN" sz="1100" b="1" dirty="0"/>
                <a:t>CO v/s PO’s &amp; PSO’s</a:t>
              </a:r>
              <a:r>
                <a:rPr lang="en-IN" sz="1100" dirty="0"/>
                <a:t>)</a:t>
              </a:r>
            </a:p>
          </p:txBody>
        </p:sp>
        <p:sp>
          <p:nvSpPr>
            <p:cNvPr id="9" name="Rounded Rectangle 8"/>
            <p:cNvSpPr/>
            <p:nvPr/>
          </p:nvSpPr>
          <p:spPr>
            <a:xfrm>
              <a:off x="3347864" y="2132856"/>
              <a:ext cx="2520280" cy="504056"/>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200" dirty="0"/>
                <a:t>Mapping of COs to </a:t>
              </a:r>
              <a:r>
                <a:rPr lang="en-IN" sz="1200" dirty="0" smtClean="0"/>
                <a:t>Test </a:t>
              </a:r>
              <a:r>
                <a:rPr lang="en-IN" sz="1200" dirty="0"/>
                <a:t>Questions</a:t>
              </a:r>
            </a:p>
          </p:txBody>
        </p:sp>
        <p:sp>
          <p:nvSpPr>
            <p:cNvPr id="10" name="Rounded Rectangle 9"/>
            <p:cNvSpPr/>
            <p:nvPr/>
          </p:nvSpPr>
          <p:spPr>
            <a:xfrm>
              <a:off x="3347864" y="2852936"/>
              <a:ext cx="2520280" cy="504056"/>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200" dirty="0"/>
                <a:t>Student Scores from Tests and Assignment</a:t>
              </a:r>
            </a:p>
          </p:txBody>
        </p:sp>
        <p:sp>
          <p:nvSpPr>
            <p:cNvPr id="11" name="Rounded Rectangle 10"/>
            <p:cNvSpPr/>
            <p:nvPr/>
          </p:nvSpPr>
          <p:spPr>
            <a:xfrm>
              <a:off x="3347864" y="3573016"/>
              <a:ext cx="2520280" cy="504056"/>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200" dirty="0"/>
                <a:t> Attainment calculation for CIE </a:t>
              </a:r>
            </a:p>
          </p:txBody>
        </p:sp>
        <p:sp>
          <p:nvSpPr>
            <p:cNvPr id="12" name="Rounded Rectangle 11"/>
            <p:cNvSpPr/>
            <p:nvPr/>
          </p:nvSpPr>
          <p:spPr>
            <a:xfrm>
              <a:off x="3347864" y="5013176"/>
              <a:ext cx="2520280" cy="360040"/>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200" dirty="0"/>
                <a:t>CO Attainment</a:t>
              </a:r>
            </a:p>
          </p:txBody>
        </p:sp>
        <p:sp>
          <p:nvSpPr>
            <p:cNvPr id="13" name="Rounded Rectangle 12"/>
            <p:cNvSpPr/>
            <p:nvPr/>
          </p:nvSpPr>
          <p:spPr>
            <a:xfrm>
              <a:off x="5869454" y="5589240"/>
              <a:ext cx="2010557" cy="360040"/>
            </a:xfrm>
            <a:prstGeom prst="roundRect">
              <a:avLst/>
            </a:prstGeom>
            <a:ln>
              <a:solidFill>
                <a:schemeClr val="accent1"/>
              </a:solidFill>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IN" sz="1200" dirty="0"/>
                <a:t>Indirect Assessment (10%)</a:t>
              </a:r>
            </a:p>
          </p:txBody>
        </p:sp>
        <p:sp>
          <p:nvSpPr>
            <p:cNvPr id="14" name="Rounded Rectangle 13"/>
            <p:cNvSpPr/>
            <p:nvPr/>
          </p:nvSpPr>
          <p:spPr>
            <a:xfrm>
              <a:off x="3419872" y="6093296"/>
              <a:ext cx="2520280" cy="360040"/>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200" b="1" dirty="0"/>
                <a:t>Total Assessment (100%)</a:t>
              </a:r>
            </a:p>
          </p:txBody>
        </p:sp>
        <p:cxnSp>
          <p:nvCxnSpPr>
            <p:cNvPr id="16" name="Straight Arrow Connector 15"/>
            <p:cNvCxnSpPr>
              <a:stCxn id="7" idx="2"/>
              <a:endCxn id="8" idx="0"/>
            </p:cNvCxnSpPr>
            <p:nvPr/>
          </p:nvCxnSpPr>
          <p:spPr>
            <a:xfrm>
              <a:off x="4608004" y="1340768"/>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17" name="Straight Arrow Connector 16"/>
            <p:cNvCxnSpPr/>
            <p:nvPr/>
          </p:nvCxnSpPr>
          <p:spPr>
            <a:xfrm>
              <a:off x="4609977" y="1916832"/>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18" name="Straight Arrow Connector 17"/>
            <p:cNvCxnSpPr/>
            <p:nvPr/>
          </p:nvCxnSpPr>
          <p:spPr>
            <a:xfrm>
              <a:off x="4608004" y="2636912"/>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19" name="Straight Arrow Connector 18"/>
            <p:cNvCxnSpPr/>
            <p:nvPr/>
          </p:nvCxnSpPr>
          <p:spPr>
            <a:xfrm>
              <a:off x="4609977" y="3356992"/>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20" name="Straight Arrow Connector 19"/>
            <p:cNvCxnSpPr>
              <a:endCxn id="21" idx="0"/>
            </p:cNvCxnSpPr>
            <p:nvPr/>
          </p:nvCxnSpPr>
          <p:spPr>
            <a:xfrm>
              <a:off x="4608004" y="4077072"/>
              <a:ext cx="0" cy="288032"/>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grpSp>
          <p:nvGrpSpPr>
            <p:cNvPr id="6" name="Group 34"/>
            <p:cNvGrpSpPr/>
            <p:nvPr/>
          </p:nvGrpSpPr>
          <p:grpSpPr>
            <a:xfrm>
              <a:off x="4437106" y="4365104"/>
              <a:ext cx="341795" cy="288032"/>
              <a:chOff x="6786489" y="4185084"/>
              <a:chExt cx="341795" cy="288032"/>
            </a:xfrm>
            <a:effectLst>
              <a:glow rad="101600">
                <a:schemeClr val="accent5">
                  <a:satMod val="175000"/>
                  <a:alpha val="40000"/>
                </a:schemeClr>
              </a:glow>
            </a:effectLst>
          </p:grpSpPr>
          <p:sp>
            <p:nvSpPr>
              <p:cNvPr id="21" name="Oval 20"/>
              <p:cNvSpPr/>
              <p:nvPr/>
            </p:nvSpPr>
            <p:spPr>
              <a:xfrm>
                <a:off x="6786489" y="4185084"/>
                <a:ext cx="341795" cy="28803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1200" dirty="0"/>
              </a:p>
            </p:txBody>
          </p:sp>
          <p:cxnSp>
            <p:nvCxnSpPr>
              <p:cNvPr id="23" name="Straight Connector 22"/>
              <p:cNvCxnSpPr>
                <a:stCxn id="21" idx="0"/>
                <a:endCxn id="21" idx="4"/>
              </p:cNvCxnSpPr>
              <p:nvPr/>
            </p:nvCxnSpPr>
            <p:spPr>
              <a:xfrm>
                <a:off x="6957387" y="4185084"/>
                <a:ext cx="0" cy="288032"/>
              </a:xfrm>
              <a:prstGeom prst="line">
                <a:avLst/>
              </a:prstGeom>
            </p:spPr>
            <p:style>
              <a:lnRef idx="2">
                <a:schemeClr val="accent5"/>
              </a:lnRef>
              <a:fillRef idx="1">
                <a:schemeClr val="lt1"/>
              </a:fillRef>
              <a:effectRef idx="0">
                <a:schemeClr val="accent5"/>
              </a:effectRef>
              <a:fontRef idx="minor">
                <a:schemeClr val="dk1"/>
              </a:fontRef>
            </p:style>
          </p:cxnSp>
          <p:cxnSp>
            <p:nvCxnSpPr>
              <p:cNvPr id="25" name="Straight Connector 24"/>
              <p:cNvCxnSpPr>
                <a:stCxn id="21" idx="2"/>
                <a:endCxn id="21" idx="6"/>
              </p:cNvCxnSpPr>
              <p:nvPr/>
            </p:nvCxnSpPr>
            <p:spPr>
              <a:xfrm>
                <a:off x="6786489" y="4329100"/>
                <a:ext cx="341795" cy="0"/>
              </a:xfrm>
              <a:prstGeom prst="line">
                <a:avLst/>
              </a:prstGeom>
            </p:spPr>
            <p:style>
              <a:lnRef idx="2">
                <a:schemeClr val="accent5"/>
              </a:lnRef>
              <a:fillRef idx="1">
                <a:schemeClr val="lt1"/>
              </a:fillRef>
              <a:effectRef idx="0">
                <a:schemeClr val="accent5"/>
              </a:effectRef>
              <a:fontRef idx="minor">
                <a:schemeClr val="dk1"/>
              </a:fontRef>
            </p:style>
          </p:cxnSp>
        </p:grpSp>
        <p:cxnSp>
          <p:nvCxnSpPr>
            <p:cNvPr id="30" name="Straight Arrow Connector 29"/>
            <p:cNvCxnSpPr/>
            <p:nvPr/>
          </p:nvCxnSpPr>
          <p:spPr>
            <a:xfrm flipH="1">
              <a:off x="4608001" y="4572777"/>
              <a:ext cx="1" cy="437715"/>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31" name="Straight Arrow Connector 30"/>
            <p:cNvCxnSpPr/>
            <p:nvPr/>
          </p:nvCxnSpPr>
          <p:spPr>
            <a:xfrm>
              <a:off x="4608004" y="5373216"/>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grpSp>
          <p:nvGrpSpPr>
            <p:cNvPr id="15" name="Group 35"/>
            <p:cNvGrpSpPr/>
            <p:nvPr/>
          </p:nvGrpSpPr>
          <p:grpSpPr>
            <a:xfrm>
              <a:off x="4437105" y="5589240"/>
              <a:ext cx="341795" cy="288032"/>
              <a:chOff x="6786489" y="4185084"/>
              <a:chExt cx="341795" cy="288032"/>
            </a:xfrm>
            <a:effectLst>
              <a:glow rad="101600">
                <a:schemeClr val="accent5">
                  <a:satMod val="175000"/>
                  <a:alpha val="40000"/>
                </a:schemeClr>
              </a:glow>
            </a:effectLst>
          </p:grpSpPr>
          <p:sp>
            <p:nvSpPr>
              <p:cNvPr id="37" name="Oval 36"/>
              <p:cNvSpPr/>
              <p:nvPr/>
            </p:nvSpPr>
            <p:spPr>
              <a:xfrm>
                <a:off x="6786489" y="4185084"/>
                <a:ext cx="341795" cy="28803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1200" dirty="0"/>
              </a:p>
            </p:txBody>
          </p:sp>
          <p:cxnSp>
            <p:nvCxnSpPr>
              <p:cNvPr id="38" name="Straight Connector 37"/>
              <p:cNvCxnSpPr>
                <a:stCxn id="37" idx="0"/>
                <a:endCxn id="37" idx="4"/>
              </p:cNvCxnSpPr>
              <p:nvPr/>
            </p:nvCxnSpPr>
            <p:spPr>
              <a:xfrm>
                <a:off x="6957387" y="4185084"/>
                <a:ext cx="0" cy="288032"/>
              </a:xfrm>
              <a:prstGeom prst="line">
                <a:avLst/>
              </a:prstGeom>
            </p:spPr>
            <p:style>
              <a:lnRef idx="2">
                <a:schemeClr val="accent5"/>
              </a:lnRef>
              <a:fillRef idx="1">
                <a:schemeClr val="lt1"/>
              </a:fillRef>
              <a:effectRef idx="0">
                <a:schemeClr val="accent5"/>
              </a:effectRef>
              <a:fontRef idx="minor">
                <a:schemeClr val="dk1"/>
              </a:fontRef>
            </p:style>
          </p:cxnSp>
          <p:cxnSp>
            <p:nvCxnSpPr>
              <p:cNvPr id="39" name="Straight Connector 38"/>
              <p:cNvCxnSpPr>
                <a:stCxn id="37" idx="2"/>
                <a:endCxn id="37" idx="6"/>
              </p:cNvCxnSpPr>
              <p:nvPr/>
            </p:nvCxnSpPr>
            <p:spPr>
              <a:xfrm>
                <a:off x="6786489" y="4329100"/>
                <a:ext cx="341795" cy="0"/>
              </a:xfrm>
              <a:prstGeom prst="line">
                <a:avLst/>
              </a:prstGeom>
            </p:spPr>
            <p:style>
              <a:lnRef idx="2">
                <a:schemeClr val="accent5"/>
              </a:lnRef>
              <a:fillRef idx="1">
                <a:schemeClr val="lt1"/>
              </a:fillRef>
              <a:effectRef idx="0">
                <a:schemeClr val="accent5"/>
              </a:effectRef>
              <a:fontRef idx="minor">
                <a:schemeClr val="dk1"/>
              </a:fontRef>
            </p:style>
          </p:cxnSp>
        </p:grpSp>
        <p:cxnSp>
          <p:nvCxnSpPr>
            <p:cNvPr id="40" name="Straight Arrow Connector 39"/>
            <p:cNvCxnSpPr/>
            <p:nvPr/>
          </p:nvCxnSpPr>
          <p:spPr>
            <a:xfrm>
              <a:off x="4617127" y="5877272"/>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42" name="Straight Arrow Connector 41"/>
            <p:cNvCxnSpPr/>
            <p:nvPr/>
          </p:nvCxnSpPr>
          <p:spPr>
            <a:xfrm flipH="1">
              <a:off x="4778900" y="5733256"/>
              <a:ext cx="1089244" cy="0"/>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sp>
          <p:nvSpPr>
            <p:cNvPr id="45" name="TextBox 44"/>
            <p:cNvSpPr txBox="1"/>
            <p:nvPr/>
          </p:nvSpPr>
          <p:spPr>
            <a:xfrm>
              <a:off x="2299654" y="4478249"/>
              <a:ext cx="2061703" cy="481864"/>
            </a:xfrm>
            <a:prstGeom prst="rect">
              <a:avLst/>
            </a:prstGeom>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IN" sz="1200" dirty="0"/>
                <a:t>60% of weightage for CIE</a:t>
              </a:r>
            </a:p>
          </p:txBody>
        </p:sp>
        <p:cxnSp>
          <p:nvCxnSpPr>
            <p:cNvPr id="47" name="Straight Connector 46"/>
            <p:cNvCxnSpPr>
              <a:stCxn id="7" idx="3"/>
            </p:cNvCxnSpPr>
            <p:nvPr/>
          </p:nvCxnSpPr>
          <p:spPr>
            <a:xfrm>
              <a:off x="5868144" y="1160748"/>
              <a:ext cx="1008112" cy="0"/>
            </a:xfrm>
            <a:prstGeom prst="line">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49" name="Straight Connector 48"/>
            <p:cNvCxnSpPr/>
            <p:nvPr/>
          </p:nvCxnSpPr>
          <p:spPr>
            <a:xfrm>
              <a:off x="6876256" y="1160748"/>
              <a:ext cx="0" cy="3348372"/>
            </a:xfrm>
            <a:prstGeom prst="line">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51" name="Straight Arrow Connector 50"/>
            <p:cNvCxnSpPr>
              <a:endCxn id="21" idx="6"/>
            </p:cNvCxnSpPr>
            <p:nvPr/>
          </p:nvCxnSpPr>
          <p:spPr>
            <a:xfrm flipH="1">
              <a:off x="4778901" y="4509120"/>
              <a:ext cx="2097355" cy="0"/>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sp>
          <p:nvSpPr>
            <p:cNvPr id="52" name="TextBox 51"/>
            <p:cNvSpPr txBox="1"/>
            <p:nvPr/>
          </p:nvSpPr>
          <p:spPr>
            <a:xfrm>
              <a:off x="4932040" y="4653136"/>
              <a:ext cx="2168893" cy="289119"/>
            </a:xfrm>
            <a:prstGeom prst="rect">
              <a:avLst/>
            </a:prstGeom>
            <a:ln/>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rtlCol="0">
              <a:spAutoFit/>
            </a:bodyPr>
            <a:lstStyle/>
            <a:p>
              <a:r>
                <a:rPr lang="en-IN" sz="1200" dirty="0"/>
                <a:t>30% of weightage for SEE</a:t>
              </a:r>
            </a:p>
          </p:txBody>
        </p:sp>
        <p:grpSp>
          <p:nvGrpSpPr>
            <p:cNvPr id="22" name="Group 2052"/>
            <p:cNvGrpSpPr/>
            <p:nvPr/>
          </p:nvGrpSpPr>
          <p:grpSpPr>
            <a:xfrm>
              <a:off x="2267744" y="1448780"/>
              <a:ext cx="628338" cy="4032448"/>
              <a:chOff x="1763686" y="1448780"/>
              <a:chExt cx="628338" cy="3864505"/>
            </a:xfrm>
          </p:grpSpPr>
          <p:cxnSp>
            <p:nvCxnSpPr>
              <p:cNvPr id="61" name="Straight Connector 60"/>
              <p:cNvCxnSpPr/>
              <p:nvPr/>
            </p:nvCxnSpPr>
            <p:spPr>
              <a:xfrm flipH="1">
                <a:off x="1763686" y="1448780"/>
                <a:ext cx="628337"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2048" name="Straight Connector 2047"/>
              <p:cNvCxnSpPr/>
              <p:nvPr/>
            </p:nvCxnSpPr>
            <p:spPr>
              <a:xfrm>
                <a:off x="1763688" y="1448780"/>
                <a:ext cx="0" cy="3852428"/>
              </a:xfrm>
              <a:prstGeom prst="line">
                <a:avLst/>
              </a:prstGeom>
            </p:spPr>
            <p:style>
              <a:lnRef idx="2">
                <a:schemeClr val="accent5"/>
              </a:lnRef>
              <a:fillRef idx="0">
                <a:schemeClr val="accent5"/>
              </a:fillRef>
              <a:effectRef idx="1">
                <a:schemeClr val="accent5"/>
              </a:effectRef>
              <a:fontRef idx="minor">
                <a:schemeClr val="tx1"/>
              </a:fontRef>
            </p:style>
          </p:cxnSp>
          <p:cxnSp>
            <p:nvCxnSpPr>
              <p:cNvPr id="69" name="Straight Connector 68"/>
              <p:cNvCxnSpPr/>
              <p:nvPr/>
            </p:nvCxnSpPr>
            <p:spPr>
              <a:xfrm flipH="1">
                <a:off x="1763687" y="5313285"/>
                <a:ext cx="628337" cy="0"/>
              </a:xfrm>
              <a:prstGeom prst="line">
                <a:avLst/>
              </a:prstGeom>
            </p:spPr>
            <p:style>
              <a:lnRef idx="2">
                <a:schemeClr val="accent5"/>
              </a:lnRef>
              <a:fillRef idx="0">
                <a:schemeClr val="accent5"/>
              </a:fillRef>
              <a:effectRef idx="1">
                <a:schemeClr val="accent5"/>
              </a:effectRef>
              <a:fontRef idx="minor">
                <a:schemeClr val="tx1"/>
              </a:fontRef>
            </p:style>
          </p:cxnSp>
        </p:grpSp>
        <p:sp>
          <p:nvSpPr>
            <p:cNvPr id="2054" name="Rectangle 2053"/>
            <p:cNvSpPr/>
            <p:nvPr/>
          </p:nvSpPr>
          <p:spPr>
            <a:xfrm rot="16200000">
              <a:off x="1363701" y="2616394"/>
              <a:ext cx="2436426" cy="285595"/>
            </a:xfrm>
            <a:prstGeom prst="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n-IN" sz="1300" dirty="0"/>
                <a:t>Direct Assessment (90%)</a:t>
              </a:r>
            </a:p>
          </p:txBody>
        </p:sp>
      </p:grpSp>
      <p:graphicFrame>
        <p:nvGraphicFramePr>
          <p:cNvPr id="75" name="Table 74"/>
          <p:cNvGraphicFramePr>
            <a:graphicFrameLocks noGrp="1"/>
          </p:cNvGraphicFramePr>
          <p:nvPr>
            <p:extLst/>
          </p:nvPr>
        </p:nvGraphicFramePr>
        <p:xfrm>
          <a:off x="418148" y="929645"/>
          <a:ext cx="2582260" cy="5446386"/>
        </p:xfrm>
        <a:graphic>
          <a:graphicData uri="http://schemas.openxmlformats.org/drawingml/2006/table">
            <a:tbl>
              <a:tblPr firstRow="1" bandRow="1">
                <a:tableStyleId>{5C22544A-7EE6-4342-B048-85BDC9FD1C3A}</a:tableStyleId>
              </a:tblPr>
              <a:tblGrid>
                <a:gridCol w="410814">
                  <a:extLst>
                    <a:ext uri="{9D8B030D-6E8A-4147-A177-3AD203B41FA5}">
                      <a16:colId xmlns:a16="http://schemas.microsoft.com/office/drawing/2014/main" xmlns="" val="754176786"/>
                    </a:ext>
                  </a:extLst>
                </a:gridCol>
                <a:gridCol w="2171446">
                  <a:extLst>
                    <a:ext uri="{9D8B030D-6E8A-4147-A177-3AD203B41FA5}">
                      <a16:colId xmlns:a16="http://schemas.microsoft.com/office/drawing/2014/main" xmlns="" val="3641546098"/>
                    </a:ext>
                  </a:extLst>
                </a:gridCol>
              </a:tblGrid>
              <a:tr h="495126">
                <a:tc gridSpan="2">
                  <a:txBody>
                    <a:bodyPr/>
                    <a:lstStyle/>
                    <a:p>
                      <a:r>
                        <a:rPr lang="en-IN" sz="1400" dirty="0">
                          <a:latin typeface="Times New Roman" panose="02020603050405020304" pitchFamily="18" charset="0"/>
                          <a:cs typeface="Times New Roman" panose="02020603050405020304" pitchFamily="18" charset="0"/>
                        </a:rPr>
                        <a:t>Direct Assessment Tools</a:t>
                      </a:r>
                    </a:p>
                  </a:txBody>
                  <a:tcPr marL="93615" marR="93615" marT="34203" marB="34203">
                    <a:solidFill>
                      <a:schemeClr val="tx1"/>
                    </a:solidFill>
                  </a:tcPr>
                </a:tc>
                <a:tc hMerge="1">
                  <a:txBody>
                    <a:bodyPr/>
                    <a:lstStyle/>
                    <a:p>
                      <a:endParaRPr lang="en-IN" dirty="0"/>
                    </a:p>
                  </a:txBody>
                  <a:tcPr/>
                </a:tc>
                <a:extLst>
                  <a:ext uri="{0D108BD9-81ED-4DB2-BD59-A6C34878D82A}">
                    <a16:rowId xmlns:a16="http://schemas.microsoft.com/office/drawing/2014/main" xmlns="" val="1602477348"/>
                  </a:ext>
                </a:extLst>
              </a:tr>
              <a:tr h="495126">
                <a:tc>
                  <a:txBody>
                    <a:bodyPr/>
                    <a:lstStyle/>
                    <a:p>
                      <a:r>
                        <a:rPr lang="en-IN" sz="1400" dirty="0">
                          <a:latin typeface="Times New Roman" panose="02020603050405020304" pitchFamily="18" charset="0"/>
                          <a:cs typeface="Times New Roman" panose="02020603050405020304" pitchFamily="18" charset="0"/>
                        </a:rPr>
                        <a:t>1</a:t>
                      </a:r>
                    </a:p>
                  </a:txBody>
                  <a:tcPr marL="93615" marR="93615" marT="34203" marB="34203"/>
                </a:tc>
                <a:tc>
                  <a:txBody>
                    <a:bodyPr/>
                    <a:lstStyle/>
                    <a:p>
                      <a:r>
                        <a:rPr lang="en-IN" sz="1400" b="0" dirty="0">
                          <a:latin typeface="+mj-lt"/>
                          <a:cs typeface="Times New Roman" panose="02020603050405020304" pitchFamily="18" charset="0"/>
                        </a:rPr>
                        <a:t> Test</a:t>
                      </a:r>
                    </a:p>
                  </a:txBody>
                  <a:tcPr marL="93615" marR="93615" marT="34203" marB="34203"/>
                </a:tc>
                <a:extLst>
                  <a:ext uri="{0D108BD9-81ED-4DB2-BD59-A6C34878D82A}">
                    <a16:rowId xmlns:a16="http://schemas.microsoft.com/office/drawing/2014/main" xmlns="" val="3434863164"/>
                  </a:ext>
                </a:extLst>
              </a:tr>
              <a:tr h="495126">
                <a:tc>
                  <a:txBody>
                    <a:bodyPr/>
                    <a:lstStyle/>
                    <a:p>
                      <a:r>
                        <a:rPr lang="en-IN" sz="1400" dirty="0">
                          <a:latin typeface="Times New Roman" panose="02020603050405020304" pitchFamily="18" charset="0"/>
                          <a:cs typeface="Times New Roman" panose="02020603050405020304" pitchFamily="18" charset="0"/>
                        </a:rPr>
                        <a:t>2</a:t>
                      </a:r>
                    </a:p>
                  </a:txBody>
                  <a:tcPr marL="93615" marR="93615" marT="34203" marB="34203"/>
                </a:tc>
                <a:tc>
                  <a:txBody>
                    <a:bodyPr/>
                    <a:lstStyle/>
                    <a:p>
                      <a:r>
                        <a:rPr lang="en-IN" sz="1400" b="0" dirty="0">
                          <a:latin typeface="+mj-lt"/>
                        </a:rPr>
                        <a:t>Assignment</a:t>
                      </a:r>
                      <a:endParaRPr lang="en-IN" sz="1400" b="0" dirty="0">
                        <a:latin typeface="+mj-lt"/>
                        <a:cs typeface="Times New Roman" panose="02020603050405020304" pitchFamily="18" charset="0"/>
                      </a:endParaRPr>
                    </a:p>
                  </a:txBody>
                  <a:tcPr marL="93615" marR="93615" marT="34203" marB="34203"/>
                </a:tc>
                <a:extLst>
                  <a:ext uri="{0D108BD9-81ED-4DB2-BD59-A6C34878D82A}">
                    <a16:rowId xmlns:a16="http://schemas.microsoft.com/office/drawing/2014/main" xmlns="" val="2451305442"/>
                  </a:ext>
                </a:extLst>
              </a:tr>
              <a:tr h="495126">
                <a:tc>
                  <a:txBody>
                    <a:bodyPr/>
                    <a:lstStyle/>
                    <a:p>
                      <a:r>
                        <a:rPr lang="en-IN" sz="1400" dirty="0">
                          <a:latin typeface="Times New Roman" panose="02020603050405020304" pitchFamily="18" charset="0"/>
                          <a:cs typeface="Times New Roman" panose="02020603050405020304" pitchFamily="18" charset="0"/>
                        </a:rPr>
                        <a:t>3</a:t>
                      </a:r>
                    </a:p>
                  </a:txBody>
                  <a:tcPr marL="93615" marR="93615" marT="34203" marB="34203"/>
                </a:tc>
                <a:tc>
                  <a:txBody>
                    <a:bodyPr/>
                    <a:lstStyle/>
                    <a:p>
                      <a:r>
                        <a:rPr lang="en-IN" sz="1400" b="0" dirty="0">
                          <a:latin typeface="+mj-lt"/>
                          <a:cs typeface="Times New Roman" panose="02020603050405020304" pitchFamily="18" charset="0"/>
                        </a:rPr>
                        <a:t>Lab record evaluation</a:t>
                      </a:r>
                    </a:p>
                  </a:txBody>
                  <a:tcPr marL="93615" marR="93615" marT="34203" marB="34203"/>
                </a:tc>
                <a:extLst>
                  <a:ext uri="{0D108BD9-81ED-4DB2-BD59-A6C34878D82A}">
                    <a16:rowId xmlns:a16="http://schemas.microsoft.com/office/drawing/2014/main" xmlns="" val="1741343750"/>
                  </a:ext>
                </a:extLst>
              </a:tr>
              <a:tr h="495126">
                <a:tc>
                  <a:txBody>
                    <a:bodyPr/>
                    <a:lstStyle/>
                    <a:p>
                      <a:r>
                        <a:rPr lang="en-IN" sz="1400" dirty="0">
                          <a:latin typeface="Times New Roman" panose="02020603050405020304" pitchFamily="18" charset="0"/>
                          <a:cs typeface="Times New Roman" panose="02020603050405020304" pitchFamily="18" charset="0"/>
                        </a:rPr>
                        <a:t>4</a:t>
                      </a:r>
                    </a:p>
                  </a:txBody>
                  <a:tcPr marL="93615" marR="93615" marT="34203" marB="3420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dirty="0">
                          <a:latin typeface="+mj-lt"/>
                          <a:cs typeface="Times New Roman" panose="02020603050405020304" pitchFamily="18" charset="0"/>
                        </a:rPr>
                        <a:t>Lab test evaluation</a:t>
                      </a:r>
                    </a:p>
                    <a:p>
                      <a:endParaRPr lang="en-IN" sz="1400" b="0" dirty="0">
                        <a:latin typeface="+mj-lt"/>
                        <a:cs typeface="Times New Roman" panose="02020603050405020304" pitchFamily="18" charset="0"/>
                      </a:endParaRPr>
                    </a:p>
                  </a:txBody>
                  <a:tcPr marL="93615" marR="93615" marT="34203" marB="34203"/>
                </a:tc>
                <a:extLst>
                  <a:ext uri="{0D108BD9-81ED-4DB2-BD59-A6C34878D82A}">
                    <a16:rowId xmlns:a16="http://schemas.microsoft.com/office/drawing/2014/main" xmlns="" val="3687190257"/>
                  </a:ext>
                </a:extLst>
              </a:tr>
              <a:tr h="495126">
                <a:tc>
                  <a:txBody>
                    <a:bodyPr/>
                    <a:lstStyle/>
                    <a:p>
                      <a:r>
                        <a:rPr lang="en-IN" sz="1400" dirty="0">
                          <a:latin typeface="Times New Roman" panose="02020603050405020304" pitchFamily="18" charset="0"/>
                          <a:cs typeface="Times New Roman" panose="02020603050405020304" pitchFamily="18" charset="0"/>
                        </a:rPr>
                        <a:t>5</a:t>
                      </a:r>
                    </a:p>
                  </a:txBody>
                  <a:tcPr marL="93615" marR="93615" marT="34203" marB="34203"/>
                </a:tc>
                <a:tc>
                  <a:txBody>
                    <a:bodyPr/>
                    <a:lstStyle/>
                    <a:p>
                      <a:r>
                        <a:rPr lang="en-IN" sz="1400" b="0" dirty="0">
                          <a:latin typeface="+mj-lt"/>
                          <a:cs typeface="Times New Roman" panose="02020603050405020304" pitchFamily="18" charset="0"/>
                        </a:rPr>
                        <a:t>Project Work</a:t>
                      </a:r>
                    </a:p>
                  </a:txBody>
                  <a:tcPr marL="93615" marR="93615" marT="34203" marB="34203"/>
                </a:tc>
                <a:extLst>
                  <a:ext uri="{0D108BD9-81ED-4DB2-BD59-A6C34878D82A}">
                    <a16:rowId xmlns:a16="http://schemas.microsoft.com/office/drawing/2014/main" xmlns="" val="3488071081"/>
                  </a:ext>
                </a:extLst>
              </a:tr>
              <a:tr h="495126">
                <a:tc>
                  <a:txBody>
                    <a:bodyPr/>
                    <a:lstStyle/>
                    <a:p>
                      <a:r>
                        <a:rPr lang="en-IN" sz="1400" dirty="0">
                          <a:latin typeface="Times New Roman" panose="02020603050405020304" pitchFamily="18" charset="0"/>
                          <a:cs typeface="Times New Roman" panose="02020603050405020304" pitchFamily="18" charset="0"/>
                        </a:rPr>
                        <a:t>6</a:t>
                      </a:r>
                    </a:p>
                  </a:txBody>
                  <a:tcPr marL="93615" marR="93615" marT="34203" marB="34203"/>
                </a:tc>
                <a:tc>
                  <a:txBody>
                    <a:bodyPr/>
                    <a:lstStyle/>
                    <a:p>
                      <a:r>
                        <a:rPr lang="en-IN" sz="1400" b="0" dirty="0">
                          <a:latin typeface="+mj-lt"/>
                          <a:cs typeface="Times New Roman" panose="02020603050405020304" pitchFamily="18" charset="0"/>
                        </a:rPr>
                        <a:t>Technical seminar</a:t>
                      </a:r>
                    </a:p>
                  </a:txBody>
                  <a:tcPr marL="93615" marR="93615" marT="34203" marB="34203"/>
                </a:tc>
                <a:extLst>
                  <a:ext uri="{0D108BD9-81ED-4DB2-BD59-A6C34878D82A}">
                    <a16:rowId xmlns:a16="http://schemas.microsoft.com/office/drawing/2014/main" xmlns="" val="122669715"/>
                  </a:ext>
                </a:extLst>
              </a:tr>
              <a:tr h="495126">
                <a:tc>
                  <a:txBody>
                    <a:bodyPr/>
                    <a:lstStyle/>
                    <a:p>
                      <a:r>
                        <a:rPr lang="en-IN" sz="1400" dirty="0">
                          <a:latin typeface="Times New Roman" panose="02020603050405020304" pitchFamily="18" charset="0"/>
                          <a:cs typeface="Times New Roman" panose="02020603050405020304" pitchFamily="18" charset="0"/>
                        </a:rPr>
                        <a:t>7</a:t>
                      </a:r>
                    </a:p>
                  </a:txBody>
                  <a:tcPr marL="93615" marR="93615" marT="34203" marB="34203"/>
                </a:tc>
                <a:tc>
                  <a:txBody>
                    <a:bodyPr/>
                    <a:lstStyle/>
                    <a:p>
                      <a:r>
                        <a:rPr lang="en-IN" sz="1400" b="0" dirty="0">
                          <a:latin typeface="+mj-lt"/>
                          <a:cs typeface="Times New Roman" panose="02020603050405020304" pitchFamily="18" charset="0"/>
                        </a:rPr>
                        <a:t>Internship</a:t>
                      </a:r>
                    </a:p>
                  </a:txBody>
                  <a:tcPr marL="93615" marR="93615" marT="34203" marB="34203"/>
                </a:tc>
                <a:extLst>
                  <a:ext uri="{0D108BD9-81ED-4DB2-BD59-A6C34878D82A}">
                    <a16:rowId xmlns:a16="http://schemas.microsoft.com/office/drawing/2014/main" xmlns="" val="10007"/>
                  </a:ext>
                </a:extLst>
              </a:tr>
              <a:tr h="495126">
                <a:tc>
                  <a:txBody>
                    <a:bodyPr/>
                    <a:lstStyle/>
                    <a:p>
                      <a:r>
                        <a:rPr lang="en-IN" sz="1400" dirty="0">
                          <a:latin typeface="Times New Roman" panose="02020603050405020304" pitchFamily="18" charset="0"/>
                          <a:cs typeface="Times New Roman" panose="02020603050405020304" pitchFamily="18" charset="0"/>
                        </a:rPr>
                        <a:t>8</a:t>
                      </a:r>
                    </a:p>
                  </a:txBody>
                  <a:tcPr marL="93615" marR="93615" marT="34203" marB="34203"/>
                </a:tc>
                <a:tc>
                  <a:txBody>
                    <a:bodyPr/>
                    <a:lstStyle/>
                    <a:p>
                      <a:r>
                        <a:rPr lang="en-IN" sz="1400" b="0" dirty="0">
                          <a:latin typeface="+mj-lt"/>
                          <a:cs typeface="Times New Roman" panose="02020603050405020304" pitchFamily="18" charset="0"/>
                        </a:rPr>
                        <a:t>Semester End Exam</a:t>
                      </a:r>
                    </a:p>
                  </a:txBody>
                  <a:tcPr marL="93615" marR="93615" marT="34203" marB="34203"/>
                </a:tc>
                <a:extLst>
                  <a:ext uri="{0D108BD9-81ED-4DB2-BD59-A6C34878D82A}">
                    <a16:rowId xmlns:a16="http://schemas.microsoft.com/office/drawing/2014/main" xmlns="" val="316255395"/>
                  </a:ext>
                </a:extLst>
              </a:tr>
              <a:tr h="495126">
                <a:tc gridSpan="2">
                  <a:txBody>
                    <a:bodyPr/>
                    <a:lstStyle/>
                    <a:p>
                      <a:r>
                        <a:rPr lang="en-IN" sz="1400" dirty="0">
                          <a:solidFill>
                            <a:schemeClr val="bg1"/>
                          </a:solidFill>
                          <a:latin typeface="Times New Roman" panose="02020603050405020304" pitchFamily="18" charset="0"/>
                          <a:cs typeface="Times New Roman" panose="02020603050405020304" pitchFamily="18" charset="0"/>
                        </a:rPr>
                        <a:t>Indirect Assessment Tool</a:t>
                      </a:r>
                    </a:p>
                  </a:txBody>
                  <a:tcPr marL="93615" marR="93615" marT="34203" marB="34203">
                    <a:solidFill>
                      <a:schemeClr val="tx1"/>
                    </a:solidFill>
                  </a:tcPr>
                </a:tc>
                <a:tc hMerge="1">
                  <a:txBody>
                    <a:bodyPr/>
                    <a:lstStyle/>
                    <a:p>
                      <a:endParaRPr lang="en-IN" dirty="0"/>
                    </a:p>
                  </a:txBody>
                  <a:tcPr/>
                </a:tc>
                <a:extLst>
                  <a:ext uri="{0D108BD9-81ED-4DB2-BD59-A6C34878D82A}">
                    <a16:rowId xmlns:a16="http://schemas.microsoft.com/office/drawing/2014/main" xmlns="" val="775230013"/>
                  </a:ext>
                </a:extLst>
              </a:tr>
              <a:tr h="495126">
                <a:tc>
                  <a:txBody>
                    <a:bodyPr/>
                    <a:lstStyle/>
                    <a:p>
                      <a:r>
                        <a:rPr lang="en-IN" sz="1400" dirty="0">
                          <a:latin typeface="Times New Roman" panose="02020603050405020304" pitchFamily="18" charset="0"/>
                          <a:cs typeface="Times New Roman" panose="02020603050405020304" pitchFamily="18" charset="0"/>
                        </a:rPr>
                        <a:t>1</a:t>
                      </a:r>
                    </a:p>
                  </a:txBody>
                  <a:tcPr marL="93615" marR="93615" marT="34203" marB="34203"/>
                </a:tc>
                <a:tc>
                  <a:txBody>
                    <a:bodyPr/>
                    <a:lstStyle/>
                    <a:p>
                      <a:r>
                        <a:rPr lang="en-IN" sz="1400" dirty="0">
                          <a:latin typeface="Times New Roman" panose="02020603050405020304" pitchFamily="18" charset="0"/>
                          <a:cs typeface="Times New Roman" panose="02020603050405020304" pitchFamily="18" charset="0"/>
                        </a:rPr>
                        <a:t>Course End Survey</a:t>
                      </a:r>
                    </a:p>
                  </a:txBody>
                  <a:tcPr marL="93615" marR="93615" marT="34203" marB="34203"/>
                </a:tc>
                <a:extLst>
                  <a:ext uri="{0D108BD9-81ED-4DB2-BD59-A6C34878D82A}">
                    <a16:rowId xmlns:a16="http://schemas.microsoft.com/office/drawing/2014/main" xmlns="" val="1703575123"/>
                  </a:ext>
                </a:extLst>
              </a:tr>
            </a:tbl>
          </a:graphicData>
        </a:graphic>
      </p:graphicFrame>
    </p:spTree>
    <p:extLst>
      <p:ext uri="{BB962C8B-B14F-4D97-AF65-F5344CB8AC3E}">
        <p14:creationId xmlns:p14="http://schemas.microsoft.com/office/powerpoint/2010/main" xmlns="" val="7053003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45570" y="144553"/>
            <a:ext cx="7372069" cy="502773"/>
          </a:xfrm>
        </p:spPr>
        <p:txBody>
          <a:bodyPr>
            <a:noAutofit/>
          </a:bodyPr>
          <a:lstStyle/>
          <a:p>
            <a:pPr>
              <a:lnSpc>
                <a:spcPct val="100000"/>
              </a:lnSpc>
            </a:pPr>
            <a:r>
              <a:rPr lang="en-IN" sz="2000" b="1" dirty="0">
                <a:solidFill>
                  <a:srgbClr val="800000"/>
                </a:solidFill>
              </a:rPr>
              <a:t>Faculty Performance Appraisal and Development System (FPADS)</a:t>
            </a:r>
          </a:p>
        </p:txBody>
      </p:sp>
      <p:sp>
        <p:nvSpPr>
          <p:cNvPr id="36" name="Date Placeholder 35"/>
          <p:cNvSpPr>
            <a:spLocks noGrp="1"/>
          </p:cNvSpPr>
          <p:nvPr>
            <p:ph type="dt" sz="half" idx="10"/>
          </p:nvPr>
        </p:nvSpPr>
        <p:spPr/>
        <p:txBody>
          <a:bodyPr/>
          <a:lstStyle/>
          <a:p>
            <a:fld id="{795D7FAC-5E37-4D5D-B1DA-44A6710D09A2}" type="datetime3">
              <a:rPr lang="en-US" b="1" smtClean="0">
                <a:solidFill>
                  <a:srgbClr val="FF0000"/>
                </a:solidFill>
              </a:rPr>
              <a:pPr/>
              <a:t>20 September 2021</a:t>
            </a:fld>
            <a:endParaRPr lang="en-IN" b="1" dirty="0">
              <a:solidFill>
                <a:srgbClr val="FF0000"/>
              </a:solidFill>
            </a:endParaRPr>
          </a:p>
        </p:txBody>
      </p:sp>
      <p:sp>
        <p:nvSpPr>
          <p:cNvPr id="38" name="Footer Placeholder 37"/>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37" name="Slide Number Placeholder 36"/>
          <p:cNvSpPr>
            <a:spLocks noGrp="1"/>
          </p:cNvSpPr>
          <p:nvPr>
            <p:ph type="sldNum" sz="quarter" idx="12"/>
          </p:nvPr>
        </p:nvSpPr>
        <p:spPr/>
        <p:txBody>
          <a:bodyPr/>
          <a:lstStyle/>
          <a:p>
            <a:fld id="{A4AE3FDD-9F0C-49DE-BB9B-575F440D3001}" type="slidenum">
              <a:rPr lang="en-IN" b="1" smtClean="0">
                <a:solidFill>
                  <a:srgbClr val="FF0000"/>
                </a:solidFill>
              </a:rPr>
              <a:pPr/>
              <a:t>66</a:t>
            </a:fld>
            <a:endParaRPr lang="en-IN" b="1" dirty="0">
              <a:solidFill>
                <a:srgbClr val="FF0000"/>
              </a:solidFill>
            </a:endParaRPr>
          </a:p>
        </p:txBody>
      </p:sp>
      <p:grpSp>
        <p:nvGrpSpPr>
          <p:cNvPr id="4" name="Group 5"/>
          <p:cNvGrpSpPr/>
          <p:nvPr/>
        </p:nvGrpSpPr>
        <p:grpSpPr>
          <a:xfrm>
            <a:off x="913373" y="642944"/>
            <a:ext cx="7961831" cy="5674706"/>
            <a:chOff x="55586" y="-102786"/>
            <a:chExt cx="6002949" cy="7337975"/>
          </a:xfrm>
        </p:grpSpPr>
        <p:sp>
          <p:nvSpPr>
            <p:cNvPr id="7" name="Flowchart: Alternate Process 6"/>
            <p:cNvSpPr>
              <a:spLocks noChangeArrowheads="1"/>
            </p:cNvSpPr>
            <p:nvPr/>
          </p:nvSpPr>
          <p:spPr bwMode="auto">
            <a:xfrm>
              <a:off x="4381500" y="4727040"/>
              <a:ext cx="1513840" cy="789841"/>
            </a:xfrm>
            <a:prstGeom prst="flowChartAlternateProcess">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1000"/>
                </a:spcAft>
              </a:pPr>
              <a:endParaRPr lang="en-IN" sz="900" b="1" dirty="0">
                <a:effectLst/>
                <a:latin typeface="+mj-lt"/>
                <a:ea typeface="Century Gothic"/>
                <a:cs typeface="Times New Roman"/>
              </a:endParaRPr>
            </a:p>
            <a:p>
              <a:pPr algn="ctr">
                <a:lnSpc>
                  <a:spcPct val="115000"/>
                </a:lnSpc>
                <a:spcAft>
                  <a:spcPts val="0"/>
                </a:spcAft>
              </a:pPr>
              <a:r>
                <a:rPr lang="en-IN" sz="1100" b="1" dirty="0" smtClean="0">
                  <a:ea typeface="Century Gothic"/>
                  <a:cs typeface="Times New Roman"/>
                </a:rPr>
                <a:t>Overall Rating</a:t>
              </a:r>
              <a:endParaRPr lang="en-IN" sz="1400" b="1" dirty="0" smtClean="0">
                <a:ea typeface="Century Gothic"/>
                <a:cs typeface="Times New Roman"/>
              </a:endParaRPr>
            </a:p>
            <a:p>
              <a:pPr algn="ctr">
                <a:lnSpc>
                  <a:spcPct val="115000"/>
                </a:lnSpc>
                <a:spcAft>
                  <a:spcPts val="0"/>
                </a:spcAft>
              </a:pPr>
              <a:r>
                <a:rPr lang="en-IN" sz="1100" b="1" dirty="0" smtClean="0">
                  <a:ea typeface="Century Gothic"/>
                  <a:cs typeface="Times New Roman"/>
                </a:rPr>
                <a:t>≤ 59%</a:t>
              </a:r>
              <a:endParaRPr lang="en-IN" sz="1400" b="1" dirty="0" smtClean="0">
                <a:ea typeface="Century Gothic"/>
                <a:cs typeface="Times New Roman"/>
              </a:endParaRPr>
            </a:p>
            <a:p>
              <a:pPr algn="ctr">
                <a:lnSpc>
                  <a:spcPct val="115000"/>
                </a:lnSpc>
                <a:spcAft>
                  <a:spcPts val="1000"/>
                </a:spcAft>
              </a:pPr>
              <a:r>
                <a:rPr lang="en-IN" sz="900" b="1" dirty="0">
                  <a:effectLst/>
                  <a:latin typeface="+mj-lt"/>
                  <a:ea typeface="Century Gothic"/>
                  <a:cs typeface="Times New Roman"/>
                </a:rPr>
                <a:t> </a:t>
              </a:r>
              <a:endParaRPr lang="en-IN" sz="1100" b="1" dirty="0">
                <a:effectLst/>
                <a:latin typeface="+mj-lt"/>
                <a:ea typeface="Century Gothic"/>
                <a:cs typeface="Times New Roman"/>
              </a:endParaRPr>
            </a:p>
          </p:txBody>
        </p:sp>
        <p:grpSp>
          <p:nvGrpSpPr>
            <p:cNvPr id="6" name="Group 7"/>
            <p:cNvGrpSpPr>
              <a:grpSpLocks/>
            </p:cNvGrpSpPr>
            <p:nvPr/>
          </p:nvGrpSpPr>
          <p:grpSpPr bwMode="auto">
            <a:xfrm>
              <a:off x="55586" y="-102786"/>
              <a:ext cx="6002949" cy="7337975"/>
              <a:chOff x="556" y="-1122"/>
              <a:chExt cx="60045" cy="73390"/>
            </a:xfrm>
          </p:grpSpPr>
          <p:sp>
            <p:nvSpPr>
              <p:cNvPr id="10" name="Rectangle 9"/>
              <p:cNvSpPr>
                <a:spLocks noChangeArrowheads="1"/>
              </p:cNvSpPr>
              <p:nvPr/>
            </p:nvSpPr>
            <p:spPr bwMode="auto">
              <a:xfrm>
                <a:off x="17775" y="-1122"/>
                <a:ext cx="21654" cy="6974"/>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100" b="1" dirty="0">
                    <a:effectLst/>
                    <a:latin typeface="+mj-lt"/>
                    <a:ea typeface="Century Gothic"/>
                    <a:cs typeface="Times New Roman"/>
                  </a:rPr>
                  <a:t>Faculty fills the appraisal form for one academic year and </a:t>
                </a:r>
                <a:r>
                  <a:rPr lang="en-IN" sz="1100" b="1" dirty="0" smtClean="0">
                    <a:effectLst/>
                    <a:latin typeface="+mj-lt"/>
                    <a:ea typeface="Century Gothic"/>
                    <a:cs typeface="Times New Roman"/>
                  </a:rPr>
                  <a:t>submit </a:t>
                </a:r>
                <a:r>
                  <a:rPr lang="en-IN" sz="1100" b="1" dirty="0">
                    <a:effectLst/>
                    <a:latin typeface="+mj-lt"/>
                    <a:ea typeface="Century Gothic"/>
                    <a:cs typeface="Times New Roman"/>
                  </a:rPr>
                  <a:t>self-evaluation</a:t>
                </a:r>
                <a:endParaRPr lang="en-IN" sz="1400" b="1" dirty="0">
                  <a:effectLst/>
                  <a:latin typeface="+mj-lt"/>
                  <a:ea typeface="Century Gothic"/>
                  <a:cs typeface="Times New Roman"/>
                </a:endParaRPr>
              </a:p>
            </p:txBody>
          </p:sp>
          <p:cxnSp>
            <p:nvCxnSpPr>
              <p:cNvPr id="11" name="Straight Arrow Connector 10"/>
              <p:cNvCxnSpPr>
                <a:cxnSpLocks noChangeShapeType="1"/>
              </p:cNvCxnSpPr>
              <p:nvPr/>
            </p:nvCxnSpPr>
            <p:spPr bwMode="auto">
              <a:xfrm>
                <a:off x="28675" y="5852"/>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sp>
            <p:nvSpPr>
              <p:cNvPr id="12" name="Rectangle 11"/>
              <p:cNvSpPr>
                <a:spLocks noChangeArrowheads="1"/>
              </p:cNvSpPr>
              <p:nvPr/>
            </p:nvSpPr>
            <p:spPr bwMode="auto">
              <a:xfrm>
                <a:off x="17849" y="9509"/>
                <a:ext cx="21653" cy="5944"/>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100" b="1" dirty="0">
                    <a:effectLst/>
                    <a:latin typeface="+mj-lt"/>
                    <a:ea typeface="Century Gothic"/>
                    <a:cs typeface="Times New Roman"/>
                  </a:rPr>
                  <a:t>HOD reviews the self-appraisal forms and gives his </a:t>
                </a:r>
                <a:r>
                  <a:rPr lang="en-IN" sz="1100" b="1" dirty="0" smtClean="0">
                    <a:effectLst/>
                    <a:latin typeface="+mj-lt"/>
                    <a:ea typeface="Century Gothic"/>
                    <a:cs typeface="Times New Roman"/>
                  </a:rPr>
                  <a:t>evaluation</a:t>
                </a:r>
                <a:endParaRPr lang="en-IN" sz="1400" b="1" dirty="0">
                  <a:effectLst/>
                  <a:latin typeface="+mj-lt"/>
                  <a:ea typeface="Century Gothic"/>
                  <a:cs typeface="Times New Roman"/>
                </a:endParaRPr>
              </a:p>
            </p:txBody>
          </p:sp>
          <p:sp>
            <p:nvSpPr>
              <p:cNvPr id="13" name="Rectangle 12"/>
              <p:cNvSpPr>
                <a:spLocks noChangeArrowheads="1"/>
              </p:cNvSpPr>
              <p:nvPr/>
            </p:nvSpPr>
            <p:spPr bwMode="auto">
              <a:xfrm>
                <a:off x="17995" y="18946"/>
                <a:ext cx="21653" cy="594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100" b="1" dirty="0">
                    <a:effectLst/>
                    <a:latin typeface="+mj-lt"/>
                    <a:ea typeface="Century Gothic"/>
                    <a:cs typeface="Times New Roman"/>
                  </a:rPr>
                  <a:t>After HOD review, </a:t>
                </a:r>
                <a:r>
                  <a:rPr lang="en-IN" sz="1100" b="1" dirty="0" smtClean="0">
                    <a:effectLst/>
                    <a:latin typeface="+mj-lt"/>
                    <a:ea typeface="Century Gothic"/>
                    <a:cs typeface="Times New Roman"/>
                  </a:rPr>
                  <a:t>forward </a:t>
                </a:r>
                <a:r>
                  <a:rPr lang="en-IN" sz="1100" b="1" dirty="0">
                    <a:effectLst/>
                    <a:latin typeface="+mj-lt"/>
                    <a:ea typeface="Century Gothic"/>
                    <a:cs typeface="Times New Roman"/>
                  </a:rPr>
                  <a:t>the same to the </a:t>
                </a:r>
                <a:r>
                  <a:rPr lang="en-IN" sz="1100" b="1" dirty="0" smtClean="0">
                    <a:effectLst/>
                    <a:latin typeface="+mj-lt"/>
                    <a:ea typeface="Century Gothic"/>
                    <a:cs typeface="Times New Roman"/>
                  </a:rPr>
                  <a:t>Head </a:t>
                </a:r>
                <a:r>
                  <a:rPr lang="en-IN" sz="1100" b="1" dirty="0">
                    <a:effectLst/>
                    <a:latin typeface="+mj-lt"/>
                    <a:ea typeface="Century Gothic"/>
                    <a:cs typeface="Times New Roman"/>
                  </a:rPr>
                  <a:t>of the </a:t>
                </a:r>
                <a:r>
                  <a:rPr lang="en-IN" sz="1100" b="1" dirty="0" smtClean="0">
                    <a:effectLst/>
                    <a:latin typeface="+mj-lt"/>
                    <a:ea typeface="Century Gothic"/>
                    <a:cs typeface="Times New Roman"/>
                  </a:rPr>
                  <a:t>Institution</a:t>
                </a:r>
                <a:endParaRPr lang="en-IN" sz="1600" b="1" dirty="0">
                  <a:effectLst/>
                  <a:latin typeface="+mj-lt"/>
                  <a:ea typeface="Century Gothic"/>
                  <a:cs typeface="Times New Roman"/>
                </a:endParaRPr>
              </a:p>
            </p:txBody>
          </p:sp>
          <p:sp>
            <p:nvSpPr>
              <p:cNvPr id="14" name="Rectangle 13"/>
              <p:cNvSpPr>
                <a:spLocks noChangeArrowheads="1"/>
              </p:cNvSpPr>
              <p:nvPr/>
            </p:nvSpPr>
            <p:spPr bwMode="auto">
              <a:xfrm>
                <a:off x="17775" y="28456"/>
                <a:ext cx="21654" cy="594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100" b="1" dirty="0">
                    <a:effectLst/>
                    <a:latin typeface="+mj-lt"/>
                    <a:ea typeface="Century Gothic"/>
                    <a:cs typeface="Times New Roman"/>
                  </a:rPr>
                  <a:t>Head of the institution will form the committee for further review</a:t>
                </a:r>
                <a:endParaRPr lang="en-IN" sz="1400" b="1" dirty="0">
                  <a:effectLst/>
                  <a:latin typeface="+mj-lt"/>
                  <a:ea typeface="Century Gothic"/>
                  <a:cs typeface="Times New Roman"/>
                </a:endParaRPr>
              </a:p>
            </p:txBody>
          </p:sp>
          <p:sp>
            <p:nvSpPr>
              <p:cNvPr id="15" name="Flowchart: Alternate Process 14"/>
              <p:cNvSpPr>
                <a:spLocks noChangeArrowheads="1"/>
              </p:cNvSpPr>
              <p:nvPr/>
            </p:nvSpPr>
            <p:spPr bwMode="auto">
              <a:xfrm>
                <a:off x="1170" y="49670"/>
                <a:ext cx="11665" cy="5435"/>
              </a:xfrm>
              <a:prstGeom prst="flowChartAlternateProcess">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100" b="1" dirty="0">
                    <a:effectLst/>
                    <a:latin typeface="+mj-lt"/>
                    <a:ea typeface="Century Gothic"/>
                    <a:cs typeface="Times New Roman"/>
                  </a:rPr>
                  <a:t>Overall Rating</a:t>
                </a:r>
                <a:endParaRPr lang="en-IN" sz="1400" b="1" dirty="0">
                  <a:effectLst/>
                  <a:latin typeface="+mj-lt"/>
                  <a:ea typeface="Century Gothic"/>
                  <a:cs typeface="Times New Roman"/>
                </a:endParaRPr>
              </a:p>
              <a:p>
                <a:pPr algn="ctr">
                  <a:lnSpc>
                    <a:spcPct val="115000"/>
                  </a:lnSpc>
                  <a:spcAft>
                    <a:spcPts val="0"/>
                  </a:spcAft>
                </a:pPr>
                <a:r>
                  <a:rPr lang="en-IN" sz="1100" b="1" dirty="0">
                    <a:effectLst/>
                    <a:latin typeface="+mj-lt"/>
                    <a:ea typeface="Century Gothic"/>
                    <a:cs typeface="Times New Roman"/>
                  </a:rPr>
                  <a:t>≥ 85%</a:t>
                </a:r>
                <a:endParaRPr lang="en-IN" sz="1400" b="1" dirty="0">
                  <a:effectLst/>
                  <a:latin typeface="+mj-lt"/>
                  <a:ea typeface="Century Gothic"/>
                  <a:cs typeface="Times New Roman"/>
                </a:endParaRPr>
              </a:p>
            </p:txBody>
          </p:sp>
          <p:sp>
            <p:nvSpPr>
              <p:cNvPr id="16" name="Flowchart: Alternate Process 15"/>
              <p:cNvSpPr>
                <a:spLocks noChangeArrowheads="1"/>
              </p:cNvSpPr>
              <p:nvPr/>
            </p:nvSpPr>
            <p:spPr bwMode="auto">
              <a:xfrm>
                <a:off x="556" y="67373"/>
                <a:ext cx="12319" cy="4895"/>
              </a:xfrm>
              <a:prstGeom prst="flowChartAlternateProcess">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100" b="1" dirty="0">
                    <a:effectLst/>
                    <a:latin typeface="+mj-lt"/>
                    <a:ea typeface="Century Gothic"/>
                    <a:cs typeface="Times New Roman"/>
                  </a:rPr>
                  <a:t>Recommended for faculty Awards</a:t>
                </a:r>
                <a:endParaRPr lang="en-IN" sz="1400" b="1" dirty="0">
                  <a:effectLst/>
                  <a:latin typeface="+mj-lt"/>
                  <a:ea typeface="Century Gothic"/>
                  <a:cs typeface="Times New Roman"/>
                </a:endParaRPr>
              </a:p>
            </p:txBody>
          </p:sp>
          <p:sp>
            <p:nvSpPr>
              <p:cNvPr id="17" name="Rectangle 16"/>
              <p:cNvSpPr>
                <a:spLocks noChangeArrowheads="1"/>
              </p:cNvSpPr>
              <p:nvPr/>
            </p:nvSpPr>
            <p:spPr bwMode="auto">
              <a:xfrm>
                <a:off x="17775" y="37746"/>
                <a:ext cx="21654" cy="5944"/>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100" b="1" dirty="0">
                    <a:effectLst/>
                    <a:latin typeface="+mj-lt"/>
                    <a:ea typeface="Century Gothic"/>
                    <a:cs typeface="Times New Roman"/>
                  </a:rPr>
                  <a:t>Committee members evaluate and verify the documents submitted by the faculty</a:t>
                </a:r>
                <a:endParaRPr lang="en-IN" sz="1400" b="1" dirty="0">
                  <a:effectLst/>
                  <a:latin typeface="+mj-lt"/>
                  <a:ea typeface="Century Gothic"/>
                  <a:cs typeface="Times New Roman"/>
                </a:endParaRPr>
              </a:p>
            </p:txBody>
          </p:sp>
          <p:sp>
            <p:nvSpPr>
              <p:cNvPr id="18" name="Flowchart: Alternate Process 17"/>
              <p:cNvSpPr>
                <a:spLocks noChangeArrowheads="1"/>
              </p:cNvSpPr>
              <p:nvPr/>
            </p:nvSpPr>
            <p:spPr bwMode="auto">
              <a:xfrm>
                <a:off x="1170" y="58521"/>
                <a:ext cx="11665" cy="5436"/>
              </a:xfrm>
              <a:prstGeom prst="flowChartAlternateProcess">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100" b="1" dirty="0">
                    <a:effectLst/>
                    <a:latin typeface="+mj-lt"/>
                    <a:ea typeface="Century Gothic"/>
                    <a:cs typeface="Times New Roman"/>
                  </a:rPr>
                  <a:t>Letter of Appreciation</a:t>
                </a:r>
              </a:p>
            </p:txBody>
          </p:sp>
          <p:sp>
            <p:nvSpPr>
              <p:cNvPr id="19" name="Flowchart: Alternate Process 18"/>
              <p:cNvSpPr>
                <a:spLocks noChangeArrowheads="1"/>
              </p:cNvSpPr>
              <p:nvPr/>
            </p:nvSpPr>
            <p:spPr bwMode="auto">
              <a:xfrm>
                <a:off x="43909" y="58495"/>
                <a:ext cx="14869" cy="6249"/>
              </a:xfrm>
              <a:prstGeom prst="flowChartAlternateProcess">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endParaRPr lang="en-IN" sz="1400" b="1" dirty="0">
                  <a:effectLst/>
                  <a:latin typeface="+mj-lt"/>
                  <a:ea typeface="Century Gothic"/>
                  <a:cs typeface="Times New Roman"/>
                </a:endParaRPr>
              </a:p>
            </p:txBody>
          </p:sp>
          <p:sp>
            <p:nvSpPr>
              <p:cNvPr id="20" name="Flowchart: Alternate Process 19"/>
              <p:cNvSpPr>
                <a:spLocks noChangeArrowheads="1"/>
              </p:cNvSpPr>
              <p:nvPr/>
            </p:nvSpPr>
            <p:spPr bwMode="auto">
              <a:xfrm>
                <a:off x="41201" y="66809"/>
                <a:ext cx="19400" cy="5436"/>
              </a:xfrm>
              <a:prstGeom prst="flowChartAlternateProcess">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endParaRPr lang="en-IN" sz="900" b="1" dirty="0">
                  <a:effectLst/>
                  <a:latin typeface="+mj-lt"/>
                  <a:ea typeface="Century Gothic"/>
                  <a:cs typeface="Times New Roman"/>
                </a:endParaRPr>
              </a:p>
              <a:p>
                <a:pPr algn="ctr">
                  <a:lnSpc>
                    <a:spcPct val="115000"/>
                  </a:lnSpc>
                  <a:spcAft>
                    <a:spcPts val="0"/>
                  </a:spcAft>
                </a:pPr>
                <a:r>
                  <a:rPr lang="en-IN" sz="1100" b="1" dirty="0">
                    <a:effectLst/>
                    <a:latin typeface="+mj-lt"/>
                    <a:ea typeface="Century Gothic"/>
                    <a:cs typeface="Times New Roman"/>
                  </a:rPr>
                  <a:t>HOD Suggests action plan to the faculty member</a:t>
                </a:r>
                <a:endParaRPr lang="en-IN" sz="1600" b="1" dirty="0">
                  <a:effectLst/>
                  <a:latin typeface="+mj-lt"/>
                  <a:ea typeface="Century Gothic"/>
                  <a:cs typeface="Times New Roman"/>
                </a:endParaRPr>
              </a:p>
              <a:p>
                <a:pPr algn="ctr">
                  <a:lnSpc>
                    <a:spcPct val="115000"/>
                  </a:lnSpc>
                  <a:spcAft>
                    <a:spcPts val="0"/>
                  </a:spcAft>
                </a:pPr>
                <a:r>
                  <a:rPr lang="en-IN" sz="1000" b="1" dirty="0">
                    <a:effectLst/>
                    <a:latin typeface="+mj-lt"/>
                    <a:ea typeface="Century Gothic"/>
                    <a:cs typeface="Times New Roman"/>
                  </a:rPr>
                  <a:t> </a:t>
                </a:r>
                <a:endParaRPr lang="en-IN" sz="1100" b="1" dirty="0">
                  <a:effectLst/>
                  <a:latin typeface="+mj-lt"/>
                  <a:ea typeface="Century Gothic"/>
                  <a:cs typeface="Times New Roman"/>
                </a:endParaRPr>
              </a:p>
            </p:txBody>
          </p:sp>
          <p:cxnSp>
            <p:nvCxnSpPr>
              <p:cNvPr id="21" name="Straight Arrow Connector 20"/>
              <p:cNvCxnSpPr>
                <a:cxnSpLocks noChangeShapeType="1"/>
              </p:cNvCxnSpPr>
              <p:nvPr/>
            </p:nvCxnSpPr>
            <p:spPr bwMode="auto">
              <a:xfrm>
                <a:off x="28675" y="15435"/>
                <a:ext cx="0" cy="3498"/>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22" name="Straight Arrow Connector 21"/>
              <p:cNvCxnSpPr>
                <a:cxnSpLocks noChangeShapeType="1"/>
              </p:cNvCxnSpPr>
              <p:nvPr/>
            </p:nvCxnSpPr>
            <p:spPr bwMode="auto">
              <a:xfrm>
                <a:off x="28382" y="24871"/>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23" name="Straight Arrow Connector 22"/>
              <p:cNvCxnSpPr>
                <a:cxnSpLocks noChangeShapeType="1"/>
              </p:cNvCxnSpPr>
              <p:nvPr/>
            </p:nvCxnSpPr>
            <p:spPr bwMode="auto">
              <a:xfrm>
                <a:off x="28456" y="34308"/>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24" name="Straight Arrow Connector 23"/>
              <p:cNvCxnSpPr>
                <a:cxnSpLocks noChangeShapeType="1"/>
              </p:cNvCxnSpPr>
              <p:nvPr/>
            </p:nvCxnSpPr>
            <p:spPr bwMode="auto">
              <a:xfrm>
                <a:off x="28163" y="43744"/>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25" name="Straight Arrow Connector 24"/>
              <p:cNvCxnSpPr>
                <a:cxnSpLocks noChangeShapeType="1"/>
              </p:cNvCxnSpPr>
              <p:nvPr/>
            </p:nvCxnSpPr>
            <p:spPr bwMode="auto">
              <a:xfrm flipH="1" flipV="1">
                <a:off x="12801" y="52303"/>
                <a:ext cx="4826" cy="0"/>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26" name="Straight Arrow Connector 25"/>
              <p:cNvCxnSpPr>
                <a:cxnSpLocks noChangeShapeType="1"/>
              </p:cNvCxnSpPr>
              <p:nvPr/>
            </p:nvCxnSpPr>
            <p:spPr bwMode="auto">
              <a:xfrm>
                <a:off x="6949" y="55083"/>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27" name="Straight Arrow Connector 26"/>
              <p:cNvCxnSpPr>
                <a:cxnSpLocks noChangeShapeType="1"/>
              </p:cNvCxnSpPr>
              <p:nvPr/>
            </p:nvCxnSpPr>
            <p:spPr bwMode="auto">
              <a:xfrm>
                <a:off x="6583" y="63934"/>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28" name="Straight Arrow Connector 27"/>
              <p:cNvCxnSpPr>
                <a:cxnSpLocks noChangeShapeType="1"/>
              </p:cNvCxnSpPr>
              <p:nvPr/>
            </p:nvCxnSpPr>
            <p:spPr bwMode="auto">
              <a:xfrm>
                <a:off x="39282" y="52742"/>
                <a:ext cx="4388" cy="0"/>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29" name="Straight Arrow Connector 28"/>
              <p:cNvCxnSpPr>
                <a:cxnSpLocks noChangeShapeType="1"/>
              </p:cNvCxnSpPr>
              <p:nvPr/>
            </p:nvCxnSpPr>
            <p:spPr bwMode="auto">
              <a:xfrm>
                <a:off x="51204" y="54997"/>
                <a:ext cx="0" cy="3498"/>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30" name="Straight Arrow Connector 29"/>
              <p:cNvCxnSpPr>
                <a:cxnSpLocks noChangeShapeType="1"/>
              </p:cNvCxnSpPr>
              <p:nvPr/>
            </p:nvCxnSpPr>
            <p:spPr bwMode="auto">
              <a:xfrm>
                <a:off x="51200" y="64744"/>
                <a:ext cx="0" cy="2088"/>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sp>
            <p:nvSpPr>
              <p:cNvPr id="31" name="Rectangle 30"/>
              <p:cNvSpPr>
                <a:spLocks noChangeArrowheads="1"/>
              </p:cNvSpPr>
              <p:nvPr/>
            </p:nvSpPr>
            <p:spPr bwMode="auto">
              <a:xfrm>
                <a:off x="17629" y="47183"/>
                <a:ext cx="21654" cy="14056"/>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100" b="1" dirty="0">
                    <a:effectLst/>
                    <a:latin typeface="+mj-lt"/>
                    <a:ea typeface="Century Gothic"/>
                    <a:cs typeface="Times New Roman"/>
                  </a:rPr>
                  <a:t>Principal takes the final decision in consultation with HOD </a:t>
                </a:r>
                <a:r>
                  <a:rPr lang="en-IN" sz="1100" b="1" dirty="0" smtClean="0">
                    <a:effectLst/>
                    <a:latin typeface="+mj-lt"/>
                    <a:ea typeface="Century Gothic"/>
                    <a:cs typeface="Times New Roman"/>
                  </a:rPr>
                  <a:t>to recommend for</a:t>
                </a:r>
              </a:p>
              <a:p>
                <a:pPr algn="ctr">
                  <a:lnSpc>
                    <a:spcPct val="115000"/>
                  </a:lnSpc>
                  <a:spcAft>
                    <a:spcPts val="0"/>
                  </a:spcAft>
                </a:pPr>
                <a:r>
                  <a:rPr lang="en-IN" sz="1100" b="1" dirty="0" smtClean="0">
                    <a:effectLst/>
                    <a:latin typeface="+mj-lt"/>
                    <a:ea typeface="Century Gothic"/>
                    <a:cs typeface="Times New Roman"/>
                  </a:rPr>
                  <a:t> </a:t>
                </a:r>
                <a:r>
                  <a:rPr lang="en-IN" sz="1100" b="1" dirty="0">
                    <a:effectLst/>
                    <a:latin typeface="+mj-lt"/>
                    <a:ea typeface="Century Gothic"/>
                    <a:cs typeface="Times New Roman"/>
                  </a:rPr>
                  <a:t>faculty award/promotion/ increment/rectification/lay-off</a:t>
                </a:r>
                <a:endParaRPr lang="en-IN" sz="1400" b="1" dirty="0">
                  <a:effectLst/>
                  <a:latin typeface="+mj-lt"/>
                  <a:ea typeface="Century Gothic"/>
                  <a:cs typeface="Times New Roman"/>
                </a:endParaRPr>
              </a:p>
            </p:txBody>
          </p:sp>
        </p:grpSp>
      </p:grpSp>
      <p:sp>
        <p:nvSpPr>
          <p:cNvPr id="35" name="Rectangle 34"/>
          <p:cNvSpPr/>
          <p:nvPr/>
        </p:nvSpPr>
        <p:spPr>
          <a:xfrm>
            <a:off x="6659879" y="5271434"/>
            <a:ext cx="2019301" cy="470257"/>
          </a:xfrm>
          <a:prstGeom prst="rect">
            <a:avLst/>
          </a:prstGeom>
        </p:spPr>
        <p:txBody>
          <a:bodyPr wrap="square">
            <a:spAutoFit/>
          </a:bodyPr>
          <a:lstStyle/>
          <a:p>
            <a:pPr algn="ctr">
              <a:lnSpc>
                <a:spcPct val="115000"/>
              </a:lnSpc>
              <a:spcAft>
                <a:spcPts val="1000"/>
              </a:spcAft>
            </a:pPr>
            <a:r>
              <a:rPr lang="en-IN" sz="1100" b="1" dirty="0" smtClean="0">
                <a:ea typeface="Century Gothic"/>
                <a:cs typeface="Times New Roman"/>
              </a:rPr>
              <a:t>Recommended to undergo Training Programs</a:t>
            </a:r>
            <a:endParaRPr lang="en-IN" sz="1600" b="1" dirty="0">
              <a:ea typeface="Century Gothic"/>
              <a:cs typeface="Times New Roman"/>
            </a:endParaRPr>
          </a:p>
        </p:txBody>
      </p:sp>
    </p:spTree>
    <p:extLst>
      <p:ext uri="{BB962C8B-B14F-4D97-AF65-F5344CB8AC3E}">
        <p14:creationId xmlns:p14="http://schemas.microsoft.com/office/powerpoint/2010/main" xmlns="" val="16606839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98203" y="92406"/>
            <a:ext cx="8404159" cy="646422"/>
          </a:xfrm>
        </p:spPr>
        <p:txBody>
          <a:bodyPr/>
          <a:lstStyle/>
          <a:p>
            <a:pPr>
              <a:lnSpc>
                <a:spcPct val="100000"/>
              </a:lnSpc>
            </a:pPr>
            <a:r>
              <a:rPr lang="en-IN" sz="3200" b="1" dirty="0">
                <a:solidFill>
                  <a:srgbClr val="800000"/>
                </a:solidFill>
              </a:rPr>
              <a:t>Internal/External Academic Audit Process</a:t>
            </a:r>
          </a:p>
        </p:txBody>
      </p:sp>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67</a:t>
            </a:fld>
            <a:endParaRPr lang="en-IN" b="1" dirty="0">
              <a:solidFill>
                <a:srgbClr val="FF0000"/>
              </a:solidFill>
            </a:endParaRPr>
          </a:p>
        </p:txBody>
      </p:sp>
      <p:grpSp>
        <p:nvGrpSpPr>
          <p:cNvPr id="6" name="Group 42"/>
          <p:cNvGrpSpPr/>
          <p:nvPr/>
        </p:nvGrpSpPr>
        <p:grpSpPr>
          <a:xfrm>
            <a:off x="257502" y="1401623"/>
            <a:ext cx="5234169" cy="4922977"/>
            <a:chOff x="1540951" y="980729"/>
            <a:chExt cx="6013227" cy="5475375"/>
          </a:xfrm>
        </p:grpSpPr>
        <p:sp>
          <p:nvSpPr>
            <p:cNvPr id="10" name="Rounded Rectangle 9"/>
            <p:cNvSpPr/>
            <p:nvPr/>
          </p:nvSpPr>
          <p:spPr>
            <a:xfrm>
              <a:off x="1559097" y="980729"/>
              <a:ext cx="3350531" cy="576064"/>
            </a:xfrm>
            <a:prstGeom prst="round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t>Internal Audit by Internal Auditing Committee</a:t>
              </a:r>
            </a:p>
          </p:txBody>
        </p:sp>
        <p:sp>
          <p:nvSpPr>
            <p:cNvPr id="11" name="Rounded Rectangle 10"/>
            <p:cNvSpPr/>
            <p:nvPr/>
          </p:nvSpPr>
          <p:spPr>
            <a:xfrm>
              <a:off x="1540951" y="5935404"/>
              <a:ext cx="3361383" cy="520700"/>
            </a:xfrm>
            <a:prstGeom prst="round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smtClean="0"/>
                <a:t>Send Report to </a:t>
              </a:r>
              <a:r>
                <a:rPr lang="en-IN" sz="1600" b="1" dirty="0"/>
                <a:t>Principal</a:t>
              </a:r>
            </a:p>
          </p:txBody>
        </p:sp>
        <p:sp>
          <p:nvSpPr>
            <p:cNvPr id="13" name="Rounded Rectangle 12"/>
            <p:cNvSpPr/>
            <p:nvPr/>
          </p:nvSpPr>
          <p:spPr>
            <a:xfrm>
              <a:off x="1581355" y="1828201"/>
              <a:ext cx="3361383" cy="576064"/>
            </a:xfrm>
            <a:prstGeom prst="round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t>Department wise Auditing by Team Members</a:t>
              </a:r>
            </a:p>
          </p:txBody>
        </p:sp>
        <p:sp>
          <p:nvSpPr>
            <p:cNvPr id="14" name="Rounded Rectangle 13"/>
            <p:cNvSpPr/>
            <p:nvPr/>
          </p:nvSpPr>
          <p:spPr>
            <a:xfrm>
              <a:off x="1548936" y="3645024"/>
              <a:ext cx="3361383" cy="550168"/>
            </a:xfrm>
            <a:prstGeom prst="round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t>Observation by Auditors</a:t>
              </a:r>
            </a:p>
          </p:txBody>
        </p:sp>
        <p:sp>
          <p:nvSpPr>
            <p:cNvPr id="19" name="Rounded Rectangle 18"/>
            <p:cNvSpPr/>
            <p:nvPr/>
          </p:nvSpPr>
          <p:spPr>
            <a:xfrm>
              <a:off x="5917368" y="4759076"/>
              <a:ext cx="1636810" cy="605764"/>
            </a:xfrm>
            <a:prstGeom prst="round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t>Follow-up Audit</a:t>
              </a:r>
            </a:p>
          </p:txBody>
        </p:sp>
        <p:sp>
          <p:nvSpPr>
            <p:cNvPr id="20" name="Flowchart: Decision 19"/>
            <p:cNvSpPr/>
            <p:nvPr/>
          </p:nvSpPr>
          <p:spPr>
            <a:xfrm>
              <a:off x="1658081" y="4483224"/>
              <a:ext cx="3127124" cy="1157469"/>
            </a:xfrm>
            <a:prstGeom prst="flowChartDecision">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solidFill>
                    <a:schemeClr val="dk1"/>
                  </a:solidFill>
                </a:rPr>
                <a:t>Any deviations</a:t>
              </a:r>
            </a:p>
          </p:txBody>
        </p:sp>
        <p:cxnSp>
          <p:nvCxnSpPr>
            <p:cNvPr id="29" name="Straight Arrow Connector 28"/>
            <p:cNvCxnSpPr/>
            <p:nvPr/>
          </p:nvCxnSpPr>
          <p:spPr>
            <a:xfrm>
              <a:off x="3229627" y="1556793"/>
              <a:ext cx="0" cy="2880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p:nvPr/>
          </p:nvCxnSpPr>
          <p:spPr>
            <a:xfrm>
              <a:off x="3197427" y="2404265"/>
              <a:ext cx="0" cy="2880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p:nvPr/>
          </p:nvCxnSpPr>
          <p:spPr>
            <a:xfrm>
              <a:off x="3221643" y="4195192"/>
              <a:ext cx="0" cy="2880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p:nvPr/>
          </p:nvCxnSpPr>
          <p:spPr>
            <a:xfrm>
              <a:off x="3197427" y="5640693"/>
              <a:ext cx="0" cy="2880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a:stCxn id="20" idx="3"/>
              <a:endCxn id="19" idx="1"/>
            </p:cNvCxnSpPr>
            <p:nvPr/>
          </p:nvCxnSpPr>
          <p:spPr>
            <a:xfrm flipV="1">
              <a:off x="4785204" y="5061958"/>
              <a:ext cx="1132164"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5" name="TextBox 34"/>
            <p:cNvSpPr txBox="1"/>
            <p:nvPr/>
          </p:nvSpPr>
          <p:spPr>
            <a:xfrm>
              <a:off x="5063013" y="4684494"/>
              <a:ext cx="528464" cy="367942"/>
            </a:xfrm>
            <a:prstGeom prst="rect">
              <a:avLst/>
            </a:prstGeom>
            <a:noFill/>
          </p:spPr>
          <p:txBody>
            <a:bodyPr wrap="none" rtlCol="0">
              <a:spAutoFit/>
            </a:bodyPr>
            <a:lstStyle/>
            <a:p>
              <a:r>
                <a:rPr lang="en-US" sz="1600" b="1" dirty="0"/>
                <a:t>Yes</a:t>
              </a:r>
              <a:endParaRPr lang="en-IN" sz="1600" b="1" dirty="0"/>
            </a:p>
          </p:txBody>
        </p:sp>
        <p:sp>
          <p:nvSpPr>
            <p:cNvPr id="36" name="TextBox 35"/>
            <p:cNvSpPr txBox="1"/>
            <p:nvPr/>
          </p:nvSpPr>
          <p:spPr>
            <a:xfrm>
              <a:off x="3347702" y="5579948"/>
              <a:ext cx="493917" cy="367942"/>
            </a:xfrm>
            <a:prstGeom prst="rect">
              <a:avLst/>
            </a:prstGeom>
            <a:noFill/>
          </p:spPr>
          <p:txBody>
            <a:bodyPr wrap="none" rtlCol="0">
              <a:spAutoFit/>
            </a:bodyPr>
            <a:lstStyle/>
            <a:p>
              <a:r>
                <a:rPr lang="en-US" sz="1600" b="1" dirty="0"/>
                <a:t>No</a:t>
              </a:r>
              <a:endParaRPr lang="en-IN" sz="1600" b="1" dirty="0"/>
            </a:p>
          </p:txBody>
        </p:sp>
        <p:sp>
          <p:nvSpPr>
            <p:cNvPr id="38" name="Rounded Rectangle 37"/>
            <p:cNvSpPr/>
            <p:nvPr/>
          </p:nvSpPr>
          <p:spPr>
            <a:xfrm>
              <a:off x="1581355" y="2692297"/>
              <a:ext cx="3361383" cy="619884"/>
            </a:xfrm>
            <a:prstGeom prst="roundRect">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t>Review of Academic Documents</a:t>
              </a:r>
            </a:p>
          </p:txBody>
        </p:sp>
        <p:cxnSp>
          <p:nvCxnSpPr>
            <p:cNvPr id="42" name="Straight Arrow Connector 41"/>
            <p:cNvCxnSpPr/>
            <p:nvPr/>
          </p:nvCxnSpPr>
          <p:spPr>
            <a:xfrm>
              <a:off x="3203848" y="3356992"/>
              <a:ext cx="0" cy="2880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nvGrpSpPr>
          <p:cNvPr id="7" name="Group 65"/>
          <p:cNvGrpSpPr/>
          <p:nvPr/>
        </p:nvGrpSpPr>
        <p:grpSpPr>
          <a:xfrm>
            <a:off x="6589444" y="1401622"/>
            <a:ext cx="2505377" cy="4853502"/>
            <a:chOff x="6436356" y="992637"/>
            <a:chExt cx="2447172" cy="5278455"/>
          </a:xfrm>
        </p:grpSpPr>
        <p:sp>
          <p:nvSpPr>
            <p:cNvPr id="45" name="Rounded Rectangle 44"/>
            <p:cNvSpPr/>
            <p:nvPr/>
          </p:nvSpPr>
          <p:spPr>
            <a:xfrm>
              <a:off x="6444208" y="992637"/>
              <a:ext cx="2423623" cy="892695"/>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Local Inspection Committee (LIC) from VTU</a:t>
              </a:r>
            </a:p>
          </p:txBody>
        </p:sp>
        <p:sp>
          <p:nvSpPr>
            <p:cNvPr id="46" name="Rounded Rectangle 45"/>
            <p:cNvSpPr/>
            <p:nvPr/>
          </p:nvSpPr>
          <p:spPr>
            <a:xfrm>
              <a:off x="6436358" y="2276872"/>
              <a:ext cx="2431473" cy="415425"/>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Principal</a:t>
              </a:r>
            </a:p>
          </p:txBody>
        </p:sp>
        <p:sp>
          <p:nvSpPr>
            <p:cNvPr id="47" name="Rounded Rectangle 46"/>
            <p:cNvSpPr/>
            <p:nvPr/>
          </p:nvSpPr>
          <p:spPr>
            <a:xfrm>
              <a:off x="6448131" y="3099731"/>
              <a:ext cx="2431473" cy="473285"/>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All departments</a:t>
              </a:r>
            </a:p>
          </p:txBody>
        </p:sp>
        <p:sp>
          <p:nvSpPr>
            <p:cNvPr id="48" name="Rounded Rectangle 47"/>
            <p:cNvSpPr/>
            <p:nvPr/>
          </p:nvSpPr>
          <p:spPr>
            <a:xfrm>
              <a:off x="6452055" y="4797881"/>
              <a:ext cx="2431473" cy="520700"/>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Non-Compliance report if deficiency</a:t>
              </a:r>
            </a:p>
          </p:txBody>
        </p:sp>
        <p:sp>
          <p:nvSpPr>
            <p:cNvPr id="49" name="Rounded Rectangle 48"/>
            <p:cNvSpPr/>
            <p:nvPr/>
          </p:nvSpPr>
          <p:spPr>
            <a:xfrm>
              <a:off x="6440282" y="5674473"/>
              <a:ext cx="2431473" cy="596619"/>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Continuation of affiliation</a:t>
              </a:r>
            </a:p>
          </p:txBody>
        </p:sp>
        <p:cxnSp>
          <p:nvCxnSpPr>
            <p:cNvPr id="58" name="Straight Arrow Connector 57"/>
            <p:cNvCxnSpPr>
              <a:stCxn id="45" idx="2"/>
            </p:cNvCxnSpPr>
            <p:nvPr/>
          </p:nvCxnSpPr>
          <p:spPr>
            <a:xfrm>
              <a:off x="7656020" y="1885332"/>
              <a:ext cx="3924" cy="39154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59" name="Straight Arrow Connector 58"/>
            <p:cNvCxnSpPr/>
            <p:nvPr/>
          </p:nvCxnSpPr>
          <p:spPr>
            <a:xfrm>
              <a:off x="7659944" y="2708920"/>
              <a:ext cx="3924" cy="39154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60" name="Straight Arrow Connector 59"/>
            <p:cNvCxnSpPr/>
            <p:nvPr/>
          </p:nvCxnSpPr>
          <p:spPr>
            <a:xfrm>
              <a:off x="7663868" y="3541516"/>
              <a:ext cx="3924" cy="39154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61" name="Rounded Rectangle 60"/>
            <p:cNvSpPr/>
            <p:nvPr/>
          </p:nvSpPr>
          <p:spPr>
            <a:xfrm>
              <a:off x="6436356" y="3933056"/>
              <a:ext cx="2431473" cy="473285"/>
            </a:xfrm>
            <a:prstGeom prst="round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Review of Academic Documents</a:t>
              </a:r>
            </a:p>
          </p:txBody>
        </p:sp>
        <p:cxnSp>
          <p:nvCxnSpPr>
            <p:cNvPr id="62" name="Straight Arrow Connector 61"/>
            <p:cNvCxnSpPr/>
            <p:nvPr/>
          </p:nvCxnSpPr>
          <p:spPr>
            <a:xfrm>
              <a:off x="7648168" y="4406341"/>
              <a:ext cx="3924" cy="39154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63" name="Straight Arrow Connector 62"/>
            <p:cNvCxnSpPr/>
            <p:nvPr/>
          </p:nvCxnSpPr>
          <p:spPr>
            <a:xfrm>
              <a:off x="7643894" y="5279264"/>
              <a:ext cx="3924" cy="39154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grpSp>
      <p:sp>
        <p:nvSpPr>
          <p:cNvPr id="64" name="TextBox 63"/>
          <p:cNvSpPr txBox="1"/>
          <p:nvPr/>
        </p:nvSpPr>
        <p:spPr>
          <a:xfrm>
            <a:off x="944689" y="897138"/>
            <a:ext cx="1621855" cy="368392"/>
          </a:xfrm>
          <a:prstGeom prst="rect">
            <a:avLst/>
          </a:prstGeom>
          <a:solidFill>
            <a:schemeClr val="accent2"/>
          </a:solidFill>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b="1" dirty="0"/>
              <a:t>Internal</a:t>
            </a:r>
            <a:endParaRPr lang="en-IN" b="1" dirty="0"/>
          </a:p>
        </p:txBody>
      </p:sp>
      <p:sp>
        <p:nvSpPr>
          <p:cNvPr id="65" name="TextBox 64"/>
          <p:cNvSpPr txBox="1"/>
          <p:nvPr/>
        </p:nvSpPr>
        <p:spPr>
          <a:xfrm>
            <a:off x="7039241" y="897138"/>
            <a:ext cx="1621855" cy="368392"/>
          </a:xfrm>
          <a:prstGeom prst="rect">
            <a:avLst/>
          </a:prstGeom>
          <a:solidFill>
            <a:schemeClr val="accent2"/>
          </a:solidFill>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b="1" dirty="0"/>
              <a:t>External</a:t>
            </a:r>
            <a:endParaRPr lang="en-IN" b="1" dirty="0"/>
          </a:p>
        </p:txBody>
      </p:sp>
      <p:cxnSp>
        <p:nvCxnSpPr>
          <p:cNvPr id="37" name="Straight Arrow Connector 36"/>
          <p:cNvCxnSpPr>
            <a:endCxn id="10" idx="3"/>
          </p:cNvCxnSpPr>
          <p:nvPr/>
        </p:nvCxnSpPr>
        <p:spPr>
          <a:xfrm rot="10800000">
            <a:off x="3189742" y="1660596"/>
            <a:ext cx="1610858" cy="818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rot="16200000" flipV="1">
            <a:off x="3204210" y="3257550"/>
            <a:ext cx="3215640" cy="2286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xmlns="" val="33096256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98203" y="92406"/>
            <a:ext cx="8404159" cy="646422"/>
          </a:xfrm>
        </p:spPr>
        <p:txBody>
          <a:bodyPr/>
          <a:lstStyle/>
          <a:p>
            <a:r>
              <a:rPr lang="en-IN" sz="3200" b="1" dirty="0" smtClean="0">
                <a:solidFill>
                  <a:srgbClr val="800000"/>
                </a:solidFill>
              </a:rPr>
              <a:t>Conclusion</a:t>
            </a:r>
            <a:endParaRPr lang="en-IN" sz="3200" b="1" dirty="0">
              <a:solidFill>
                <a:srgbClr val="C00000"/>
              </a:solidFill>
            </a:endParaRPr>
          </a:p>
        </p:txBody>
      </p:sp>
      <p:sp>
        <p:nvSpPr>
          <p:cNvPr id="52" name="Date Placeholder 51"/>
          <p:cNvSpPr>
            <a:spLocks noGrp="1"/>
          </p:cNvSpPr>
          <p:nvPr>
            <p:ph type="dt" sz="half" idx="10"/>
          </p:nvPr>
        </p:nvSpPr>
        <p:spPr/>
        <p:txBody>
          <a:bodyPr/>
          <a:lstStyle/>
          <a:p>
            <a:fld id="{F737FF31-0D3D-47C4-9E75-876DDD8CA78A}" type="datetime3">
              <a:rPr lang="en-US" b="1" smtClean="0">
                <a:solidFill>
                  <a:srgbClr val="FF0000"/>
                </a:solidFill>
              </a:rPr>
              <a:pPr/>
              <a:t>20 September 2021</a:t>
            </a:fld>
            <a:endParaRPr lang="en-IN" b="1" dirty="0">
              <a:solidFill>
                <a:srgbClr val="FF0000"/>
              </a:solidFill>
            </a:endParaRPr>
          </a:p>
        </p:txBody>
      </p:sp>
      <p:sp>
        <p:nvSpPr>
          <p:cNvPr id="54" name="Footer Placeholder 53"/>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3" name="Slide Number Placeholder 52"/>
          <p:cNvSpPr>
            <a:spLocks noGrp="1"/>
          </p:cNvSpPr>
          <p:nvPr>
            <p:ph type="sldNum" sz="quarter" idx="12"/>
          </p:nvPr>
        </p:nvSpPr>
        <p:spPr/>
        <p:txBody>
          <a:bodyPr/>
          <a:lstStyle/>
          <a:p>
            <a:fld id="{A4AE3FDD-9F0C-49DE-BB9B-575F440D3001}" type="slidenum">
              <a:rPr lang="en-IN" b="1" smtClean="0">
                <a:solidFill>
                  <a:srgbClr val="FF0000"/>
                </a:solidFill>
              </a:rPr>
              <a:pPr/>
              <a:t>68</a:t>
            </a:fld>
            <a:endParaRPr lang="en-IN" b="1" dirty="0">
              <a:solidFill>
                <a:srgbClr val="FF0000"/>
              </a:solidFill>
            </a:endParaRPr>
          </a:p>
        </p:txBody>
      </p:sp>
      <p:sp>
        <p:nvSpPr>
          <p:cNvPr id="39" name="TextBox 38"/>
          <p:cNvSpPr txBox="1"/>
          <p:nvPr/>
        </p:nvSpPr>
        <p:spPr>
          <a:xfrm>
            <a:off x="422232" y="664235"/>
            <a:ext cx="8640000" cy="5473278"/>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000" b="1" dirty="0"/>
              <a:t>OBE is student </a:t>
            </a:r>
            <a:r>
              <a:rPr lang="en-US" sz="2000" b="1" dirty="0" smtClean="0"/>
              <a:t>centric and Improved learning process.</a:t>
            </a:r>
          </a:p>
          <a:p>
            <a:pPr marL="285750" lvl="0" indent="-285750">
              <a:lnSpc>
                <a:spcPct val="150000"/>
              </a:lnSpc>
              <a:buFont typeface="Wingdings" panose="05000000000000000000" pitchFamily="2" charset="2"/>
              <a:buChar char="§"/>
              <a:defRPr/>
            </a:pPr>
            <a:r>
              <a:rPr lang="en-US" sz="2000" b="1" dirty="0" smtClean="0"/>
              <a:t>It will enhance the  </a:t>
            </a:r>
            <a:r>
              <a:rPr lang="en-US" sz="2000" b="1" dirty="0"/>
              <a:t>learning opportunities for teachers that reinforce and expand their knowledge </a:t>
            </a:r>
          </a:p>
          <a:p>
            <a:pPr marL="285750" lvl="0" indent="-285750">
              <a:lnSpc>
                <a:spcPct val="150000"/>
              </a:lnSpc>
              <a:buFont typeface="Wingdings" panose="05000000000000000000" pitchFamily="2" charset="2"/>
              <a:buChar char="§"/>
              <a:defRPr/>
            </a:pPr>
            <a:r>
              <a:rPr lang="en-US" sz="2000" b="1" dirty="0" smtClean="0"/>
              <a:t>Increased institutional effectiveness</a:t>
            </a:r>
            <a:endParaRPr lang="en-US" sz="2000" b="1" dirty="0"/>
          </a:p>
          <a:p>
            <a:pPr marL="285750" lvl="0" indent="-285750">
              <a:lnSpc>
                <a:spcPct val="150000"/>
              </a:lnSpc>
              <a:buFont typeface="Wingdings" panose="05000000000000000000" pitchFamily="2" charset="2"/>
              <a:buChar char="§"/>
              <a:defRPr/>
            </a:pPr>
            <a:r>
              <a:rPr lang="en-US" sz="2000" b="1" dirty="0" smtClean="0"/>
              <a:t>Enhanced accountability in Teaching and Learning process</a:t>
            </a:r>
          </a:p>
          <a:p>
            <a:pPr marL="285750" indent="-285750">
              <a:lnSpc>
                <a:spcPct val="150000"/>
              </a:lnSpc>
              <a:buFont typeface="Wingdings" panose="05000000000000000000" pitchFamily="2" charset="2"/>
              <a:buChar char="§"/>
            </a:pPr>
            <a:r>
              <a:rPr lang="en-US" sz="2000" b="1" dirty="0" smtClean="0"/>
              <a:t>Quality </a:t>
            </a:r>
            <a:r>
              <a:rPr lang="en-US" sz="2000" b="1" dirty="0"/>
              <a:t>education</a:t>
            </a:r>
          </a:p>
          <a:p>
            <a:pPr marL="285750" indent="-285750">
              <a:lnSpc>
                <a:spcPct val="150000"/>
              </a:lnSpc>
              <a:buFont typeface="Wingdings" panose="05000000000000000000" pitchFamily="2" charset="2"/>
              <a:buChar char="§"/>
            </a:pPr>
            <a:r>
              <a:rPr lang="en-US" sz="2000" b="1" dirty="0" smtClean="0"/>
              <a:t>Development is  </a:t>
            </a:r>
            <a:r>
              <a:rPr lang="en-US" sz="2000" b="1" dirty="0"/>
              <a:t>measurable &amp; linked </a:t>
            </a:r>
          </a:p>
          <a:p>
            <a:pPr marL="742950" lvl="1" indent="-285750">
              <a:lnSpc>
                <a:spcPct val="150000"/>
              </a:lnSpc>
              <a:buFont typeface="Arial" panose="020B0604020202020204" pitchFamily="34" charset="0"/>
              <a:buChar char="•"/>
            </a:pPr>
            <a:r>
              <a:rPr lang="en-US" sz="2000" b="1" dirty="0" smtClean="0"/>
              <a:t>Program outcomes /course outcomes </a:t>
            </a:r>
            <a:endParaRPr lang="en-US" sz="2000" b="1" dirty="0"/>
          </a:p>
          <a:p>
            <a:pPr marL="742950" lvl="1" indent="-285750">
              <a:lnSpc>
                <a:spcPct val="150000"/>
              </a:lnSpc>
              <a:buFont typeface="Arial" panose="020B0604020202020204" pitchFamily="34" charset="0"/>
              <a:buChar char="•"/>
            </a:pPr>
            <a:r>
              <a:rPr lang="en-US" sz="2000" b="1" dirty="0" smtClean="0"/>
              <a:t>Program Educational Objectives</a:t>
            </a:r>
            <a:endParaRPr lang="en-US" sz="2000" b="1" dirty="0"/>
          </a:p>
          <a:p>
            <a:pPr marL="742950" lvl="1" indent="-285750">
              <a:lnSpc>
                <a:spcPct val="150000"/>
              </a:lnSpc>
              <a:buFont typeface="Arial" panose="020B0604020202020204" pitchFamily="34" charset="0"/>
              <a:buChar char="•"/>
            </a:pPr>
            <a:r>
              <a:rPr lang="en-US" sz="2000" b="1" dirty="0" smtClean="0"/>
              <a:t>Assessment </a:t>
            </a:r>
            <a:r>
              <a:rPr lang="en-US" sz="2000" b="1" dirty="0"/>
              <a:t>&amp; </a:t>
            </a:r>
            <a:r>
              <a:rPr lang="en-US" sz="2000" b="1" dirty="0" smtClean="0"/>
              <a:t>Evaluation</a:t>
            </a:r>
            <a:endParaRPr lang="en-US" sz="2000" b="1" dirty="0"/>
          </a:p>
          <a:p>
            <a:pPr marL="285750" lvl="0" indent="-285750">
              <a:buFont typeface="Wingdings" panose="05000000000000000000" pitchFamily="2" charset="2"/>
              <a:buChar char="§"/>
              <a:defRPr/>
            </a:pPr>
            <a:r>
              <a:rPr lang="en-US" sz="2000" b="1" dirty="0" smtClean="0"/>
              <a:t>Teachers</a:t>
            </a:r>
            <a:r>
              <a:rPr lang="en-US" sz="2000" b="1" dirty="0"/>
              <a:t>' Learning will be a valuable resource for classrooms, </a:t>
            </a:r>
            <a:r>
              <a:rPr lang="en-US" sz="2000" b="1" dirty="0" smtClean="0"/>
              <a:t>Departments</a:t>
            </a:r>
            <a:r>
              <a:rPr lang="en-US" sz="2000" b="1" dirty="0"/>
              <a:t>, and professional </a:t>
            </a:r>
            <a:r>
              <a:rPr lang="en-US" sz="2000" b="1" dirty="0" smtClean="0"/>
              <a:t>organizations.</a:t>
            </a:r>
            <a:endParaRPr lang="en-IN" sz="2000" b="1" u="sng" dirty="0">
              <a:ln w="0"/>
              <a:solidFill>
                <a:schemeClr val="accent2">
                  <a:lumMod val="75000"/>
                </a:schemeClr>
              </a:solidFill>
              <a:effectLst>
                <a:outerShdw blurRad="38100" dist="19050" dir="2700000" algn="tl" rotWithShape="0">
                  <a:schemeClr val="dk1">
                    <a:alpha val="40000"/>
                  </a:schemeClr>
                </a:outerShdw>
              </a:effectLst>
              <a:latin typeface="Garamond"/>
              <a:ea typeface="Cambria" panose="02040503050406030204" pitchFamily="18" charset="0"/>
            </a:endParaRPr>
          </a:p>
        </p:txBody>
      </p:sp>
    </p:spTree>
    <p:extLst>
      <p:ext uri="{BB962C8B-B14F-4D97-AF65-F5344CB8AC3E}">
        <p14:creationId xmlns:p14="http://schemas.microsoft.com/office/powerpoint/2010/main" xmlns="" val="33096256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0437" y="2660209"/>
            <a:ext cx="479169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xmlns="" val="1160715617"/>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68074" y="126124"/>
            <a:ext cx="8425339" cy="55736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600" b="1" dirty="0" smtClean="0">
                <a:solidFill>
                  <a:srgbClr val="C00000"/>
                </a:solidFill>
                <a:latin typeface="Lucida Sans" panose="020B0602030504020204" pitchFamily="34" charset="0"/>
                <a:cs typeface="Andalus" panose="02020603050405020304" pitchFamily="18" charset="-78"/>
              </a:rPr>
              <a:t>Faculty Achievements</a:t>
            </a:r>
          </a:p>
        </p:txBody>
      </p:sp>
      <p:sp>
        <p:nvSpPr>
          <p:cNvPr id="4" name="Date Placeholder 3"/>
          <p:cNvSpPr>
            <a:spLocks noGrp="1"/>
          </p:cNvSpPr>
          <p:nvPr>
            <p:ph type="dt" sz="half" idx="10"/>
          </p:nvPr>
        </p:nvSpPr>
        <p:spPr/>
        <p:txBody>
          <a:bodyPr/>
          <a:lstStyle/>
          <a:p>
            <a:fld id="{0961FB2A-5B10-4C8A-93F5-0BB61AC81132}" type="datetime3">
              <a:rPr lang="en-US" b="1" smtClean="0">
                <a:solidFill>
                  <a:srgbClr val="FF0000"/>
                </a:solidFill>
              </a:rPr>
              <a:pPr/>
              <a:t>20 September 2021</a:t>
            </a:fld>
            <a:endParaRPr lang="en-IN" b="1" dirty="0">
              <a:solidFill>
                <a:srgbClr val="FF0000"/>
              </a:solidFill>
            </a:endParaRPr>
          </a:p>
        </p:txBody>
      </p:sp>
      <p:sp>
        <p:nvSpPr>
          <p:cNvPr id="6" name="Footer Placeholder 5"/>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 name="Slide Number Placeholder 4"/>
          <p:cNvSpPr>
            <a:spLocks noGrp="1"/>
          </p:cNvSpPr>
          <p:nvPr>
            <p:ph type="sldNum" sz="quarter" idx="12"/>
          </p:nvPr>
        </p:nvSpPr>
        <p:spPr/>
        <p:txBody>
          <a:bodyPr/>
          <a:lstStyle/>
          <a:p>
            <a:fld id="{A4AE3FDD-9F0C-49DE-BB9B-575F440D3001}" type="slidenum">
              <a:rPr lang="en-IN" b="1" smtClean="0">
                <a:solidFill>
                  <a:srgbClr val="FF0000"/>
                </a:solidFill>
              </a:rPr>
              <a:pPr/>
              <a:t>7</a:t>
            </a:fld>
            <a:endParaRPr lang="en-IN" b="1" dirty="0">
              <a:solidFill>
                <a:srgbClr val="FF00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xmlns="" val="411530939"/>
              </p:ext>
            </p:extLst>
          </p:nvPr>
        </p:nvGraphicFramePr>
        <p:xfrm>
          <a:off x="282238" y="519589"/>
          <a:ext cx="8933768" cy="2553592"/>
        </p:xfrm>
        <a:graphic>
          <a:graphicData uri="http://schemas.openxmlformats.org/drawingml/2006/table">
            <a:tbl>
              <a:tblPr firstRow="1" bandRow="1">
                <a:tableStyleId>{5C22544A-7EE6-4342-B048-85BDC9FD1C3A}</a:tableStyleId>
              </a:tblPr>
              <a:tblGrid>
                <a:gridCol w="595134">
                  <a:extLst>
                    <a:ext uri="{9D8B030D-6E8A-4147-A177-3AD203B41FA5}">
                      <a16:colId xmlns:a16="http://schemas.microsoft.com/office/drawing/2014/main" xmlns="" val="20000"/>
                    </a:ext>
                  </a:extLst>
                </a:gridCol>
                <a:gridCol w="1880775">
                  <a:extLst>
                    <a:ext uri="{9D8B030D-6E8A-4147-A177-3AD203B41FA5}">
                      <a16:colId xmlns:a16="http://schemas.microsoft.com/office/drawing/2014/main" xmlns="" val="20001"/>
                    </a:ext>
                  </a:extLst>
                </a:gridCol>
                <a:gridCol w="2637628">
                  <a:extLst>
                    <a:ext uri="{9D8B030D-6E8A-4147-A177-3AD203B41FA5}">
                      <a16:colId xmlns:a16="http://schemas.microsoft.com/office/drawing/2014/main" xmlns="" val="20002"/>
                    </a:ext>
                  </a:extLst>
                </a:gridCol>
                <a:gridCol w="3820231">
                  <a:extLst>
                    <a:ext uri="{9D8B030D-6E8A-4147-A177-3AD203B41FA5}">
                      <a16:colId xmlns:a16="http://schemas.microsoft.com/office/drawing/2014/main" xmlns="" val="20003"/>
                    </a:ext>
                  </a:extLst>
                </a:gridCol>
              </a:tblGrid>
              <a:tr h="450466">
                <a:tc>
                  <a:txBody>
                    <a:bodyPr/>
                    <a:lstStyle/>
                    <a:p>
                      <a:pPr algn="ctr">
                        <a:lnSpc>
                          <a:spcPct val="107000"/>
                        </a:lnSpc>
                        <a:spcAft>
                          <a:spcPts val="800"/>
                        </a:spcAft>
                      </a:pPr>
                      <a:r>
                        <a:rPr lang="en-US" sz="1600" b="1" dirty="0">
                          <a:solidFill>
                            <a:schemeClr val="tx1"/>
                          </a:solidFill>
                          <a:effectLst/>
                        </a:rPr>
                        <a:t>Sl. No</a:t>
                      </a:r>
                      <a:endParaRPr lang="en-IN" sz="1600" b="1" dirty="0">
                        <a:solidFill>
                          <a:schemeClr val="tx1"/>
                        </a:solidFill>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pPr>
                      <a:r>
                        <a:rPr lang="en-US" sz="1600" b="1" dirty="0">
                          <a:solidFill>
                            <a:schemeClr val="tx1"/>
                          </a:solidFill>
                          <a:effectLst/>
                        </a:rPr>
                        <a:t>Name</a:t>
                      </a:r>
                      <a:endParaRPr lang="en-IN" sz="1600" b="1" dirty="0">
                        <a:solidFill>
                          <a:schemeClr val="tx1"/>
                        </a:solidFill>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pPr>
                      <a:r>
                        <a:rPr lang="en-US" sz="1600" b="1" dirty="0">
                          <a:solidFill>
                            <a:schemeClr val="tx1"/>
                          </a:solidFill>
                          <a:effectLst/>
                        </a:rPr>
                        <a:t>Title of the Book/Publication</a:t>
                      </a:r>
                      <a:endParaRPr lang="en-IN" sz="1600" b="1" dirty="0">
                        <a:solidFill>
                          <a:schemeClr val="tx1"/>
                        </a:solidFill>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pPr>
                      <a:r>
                        <a:rPr lang="en-US" sz="1600" b="1" dirty="0">
                          <a:solidFill>
                            <a:schemeClr val="tx1"/>
                          </a:solidFill>
                          <a:effectLst/>
                        </a:rPr>
                        <a:t>Title of the Chapter</a:t>
                      </a:r>
                      <a:endParaRPr lang="en-IN" sz="1600" b="1" dirty="0">
                        <a:solidFill>
                          <a:schemeClr val="tx1"/>
                        </a:solidFill>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0"/>
                  </a:ext>
                </a:extLst>
              </a:tr>
              <a:tr h="706829">
                <a:tc>
                  <a:txBody>
                    <a:bodyPr/>
                    <a:lstStyle/>
                    <a:p>
                      <a:pPr>
                        <a:lnSpc>
                          <a:spcPct val="107000"/>
                        </a:lnSpc>
                        <a:spcAft>
                          <a:spcPts val="800"/>
                        </a:spcAft>
                      </a:pPr>
                      <a:r>
                        <a:rPr lang="en-US" sz="1600" dirty="0">
                          <a:effectLst/>
                        </a:rPr>
                        <a:t>1</a:t>
                      </a:r>
                      <a:endParaRPr lang="en-IN" sz="1600" dirty="0">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AF3"/>
                    </a:solidFill>
                  </a:tcPr>
                </a:tc>
                <a:tc>
                  <a:txBody>
                    <a:bodyPr/>
                    <a:lstStyle/>
                    <a:p>
                      <a:pPr>
                        <a:lnSpc>
                          <a:spcPct val="107000"/>
                        </a:lnSpc>
                        <a:spcAft>
                          <a:spcPts val="800"/>
                        </a:spcAft>
                      </a:pPr>
                      <a:r>
                        <a:rPr lang="en-US" sz="1600" dirty="0" smtClean="0">
                          <a:effectLst/>
                        </a:rPr>
                        <a:t>Dr. Manjunath</a:t>
                      </a:r>
                      <a:r>
                        <a:rPr lang="en-US" sz="1600" baseline="0" dirty="0" smtClean="0">
                          <a:effectLst/>
                        </a:rPr>
                        <a:t> S H</a:t>
                      </a:r>
                    </a:p>
                    <a:p>
                      <a:pPr>
                        <a:lnSpc>
                          <a:spcPct val="107000"/>
                        </a:lnSpc>
                        <a:spcAft>
                          <a:spcPts val="800"/>
                        </a:spcAft>
                      </a:pPr>
                      <a:r>
                        <a:rPr lang="en-US" sz="1600" baseline="0" dirty="0" smtClean="0">
                          <a:effectLst/>
                          <a:latin typeface="Calibri" panose="020F0502020204030204" pitchFamily="34" charset="0"/>
                          <a:ea typeface="Calibri" panose="020F0502020204030204" pitchFamily="34" charset="0"/>
                          <a:cs typeface="Tunga"/>
                        </a:rPr>
                        <a:t>Dr. Girisha K B</a:t>
                      </a:r>
                      <a:endParaRPr lang="en-IN" sz="1600" dirty="0">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AF3"/>
                    </a:solidFill>
                  </a:tcPr>
                </a:tc>
                <a:tc>
                  <a:txBody>
                    <a:bodyPr/>
                    <a:lstStyle/>
                    <a:p>
                      <a:pPr>
                        <a:lnSpc>
                          <a:spcPct val="107000"/>
                        </a:lnSpc>
                        <a:spcAft>
                          <a:spcPts val="800"/>
                        </a:spcAft>
                      </a:pPr>
                      <a:r>
                        <a:rPr lang="en-US" sz="1600" dirty="0" smtClean="0"/>
                        <a:t> Springer Nature Singapore Pte. Ltd. 2021</a:t>
                      </a:r>
                      <a:endParaRPr lang="en-IN" sz="1600" dirty="0">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AF3"/>
                    </a:solidFill>
                  </a:tcPr>
                </a:tc>
                <a:tc>
                  <a:txBody>
                    <a:bodyPr/>
                    <a:lstStyle/>
                    <a:p>
                      <a:pPr>
                        <a:lnSpc>
                          <a:spcPct val="107000"/>
                        </a:lnSpc>
                        <a:spcAft>
                          <a:spcPts val="800"/>
                        </a:spcAft>
                      </a:pPr>
                      <a:r>
                        <a:rPr lang="en-US" sz="1600" dirty="0" smtClean="0"/>
                        <a:t>Numerical Analysis of Turbulent Heat Exchanger Tube Using Novel Para-Winglet Tape  pp 753-766</a:t>
                      </a:r>
                      <a:endParaRPr lang="en-IN" sz="1600" dirty="0">
                        <a:solidFill>
                          <a:srgbClr val="002060"/>
                        </a:solidFill>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AF3"/>
                    </a:solidFill>
                  </a:tcPr>
                </a:tc>
                <a:extLst>
                  <a:ext uri="{0D108BD9-81ED-4DB2-BD59-A6C34878D82A}">
                    <a16:rowId xmlns:a16="http://schemas.microsoft.com/office/drawing/2014/main" xmlns="" val="10001"/>
                  </a:ext>
                </a:extLst>
              </a:tr>
              <a:tr h="1002705">
                <a:tc>
                  <a:txBody>
                    <a:bodyPr/>
                    <a:lstStyle/>
                    <a:p>
                      <a:pPr>
                        <a:lnSpc>
                          <a:spcPct val="107000"/>
                        </a:lnSpc>
                        <a:spcAft>
                          <a:spcPts val="800"/>
                        </a:spcAft>
                      </a:pPr>
                      <a:r>
                        <a:rPr lang="en-IN" sz="1600" dirty="0" smtClean="0">
                          <a:effectLst/>
                          <a:latin typeface="Calibri" panose="020F0502020204030204" pitchFamily="34" charset="0"/>
                          <a:ea typeface="Calibri" panose="020F0502020204030204" pitchFamily="34" charset="0"/>
                          <a:cs typeface="Tunga"/>
                        </a:rPr>
                        <a:t>2</a:t>
                      </a:r>
                      <a:endParaRPr lang="en-IN" sz="1600" dirty="0">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AF3"/>
                    </a:solidFill>
                  </a:tcPr>
                </a:tc>
                <a:tc>
                  <a:txBody>
                    <a:bodyPr/>
                    <a:lstStyle/>
                    <a:p>
                      <a:pPr>
                        <a:lnSpc>
                          <a:spcPct val="107000"/>
                        </a:lnSpc>
                        <a:spcAft>
                          <a:spcPts val="800"/>
                        </a:spcAft>
                      </a:pPr>
                      <a:r>
                        <a:rPr lang="en-IN" sz="1600" dirty="0" smtClean="0">
                          <a:effectLst/>
                          <a:latin typeface="Calibri" panose="020F0502020204030204" pitchFamily="34" charset="0"/>
                          <a:ea typeface="Calibri" panose="020F0502020204030204" pitchFamily="34" charset="0"/>
                          <a:cs typeface="Tunga"/>
                        </a:rPr>
                        <a:t>Santhosh Kumar T C</a:t>
                      </a:r>
                      <a:endParaRPr lang="en-IN" sz="1600" dirty="0">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AF3"/>
                    </a:solidFill>
                  </a:tcPr>
                </a:tc>
                <a:tc>
                  <a:txBody>
                    <a:bodyPr/>
                    <a:lstStyle/>
                    <a:p>
                      <a:pPr>
                        <a:lnSpc>
                          <a:spcPct val="100000"/>
                        </a:lnSpc>
                        <a:spcAft>
                          <a:spcPts val="800"/>
                        </a:spcAft>
                      </a:pPr>
                      <a:r>
                        <a:rPr lang="en-IN" sz="1600" dirty="0" smtClean="0">
                          <a:effectLst/>
                          <a:latin typeface="Calibri" panose="020F0502020204030204" pitchFamily="34" charset="0"/>
                          <a:ea typeface="Calibri" panose="020F0502020204030204" pitchFamily="34" charset="0"/>
                          <a:cs typeface="Tunga"/>
                        </a:rPr>
                        <a:t>Emerging Trends</a:t>
                      </a:r>
                      <a:r>
                        <a:rPr lang="en-IN" sz="1600" baseline="0" dirty="0" smtClean="0">
                          <a:effectLst/>
                          <a:latin typeface="Calibri" panose="020F0502020204030204" pitchFamily="34" charset="0"/>
                          <a:ea typeface="Calibri" panose="020F0502020204030204" pitchFamily="34" charset="0"/>
                          <a:cs typeface="Tunga"/>
                        </a:rPr>
                        <a:t> in Engineering and Technology  ( Volume-1) ISBN 976-93-90471-48-5</a:t>
                      </a:r>
                      <a:endParaRPr lang="en-IN" sz="1600" dirty="0">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AF3"/>
                    </a:solidFill>
                  </a:tcPr>
                </a:tc>
                <a:tc>
                  <a:txBody>
                    <a:bodyPr/>
                    <a:lstStyle/>
                    <a:p>
                      <a:pPr>
                        <a:lnSpc>
                          <a:spcPct val="107000"/>
                        </a:lnSpc>
                        <a:spcAft>
                          <a:spcPts val="800"/>
                        </a:spcAft>
                      </a:pPr>
                      <a:r>
                        <a:rPr lang="en-IN" sz="1600" dirty="0" smtClean="0">
                          <a:solidFill>
                            <a:srgbClr val="002060"/>
                          </a:solidFill>
                          <a:effectLst/>
                          <a:latin typeface="Calibri" panose="020F0502020204030204" pitchFamily="34" charset="0"/>
                          <a:ea typeface="Calibri" panose="020F0502020204030204" pitchFamily="34" charset="0"/>
                          <a:cs typeface="Tunga"/>
                        </a:rPr>
                        <a:t>Programming</a:t>
                      </a:r>
                      <a:r>
                        <a:rPr lang="en-IN" sz="1600" baseline="0" dirty="0" smtClean="0">
                          <a:solidFill>
                            <a:srgbClr val="002060"/>
                          </a:solidFill>
                          <a:effectLst/>
                          <a:latin typeface="Calibri" panose="020F0502020204030204" pitchFamily="34" charset="0"/>
                          <a:ea typeface="Calibri" panose="020F0502020204030204" pitchFamily="34" charset="0"/>
                          <a:cs typeface="Tunga"/>
                        </a:rPr>
                        <a:t> Logic Controllers(PLC’s)</a:t>
                      </a:r>
                      <a:endParaRPr lang="en-IN" sz="1600" dirty="0">
                        <a:solidFill>
                          <a:srgbClr val="002060"/>
                        </a:solidFill>
                        <a:effectLst/>
                        <a:latin typeface="Calibri" panose="020F0502020204030204" pitchFamily="34" charset="0"/>
                        <a:ea typeface="Calibri" panose="020F0502020204030204" pitchFamily="34" charset="0"/>
                        <a:cs typeface="Tunga"/>
                      </a:endParaRPr>
                    </a:p>
                  </a:txBody>
                  <a:tcPr marL="93615" marR="93615" marT="45604" marB="45604">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AF3"/>
                    </a:solidFill>
                  </a:tcPr>
                </a:tc>
              </a:tr>
            </a:tbl>
          </a:graphicData>
        </a:graphic>
      </p:graphicFrame>
      <p:graphicFrame>
        <p:nvGraphicFramePr>
          <p:cNvPr id="10" name="Content Placeholder 3"/>
          <p:cNvGraphicFramePr>
            <a:graphicFrameLocks/>
          </p:cNvGraphicFramePr>
          <p:nvPr>
            <p:extLst>
              <p:ext uri="{D42A27DB-BD31-4B8C-83A1-F6EECF244321}">
                <p14:modId xmlns:p14="http://schemas.microsoft.com/office/powerpoint/2010/main" xmlns="" val="186350501"/>
              </p:ext>
            </p:extLst>
          </p:nvPr>
        </p:nvGraphicFramePr>
        <p:xfrm>
          <a:off x="287391" y="3071004"/>
          <a:ext cx="8960126" cy="942915"/>
        </p:xfrm>
        <a:graphic>
          <a:graphicData uri="http://schemas.openxmlformats.org/drawingml/2006/table">
            <a:tbl>
              <a:tblPr>
                <a:tableStyleId>{616DA210-FB5B-4158-B5E0-FEB733F419BA}</a:tableStyleId>
              </a:tblPr>
              <a:tblGrid>
                <a:gridCol w="564741">
                  <a:extLst>
                    <a:ext uri="{9D8B030D-6E8A-4147-A177-3AD203B41FA5}">
                      <a16:colId xmlns:a16="http://schemas.microsoft.com/office/drawing/2014/main" xmlns="" val="20000"/>
                    </a:ext>
                  </a:extLst>
                </a:gridCol>
                <a:gridCol w="2251298">
                  <a:extLst>
                    <a:ext uri="{9D8B030D-6E8A-4147-A177-3AD203B41FA5}">
                      <a16:colId xmlns:a16="http://schemas.microsoft.com/office/drawing/2014/main" xmlns="" val="20001"/>
                    </a:ext>
                  </a:extLst>
                </a:gridCol>
                <a:gridCol w="2218698">
                  <a:extLst>
                    <a:ext uri="{9D8B030D-6E8A-4147-A177-3AD203B41FA5}">
                      <a16:colId xmlns:a16="http://schemas.microsoft.com/office/drawing/2014/main" xmlns="" val="20002"/>
                    </a:ext>
                  </a:extLst>
                </a:gridCol>
                <a:gridCol w="2027578">
                  <a:extLst>
                    <a:ext uri="{9D8B030D-6E8A-4147-A177-3AD203B41FA5}">
                      <a16:colId xmlns:a16="http://schemas.microsoft.com/office/drawing/2014/main" xmlns="" val="20003"/>
                    </a:ext>
                  </a:extLst>
                </a:gridCol>
                <a:gridCol w="1897811">
                  <a:extLst>
                    <a:ext uri="{9D8B030D-6E8A-4147-A177-3AD203B41FA5}">
                      <a16:colId xmlns:a16="http://schemas.microsoft.com/office/drawing/2014/main" xmlns="" val="20004"/>
                    </a:ext>
                  </a:extLst>
                </a:gridCol>
              </a:tblGrid>
              <a:tr h="396815">
                <a:tc>
                  <a:txBody>
                    <a:bodyPr/>
                    <a:lstStyle/>
                    <a:p>
                      <a:pPr marL="0" marR="0" algn="ctr" defTabSz="914400" rtl="0" eaLnBrk="1" latinLnBrk="0" hangingPunct="1">
                        <a:lnSpc>
                          <a:spcPct val="107000"/>
                        </a:lnSpc>
                        <a:spcBef>
                          <a:spcPts val="25"/>
                        </a:spcBef>
                        <a:spcAft>
                          <a:spcPts val="800"/>
                        </a:spcAft>
                      </a:pPr>
                      <a:r>
                        <a:rPr lang="en-US" sz="1600" b="1" kern="1200" dirty="0" smtClean="0">
                          <a:solidFill>
                            <a:schemeClr val="tx1"/>
                          </a:solidFill>
                          <a:effectLst/>
                          <a:latin typeface="+mn-lt"/>
                          <a:ea typeface="+mn-ea"/>
                          <a:cs typeface="+mn-cs"/>
                        </a:rPr>
                        <a:t>Sl.No</a:t>
                      </a:r>
                      <a:endParaRPr lang="en-US" sz="1600" b="1"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tc>
                  <a:txBody>
                    <a:bodyPr/>
                    <a:lstStyle/>
                    <a:p>
                      <a:pPr marL="0" marR="0" algn="ctr" defTabSz="914400" rtl="0" eaLnBrk="1" latinLnBrk="0" hangingPunct="1">
                        <a:lnSpc>
                          <a:spcPct val="107000"/>
                        </a:lnSpc>
                        <a:spcBef>
                          <a:spcPts val="690"/>
                        </a:spcBef>
                        <a:spcAft>
                          <a:spcPts val="800"/>
                        </a:spcAft>
                      </a:pPr>
                      <a:r>
                        <a:rPr lang="en-US" sz="1600" b="1" kern="1200" dirty="0" smtClean="0">
                          <a:solidFill>
                            <a:schemeClr val="tx1"/>
                          </a:solidFill>
                          <a:effectLst/>
                          <a:latin typeface="+mn-lt"/>
                          <a:ea typeface="+mn-ea"/>
                          <a:cs typeface="+mn-cs"/>
                        </a:rPr>
                        <a:t>Title </a:t>
                      </a:r>
                      <a:r>
                        <a:rPr lang="en-US" sz="1600" b="1" kern="1200" dirty="0">
                          <a:solidFill>
                            <a:schemeClr val="tx1"/>
                          </a:solidFill>
                          <a:effectLst/>
                          <a:latin typeface="+mn-lt"/>
                          <a:ea typeface="+mn-ea"/>
                          <a:cs typeface="+mn-cs"/>
                        </a:rPr>
                        <a:t>of book</a:t>
                      </a:r>
                    </a:p>
                  </a:txBody>
                  <a:tcPr marL="0" marR="0" marT="0" marB="0" anchor="ctr">
                    <a:solidFill>
                      <a:schemeClr val="accent3">
                        <a:lumMod val="20000"/>
                        <a:lumOff val="80000"/>
                      </a:schemeClr>
                    </a:solidFill>
                  </a:tcPr>
                </a:tc>
                <a:tc>
                  <a:txBody>
                    <a:bodyPr/>
                    <a:lstStyle/>
                    <a:p>
                      <a:pPr marL="0" marR="0" algn="ctr" defTabSz="914400" rtl="0" eaLnBrk="1" latinLnBrk="0" hangingPunct="1">
                        <a:lnSpc>
                          <a:spcPct val="107000"/>
                        </a:lnSpc>
                        <a:spcBef>
                          <a:spcPts val="690"/>
                        </a:spcBef>
                        <a:spcAft>
                          <a:spcPts val="800"/>
                        </a:spcAft>
                      </a:pPr>
                      <a:r>
                        <a:rPr lang="en-US" sz="1600" b="1" kern="1200" dirty="0" smtClean="0">
                          <a:solidFill>
                            <a:schemeClr val="tx1"/>
                          </a:solidFill>
                          <a:effectLst/>
                          <a:latin typeface="+mn-lt"/>
                          <a:ea typeface="+mn-ea"/>
                          <a:cs typeface="+mn-cs"/>
                        </a:rPr>
                        <a:t>Name </a:t>
                      </a:r>
                      <a:r>
                        <a:rPr lang="en-US" sz="1600" b="1" kern="1200" dirty="0">
                          <a:solidFill>
                            <a:schemeClr val="tx1"/>
                          </a:solidFill>
                          <a:effectLst/>
                          <a:latin typeface="+mn-lt"/>
                          <a:ea typeface="+mn-ea"/>
                          <a:cs typeface="+mn-cs"/>
                        </a:rPr>
                        <a:t>of the authors</a:t>
                      </a:r>
                    </a:p>
                  </a:txBody>
                  <a:tcPr marL="0" marR="0" marT="0" marB="0" anchor="ctr">
                    <a:solidFill>
                      <a:schemeClr val="accent3">
                        <a:lumMod val="20000"/>
                        <a:lumOff val="80000"/>
                      </a:schemeClr>
                    </a:solidFill>
                  </a:tcPr>
                </a:tc>
                <a:tc>
                  <a:txBody>
                    <a:bodyPr/>
                    <a:lstStyle/>
                    <a:p>
                      <a:pPr marL="0" marR="0" algn="ctr" defTabSz="914400" rtl="0" eaLnBrk="1" latinLnBrk="0" hangingPunct="1">
                        <a:lnSpc>
                          <a:spcPct val="107000"/>
                        </a:lnSpc>
                        <a:spcBef>
                          <a:spcPts val="690"/>
                        </a:spcBef>
                        <a:spcAft>
                          <a:spcPts val="800"/>
                        </a:spcAft>
                      </a:pPr>
                      <a:r>
                        <a:rPr lang="en-US" sz="1600" b="1" kern="1200" dirty="0" smtClean="0">
                          <a:solidFill>
                            <a:schemeClr val="tx1"/>
                          </a:solidFill>
                          <a:effectLst/>
                          <a:latin typeface="+mn-lt"/>
                          <a:ea typeface="+mn-ea"/>
                          <a:cs typeface="+mn-cs"/>
                        </a:rPr>
                        <a:t>Publications</a:t>
                      </a:r>
                      <a:endParaRPr lang="en-US" sz="1600" b="1"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tc>
                  <a:txBody>
                    <a:bodyPr/>
                    <a:lstStyle/>
                    <a:p>
                      <a:pPr marL="0" marR="0" algn="ctr" defTabSz="914400" rtl="0" eaLnBrk="1" latinLnBrk="0" hangingPunct="1">
                        <a:lnSpc>
                          <a:spcPct val="107000"/>
                        </a:lnSpc>
                        <a:spcBef>
                          <a:spcPts val="0"/>
                        </a:spcBef>
                        <a:spcAft>
                          <a:spcPts val="800"/>
                        </a:spcAft>
                      </a:pPr>
                      <a:r>
                        <a:rPr lang="en-US" sz="1600" b="1" kern="1200" dirty="0" smtClean="0">
                          <a:solidFill>
                            <a:schemeClr val="tx1"/>
                          </a:solidFill>
                          <a:effectLst/>
                          <a:latin typeface="+mn-lt"/>
                          <a:ea typeface="+mn-ea"/>
                          <a:cs typeface="+mn-cs"/>
                        </a:rPr>
                        <a:t>Year </a:t>
                      </a:r>
                      <a:r>
                        <a:rPr lang="en-US" sz="1600" b="1" kern="1200" dirty="0">
                          <a:solidFill>
                            <a:schemeClr val="tx1"/>
                          </a:solidFill>
                          <a:effectLst/>
                          <a:latin typeface="+mn-lt"/>
                          <a:ea typeface="+mn-ea"/>
                          <a:cs typeface="+mn-cs"/>
                        </a:rPr>
                        <a:t>of publication</a:t>
                      </a:r>
                    </a:p>
                  </a:txBody>
                  <a:tcPr marL="0" marR="0" marT="0" marB="0" anchor="ctr">
                    <a:solidFill>
                      <a:schemeClr val="accent3">
                        <a:lumMod val="20000"/>
                        <a:lumOff val="80000"/>
                      </a:schemeClr>
                    </a:solidFill>
                  </a:tcPr>
                </a:tc>
                <a:extLst>
                  <a:ext uri="{0D108BD9-81ED-4DB2-BD59-A6C34878D82A}">
                    <a16:rowId xmlns:a16="http://schemas.microsoft.com/office/drawing/2014/main" xmlns="" val="10000"/>
                  </a:ext>
                </a:extLst>
              </a:tr>
              <a:tr h="433482">
                <a:tc>
                  <a:txBody>
                    <a:bodyPr/>
                    <a:lstStyle/>
                    <a:p>
                      <a:pPr marL="0" marR="0" algn="ctr">
                        <a:spcBef>
                          <a:spcPts val="0"/>
                        </a:spcBef>
                        <a:spcAft>
                          <a:spcPts val="0"/>
                        </a:spcAft>
                      </a:pPr>
                      <a:endParaRPr kumimoji="0" lang="en-US" sz="1500" b="1" kern="1200" dirty="0">
                        <a:latin typeface="Times New Roman" pitchFamily="18" charset="0"/>
                        <a:cs typeface="Times New Roman" pitchFamily="18" charset="0"/>
                      </a:endParaRPr>
                    </a:p>
                    <a:p>
                      <a:pPr marL="5715" marR="0" algn="ctr">
                        <a:spcBef>
                          <a:spcPts val="690"/>
                        </a:spcBef>
                        <a:spcAft>
                          <a:spcPts val="0"/>
                        </a:spcAft>
                      </a:pPr>
                      <a:r>
                        <a:rPr kumimoji="0" lang="en-US" sz="1500" b="1" kern="1200" dirty="0">
                          <a:latin typeface="Times New Roman" pitchFamily="18" charset="0"/>
                          <a:cs typeface="Times New Roman" pitchFamily="18" charset="0"/>
                        </a:rPr>
                        <a:t>1</a:t>
                      </a:r>
                      <a:endParaRPr kumimoji="0" lang="en-US" sz="1500" b="1" kern="1200" dirty="0">
                        <a:solidFill>
                          <a:schemeClr val="tx1"/>
                        </a:solidFill>
                        <a:latin typeface="Times New Roman" pitchFamily="18" charset="0"/>
                        <a:ea typeface="Verdana" pitchFamily="34" charset="0"/>
                        <a:cs typeface="Times New Roman" pitchFamily="18" charset="0"/>
                      </a:endParaRPr>
                    </a:p>
                  </a:txBody>
                  <a:tcPr marL="0" marR="0" marT="0" marB="0" anchor="ctr"/>
                </a:tc>
                <a:tc>
                  <a:txBody>
                    <a:bodyPr/>
                    <a:lstStyle/>
                    <a:p>
                      <a:pPr marL="1270" marR="0" algn="ctr">
                        <a:lnSpc>
                          <a:spcPct val="127000"/>
                        </a:lnSpc>
                        <a:spcBef>
                          <a:spcPts val="0"/>
                        </a:spcBef>
                        <a:spcAft>
                          <a:spcPts val="0"/>
                        </a:spcAft>
                      </a:pPr>
                      <a:r>
                        <a:rPr kumimoji="0" lang="en-US" sz="1500" b="1" kern="1200" dirty="0" smtClean="0">
                          <a:solidFill>
                            <a:schemeClr val="tx1"/>
                          </a:solidFill>
                          <a:latin typeface="Times New Roman" pitchFamily="18" charset="0"/>
                          <a:ea typeface="Verdana" pitchFamily="34" charset="0"/>
                          <a:cs typeface="Times New Roman" pitchFamily="18" charset="0"/>
                        </a:rPr>
                        <a:t>Operation Research</a:t>
                      </a:r>
                      <a:endParaRPr kumimoji="0" lang="en-US" sz="1500" b="1" kern="1200" dirty="0">
                        <a:solidFill>
                          <a:schemeClr val="tx1"/>
                        </a:solidFill>
                        <a:latin typeface="Times New Roman" pitchFamily="18" charset="0"/>
                        <a:ea typeface="Verdana" pitchFamily="34" charset="0"/>
                        <a:cs typeface="Times New Roman" pitchFamily="18" charset="0"/>
                      </a:endParaRPr>
                    </a:p>
                  </a:txBody>
                  <a:tcPr marL="0" marR="0" marT="0" marB="0" anchor="ctr"/>
                </a:tc>
                <a:tc>
                  <a:txBody>
                    <a:bodyPr/>
                    <a:lstStyle/>
                    <a:p>
                      <a:pPr marL="0" marR="0" algn="ctr">
                        <a:spcBef>
                          <a:spcPts val="0"/>
                        </a:spcBef>
                        <a:spcAft>
                          <a:spcPts val="0"/>
                        </a:spcAft>
                      </a:pPr>
                      <a:r>
                        <a:rPr kumimoji="0" lang="en-US" sz="1500" b="1" kern="1200" dirty="0" smtClean="0">
                          <a:solidFill>
                            <a:schemeClr val="tx1"/>
                          </a:solidFill>
                          <a:latin typeface="Times New Roman" pitchFamily="18" charset="0"/>
                          <a:ea typeface="Verdana" pitchFamily="34" charset="0"/>
                          <a:cs typeface="Times New Roman" pitchFamily="18" charset="0"/>
                        </a:rPr>
                        <a:t>Dr.Ranganathaswamy L</a:t>
                      </a:r>
                      <a:endParaRPr kumimoji="0" lang="en-US" sz="1500" b="1" kern="1200" dirty="0">
                        <a:solidFill>
                          <a:schemeClr val="tx1"/>
                        </a:solidFill>
                        <a:latin typeface="Times New Roman" pitchFamily="18" charset="0"/>
                        <a:ea typeface="Verdana" pitchFamily="34" charset="0"/>
                        <a:cs typeface="Times New Roman" pitchFamily="18" charset="0"/>
                      </a:endParaRPr>
                    </a:p>
                  </a:txBody>
                  <a:tcPr marL="0" marR="0" marT="0" marB="0" anchor="ctr"/>
                </a:tc>
                <a:tc>
                  <a:txBody>
                    <a:bodyPr/>
                    <a:lstStyle/>
                    <a:p>
                      <a:pPr marL="635" marR="0" algn="ctr">
                        <a:spcBef>
                          <a:spcPts val="55"/>
                        </a:spcBef>
                        <a:spcAft>
                          <a:spcPts val="0"/>
                        </a:spcAft>
                      </a:pPr>
                      <a:r>
                        <a:rPr kumimoji="0" lang="en-US" sz="1500" b="1" kern="1200" dirty="0" smtClean="0">
                          <a:solidFill>
                            <a:schemeClr val="tx1"/>
                          </a:solidFill>
                          <a:latin typeface="Times New Roman" pitchFamily="18" charset="0"/>
                          <a:ea typeface="Verdana" pitchFamily="34" charset="0"/>
                          <a:cs typeface="Times New Roman" pitchFamily="18" charset="0"/>
                        </a:rPr>
                        <a:t>Sun star</a:t>
                      </a:r>
                      <a:endParaRPr kumimoji="0" lang="en-US" sz="1500" b="1" kern="1200" dirty="0">
                        <a:solidFill>
                          <a:schemeClr val="tx1"/>
                        </a:solidFill>
                        <a:latin typeface="Times New Roman" pitchFamily="18" charset="0"/>
                        <a:ea typeface="Verdana" pitchFamily="34" charset="0"/>
                        <a:cs typeface="Times New Roman" pitchFamily="18" charset="0"/>
                      </a:endParaRPr>
                    </a:p>
                  </a:txBody>
                  <a:tcPr marL="0" marR="0" marT="0" marB="0" anchor="ctr"/>
                </a:tc>
                <a:tc>
                  <a:txBody>
                    <a:bodyPr/>
                    <a:lstStyle/>
                    <a:p>
                      <a:pPr marL="0" marR="0" algn="ctr">
                        <a:spcBef>
                          <a:spcPts val="0"/>
                        </a:spcBef>
                        <a:spcAft>
                          <a:spcPts val="0"/>
                        </a:spcAft>
                      </a:pPr>
                      <a:endParaRPr kumimoji="0" lang="en-US" sz="1500" b="1" kern="1200" dirty="0">
                        <a:latin typeface="Times New Roman" pitchFamily="18" charset="0"/>
                        <a:cs typeface="Times New Roman" pitchFamily="18" charset="0"/>
                      </a:endParaRPr>
                    </a:p>
                    <a:p>
                      <a:pPr marL="635" marR="0" algn="ctr">
                        <a:spcBef>
                          <a:spcPts val="690"/>
                        </a:spcBef>
                        <a:spcAft>
                          <a:spcPts val="0"/>
                        </a:spcAft>
                      </a:pPr>
                      <a:r>
                        <a:rPr kumimoji="0" lang="en-US" sz="1500" b="1" kern="1200" dirty="0">
                          <a:latin typeface="Times New Roman" pitchFamily="18" charset="0"/>
                          <a:cs typeface="Times New Roman" pitchFamily="18" charset="0"/>
                        </a:rPr>
                        <a:t>2019</a:t>
                      </a:r>
                      <a:endParaRPr kumimoji="0" lang="en-US" sz="1500" b="1" kern="1200" dirty="0">
                        <a:solidFill>
                          <a:schemeClr val="tx1"/>
                        </a:solidFill>
                        <a:latin typeface="Times New Roman" pitchFamily="18" charset="0"/>
                        <a:ea typeface="Verdana" pitchFamily="34" charset="0"/>
                        <a:cs typeface="Times New Roman" pitchFamily="18" charset="0"/>
                      </a:endParaRPr>
                    </a:p>
                  </a:txBody>
                  <a:tcPr marL="0" marR="0" marT="0" marB="0" anchor="ctr"/>
                </a:tc>
                <a:extLst>
                  <a:ext uri="{0D108BD9-81ED-4DB2-BD59-A6C34878D82A}">
                    <a16:rowId xmlns:a16="http://schemas.microsoft.com/office/drawing/2014/main" xmlns=""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xmlns="" val="2779016810"/>
              </p:ext>
            </p:extLst>
          </p:nvPr>
        </p:nvGraphicFramePr>
        <p:xfrm>
          <a:off x="308118" y="4074385"/>
          <a:ext cx="8884314" cy="1689251"/>
        </p:xfrm>
        <a:graphic>
          <a:graphicData uri="http://schemas.openxmlformats.org/drawingml/2006/table">
            <a:tbl>
              <a:tblPr firstRow="1" bandRow="1">
                <a:tableStyleId>{7DF18680-E054-41AD-8BC1-D1AEF772440D}</a:tableStyleId>
              </a:tblPr>
              <a:tblGrid>
                <a:gridCol w="1143797">
                  <a:extLst>
                    <a:ext uri="{9D8B030D-6E8A-4147-A177-3AD203B41FA5}">
                      <a16:colId xmlns:a16="http://schemas.microsoft.com/office/drawing/2014/main" xmlns="" val="20000"/>
                    </a:ext>
                  </a:extLst>
                </a:gridCol>
                <a:gridCol w="3801746">
                  <a:extLst>
                    <a:ext uri="{9D8B030D-6E8A-4147-A177-3AD203B41FA5}">
                      <a16:colId xmlns:a16="http://schemas.microsoft.com/office/drawing/2014/main" xmlns="" val="20001"/>
                    </a:ext>
                  </a:extLst>
                </a:gridCol>
                <a:gridCol w="3938771">
                  <a:extLst>
                    <a:ext uri="{9D8B030D-6E8A-4147-A177-3AD203B41FA5}">
                      <a16:colId xmlns:a16="http://schemas.microsoft.com/office/drawing/2014/main" xmlns="" val="20002"/>
                    </a:ext>
                  </a:extLst>
                </a:gridCol>
              </a:tblGrid>
              <a:tr h="506242">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marL="0" marR="0" algn="ctr" defTabSz="914400" rtl="0" eaLnBrk="1" latinLnBrk="0" hangingPunct="1">
                        <a:lnSpc>
                          <a:spcPct val="107000"/>
                        </a:lnSpc>
                        <a:spcAft>
                          <a:spcPts val="800"/>
                        </a:spcAft>
                      </a:pPr>
                      <a:r>
                        <a:rPr lang="en-US" sz="1600" b="1" kern="1200" dirty="0" smtClean="0">
                          <a:solidFill>
                            <a:schemeClr val="tx1"/>
                          </a:solidFill>
                          <a:effectLst/>
                          <a:latin typeface="+mn-lt"/>
                          <a:ea typeface="+mn-ea"/>
                          <a:cs typeface="+mn-cs"/>
                        </a:rPr>
                        <a:t>Sl</a:t>
                      </a:r>
                      <a:r>
                        <a:rPr lang="en-US" sz="1600" b="1" kern="1200" dirty="0">
                          <a:solidFill>
                            <a:schemeClr val="tx1"/>
                          </a:solidFill>
                          <a:effectLst/>
                          <a:latin typeface="+mn-lt"/>
                          <a:ea typeface="+mn-ea"/>
                          <a:cs typeface="+mn-cs"/>
                        </a:rPr>
                        <a:t>. No </a:t>
                      </a:r>
                    </a:p>
                  </a:txBody>
                  <a:tcPr marL="93614" marR="93614" marT="45596" marB="45596" anchor="ctr"/>
                </a:tc>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marL="0" marR="0" algn="ctr" defTabSz="914400" rtl="0" eaLnBrk="1" latinLnBrk="0" hangingPunct="1">
                        <a:lnSpc>
                          <a:spcPct val="107000"/>
                        </a:lnSpc>
                        <a:spcAft>
                          <a:spcPts val="800"/>
                        </a:spcAft>
                      </a:pPr>
                      <a:r>
                        <a:rPr lang="en-US" sz="1600" b="1" kern="1200" dirty="0" smtClean="0">
                          <a:solidFill>
                            <a:schemeClr val="tx1"/>
                          </a:solidFill>
                          <a:effectLst/>
                          <a:latin typeface="+mn-lt"/>
                          <a:ea typeface="+mn-ea"/>
                          <a:cs typeface="+mn-cs"/>
                        </a:rPr>
                        <a:t>Academic </a:t>
                      </a:r>
                      <a:r>
                        <a:rPr lang="en-US" sz="1600" b="1" kern="1200" dirty="0">
                          <a:solidFill>
                            <a:schemeClr val="tx1"/>
                          </a:solidFill>
                          <a:effectLst/>
                          <a:latin typeface="+mn-lt"/>
                          <a:ea typeface="+mn-ea"/>
                          <a:cs typeface="+mn-cs"/>
                        </a:rPr>
                        <a:t>Year  </a:t>
                      </a:r>
                    </a:p>
                  </a:txBody>
                  <a:tcPr marL="93614" marR="93614" marT="45596" marB="45596" anchor="ctr"/>
                </a:tc>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marL="0" marR="0" indent="0" algn="ctr" defTabSz="914400" rtl="0" eaLnBrk="1" fontAlgn="auto" latinLnBrk="0" hangingPunct="1">
                        <a:lnSpc>
                          <a:spcPct val="107000"/>
                        </a:lnSpc>
                        <a:spcBef>
                          <a:spcPts val="0"/>
                        </a:spcBef>
                        <a:spcAft>
                          <a:spcPts val="800"/>
                        </a:spcAft>
                        <a:buClrTx/>
                        <a:buSzTx/>
                        <a:buFontTx/>
                        <a:buNone/>
                        <a:tabLst/>
                        <a:defRPr/>
                      </a:pPr>
                      <a:r>
                        <a:rPr lang="en-US" sz="1600" b="1" kern="1200" dirty="0" smtClean="0">
                          <a:solidFill>
                            <a:schemeClr val="tx1"/>
                          </a:solidFill>
                          <a:effectLst/>
                          <a:latin typeface="+mn-lt"/>
                          <a:ea typeface="+mn-ea"/>
                          <a:cs typeface="+mn-cs"/>
                        </a:rPr>
                        <a:t>Number </a:t>
                      </a:r>
                      <a:r>
                        <a:rPr lang="en-US" sz="1600" b="1" kern="1200" dirty="0">
                          <a:solidFill>
                            <a:schemeClr val="tx1"/>
                          </a:solidFill>
                          <a:effectLst/>
                          <a:latin typeface="+mn-lt"/>
                          <a:ea typeface="+mn-ea"/>
                          <a:cs typeface="+mn-cs"/>
                        </a:rPr>
                        <a:t>of Publication by Staff</a:t>
                      </a:r>
                    </a:p>
                    <a:p>
                      <a:pPr marL="0" marR="0" algn="ctr" defTabSz="914400" rtl="0" eaLnBrk="1" latinLnBrk="0" hangingPunct="1">
                        <a:lnSpc>
                          <a:spcPct val="107000"/>
                        </a:lnSpc>
                        <a:spcAft>
                          <a:spcPts val="800"/>
                        </a:spcAft>
                      </a:pPr>
                      <a:endParaRPr lang="en-US" sz="1600" b="1" kern="1200" dirty="0">
                        <a:solidFill>
                          <a:schemeClr val="tx1"/>
                        </a:solidFill>
                        <a:effectLst/>
                        <a:latin typeface="+mn-lt"/>
                        <a:ea typeface="+mn-ea"/>
                        <a:cs typeface="+mn-cs"/>
                      </a:endParaRPr>
                    </a:p>
                  </a:txBody>
                  <a:tcPr marL="93614" marR="93614" marT="45596" marB="45596" anchor="ctr"/>
                </a:tc>
                <a:extLst>
                  <a:ext uri="{0D108BD9-81ED-4DB2-BD59-A6C34878D82A}">
                    <a16:rowId xmlns:a16="http://schemas.microsoft.com/office/drawing/2014/main" xmlns="" val="10000"/>
                  </a:ext>
                </a:extLst>
              </a:tr>
              <a:tr h="293932">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algn="ctr"/>
                      <a:r>
                        <a:rPr lang="en-US" sz="1500" b="1" dirty="0">
                          <a:latin typeface="+mj-lt"/>
                        </a:rPr>
                        <a:t>01</a:t>
                      </a:r>
                      <a:endParaRPr lang="en-US" sz="1500" b="1" dirty="0">
                        <a:latin typeface="+mj-lt"/>
                        <a:ea typeface="Verdana" pitchFamily="34" charset="0"/>
                        <a:cs typeface="Times New Roman" pitchFamily="18" charset="0"/>
                      </a:endParaRPr>
                    </a:p>
                  </a:txBody>
                  <a:tcPr marL="93614" marR="93614" marT="45596" marB="45596"/>
                </a:tc>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algn="ctr"/>
                      <a:r>
                        <a:rPr lang="en-US" sz="1500" b="1" dirty="0" smtClean="0">
                          <a:latin typeface="+mj-lt"/>
                        </a:rPr>
                        <a:t>2020-21</a:t>
                      </a:r>
                      <a:endParaRPr lang="en-US" sz="1500" b="1" dirty="0">
                        <a:latin typeface="+mj-lt"/>
                        <a:ea typeface="Verdana" pitchFamily="34" charset="0"/>
                        <a:cs typeface="Times New Roman" pitchFamily="18" charset="0"/>
                      </a:endParaRPr>
                    </a:p>
                  </a:txBody>
                  <a:tcPr marL="93614" marR="93614" marT="45596" marB="45596"/>
                </a:tc>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algn="ctr"/>
                      <a:r>
                        <a:rPr lang="en-US" sz="1500" b="1" dirty="0" smtClean="0">
                          <a:solidFill>
                            <a:schemeClr val="tx2">
                              <a:lumMod val="50000"/>
                            </a:schemeClr>
                          </a:solidFill>
                          <a:latin typeface="+mj-lt"/>
                          <a:ea typeface="Verdana" pitchFamily="34" charset="0"/>
                          <a:cs typeface="Times New Roman" pitchFamily="18" charset="0"/>
                        </a:rPr>
                        <a:t>07</a:t>
                      </a:r>
                      <a:endParaRPr lang="en-US" sz="1500" b="1" dirty="0">
                        <a:solidFill>
                          <a:schemeClr val="tx2">
                            <a:lumMod val="50000"/>
                          </a:schemeClr>
                        </a:solidFill>
                        <a:latin typeface="+mj-lt"/>
                        <a:ea typeface="Verdana" pitchFamily="34" charset="0"/>
                        <a:cs typeface="Times New Roman" pitchFamily="18" charset="0"/>
                      </a:endParaRPr>
                    </a:p>
                  </a:txBody>
                  <a:tcPr marL="93614" marR="93614" marT="45596" marB="45596"/>
                </a:tc>
                <a:extLst>
                  <a:ext uri="{0D108BD9-81ED-4DB2-BD59-A6C34878D82A}">
                    <a16:rowId xmlns:a16="http://schemas.microsoft.com/office/drawing/2014/main" xmlns="" val="10001"/>
                  </a:ext>
                </a:extLst>
              </a:tr>
              <a:tr h="293932">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algn="ctr"/>
                      <a:r>
                        <a:rPr lang="en-US" sz="1500" b="1" dirty="0">
                          <a:latin typeface="+mj-lt"/>
                        </a:rPr>
                        <a:t>02</a:t>
                      </a:r>
                      <a:endParaRPr lang="en-US" sz="1500" b="1" dirty="0">
                        <a:latin typeface="+mj-lt"/>
                        <a:ea typeface="Verdana" pitchFamily="34" charset="0"/>
                        <a:cs typeface="Times New Roman" pitchFamily="18" charset="0"/>
                      </a:endParaRPr>
                    </a:p>
                  </a:txBody>
                  <a:tcPr marL="93614" marR="93614" marT="45596" marB="45596"/>
                </a:tc>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algn="ctr"/>
                      <a:r>
                        <a:rPr lang="en-US" sz="1500" b="1" dirty="0" smtClean="0">
                          <a:latin typeface="+mj-lt"/>
                        </a:rPr>
                        <a:t>2019-20</a:t>
                      </a:r>
                      <a:endParaRPr lang="en-US" sz="1500" b="1" dirty="0">
                        <a:latin typeface="+mj-lt"/>
                        <a:ea typeface="Verdana" pitchFamily="34" charset="0"/>
                        <a:cs typeface="Times New Roman" pitchFamily="18" charset="0"/>
                      </a:endParaRPr>
                    </a:p>
                  </a:txBody>
                  <a:tcPr marL="93614" marR="93614" marT="45596" marB="45596"/>
                </a:tc>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algn="ctr"/>
                      <a:r>
                        <a:rPr lang="en-US" sz="1500" b="1" dirty="0" smtClean="0">
                          <a:solidFill>
                            <a:schemeClr val="tx2">
                              <a:lumMod val="50000"/>
                            </a:schemeClr>
                          </a:solidFill>
                          <a:latin typeface="+mj-lt"/>
                          <a:ea typeface="Verdana" pitchFamily="34" charset="0"/>
                          <a:cs typeface="Times New Roman" pitchFamily="18" charset="0"/>
                        </a:rPr>
                        <a:t>11</a:t>
                      </a:r>
                    </a:p>
                  </a:txBody>
                  <a:tcPr marL="93614" marR="93614" marT="45596" marB="45596"/>
                </a:tc>
                <a:extLst>
                  <a:ext uri="{0D108BD9-81ED-4DB2-BD59-A6C34878D82A}">
                    <a16:rowId xmlns:a16="http://schemas.microsoft.com/office/drawing/2014/main" xmlns="" val="10002"/>
                  </a:ext>
                </a:extLst>
              </a:tr>
              <a:tr h="307940">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algn="ctr"/>
                      <a:r>
                        <a:rPr lang="en-US" sz="1500" b="1" dirty="0">
                          <a:latin typeface="+mj-lt"/>
                        </a:rPr>
                        <a:t>03</a:t>
                      </a:r>
                      <a:endParaRPr lang="en-US" sz="1500" b="1" dirty="0">
                        <a:latin typeface="+mj-lt"/>
                        <a:ea typeface="Verdana" pitchFamily="34" charset="0"/>
                        <a:cs typeface="Times New Roman" pitchFamily="18" charset="0"/>
                      </a:endParaRPr>
                    </a:p>
                  </a:txBody>
                  <a:tcPr marL="93614" marR="93614" marT="45596" marB="45596"/>
                </a:tc>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algn="ctr"/>
                      <a:r>
                        <a:rPr lang="en-US" sz="1500" b="1" dirty="0" smtClean="0">
                          <a:latin typeface="+mj-lt"/>
                        </a:rPr>
                        <a:t>2018-19</a:t>
                      </a:r>
                      <a:endParaRPr lang="en-US" sz="1500" b="1" dirty="0">
                        <a:latin typeface="+mj-lt"/>
                        <a:ea typeface="Verdana" pitchFamily="34" charset="0"/>
                        <a:cs typeface="Times New Roman" pitchFamily="18" charset="0"/>
                      </a:endParaRPr>
                    </a:p>
                  </a:txBody>
                  <a:tcPr marL="93614" marR="93614" marT="45596" marB="45596"/>
                </a:tc>
                <a:tc>
                  <a:txBody>
                    <a:bodyPr/>
                    <a:lstStyle>
                      <a:lvl1pPr marL="0">
                        <a:defRPr>
                          <a:solidFill>
                            <a:schemeClr val="tx1"/>
                          </a:solidFill>
                          <a:latin typeface="Constantia"/>
                        </a:defRPr>
                      </a:lvl1pPr>
                      <a:lvl2pPr marL="457200">
                        <a:defRPr>
                          <a:solidFill>
                            <a:schemeClr val="tx1"/>
                          </a:solidFill>
                          <a:latin typeface="Constantia"/>
                        </a:defRPr>
                      </a:lvl2pPr>
                      <a:lvl3pPr marL="914400">
                        <a:defRPr>
                          <a:solidFill>
                            <a:schemeClr val="tx1"/>
                          </a:solidFill>
                          <a:latin typeface="Constantia"/>
                        </a:defRPr>
                      </a:lvl3pPr>
                      <a:lvl4pPr marL="1371600">
                        <a:defRPr>
                          <a:solidFill>
                            <a:schemeClr val="tx1"/>
                          </a:solidFill>
                          <a:latin typeface="Constantia"/>
                        </a:defRPr>
                      </a:lvl4pPr>
                      <a:lvl5pPr marL="1828800">
                        <a:defRPr>
                          <a:solidFill>
                            <a:schemeClr val="tx1"/>
                          </a:solidFill>
                          <a:latin typeface="Constantia"/>
                        </a:defRPr>
                      </a:lvl5pPr>
                      <a:lvl6pPr marL="2286000">
                        <a:defRPr>
                          <a:solidFill>
                            <a:schemeClr val="tx1"/>
                          </a:solidFill>
                          <a:latin typeface="Constantia"/>
                        </a:defRPr>
                      </a:lvl6pPr>
                      <a:lvl7pPr marL="2743200">
                        <a:defRPr>
                          <a:solidFill>
                            <a:schemeClr val="tx1"/>
                          </a:solidFill>
                          <a:latin typeface="Constantia"/>
                        </a:defRPr>
                      </a:lvl7pPr>
                      <a:lvl8pPr marL="3200400">
                        <a:defRPr>
                          <a:solidFill>
                            <a:schemeClr val="tx1"/>
                          </a:solidFill>
                          <a:latin typeface="Constantia"/>
                        </a:defRPr>
                      </a:lvl8pPr>
                      <a:lvl9pPr marL="3657600">
                        <a:defRPr>
                          <a:solidFill>
                            <a:schemeClr val="tx1"/>
                          </a:solidFill>
                          <a:latin typeface="Constantia"/>
                        </a:defRPr>
                      </a:lvl9pPr>
                    </a:lstStyle>
                    <a:p>
                      <a:pPr algn="ctr"/>
                      <a:r>
                        <a:rPr lang="en-US" sz="1600" b="1" dirty="0" smtClean="0">
                          <a:latin typeface="+mj-lt"/>
                        </a:rPr>
                        <a:t>03</a:t>
                      </a:r>
                      <a:endParaRPr lang="en-US" sz="1600" b="1" dirty="0">
                        <a:solidFill>
                          <a:srgbClr val="C00000"/>
                        </a:solidFill>
                        <a:latin typeface="+mj-lt"/>
                        <a:ea typeface="Verdana" pitchFamily="34" charset="0"/>
                        <a:cs typeface="Times New Roman" pitchFamily="18" charset="0"/>
                      </a:endParaRPr>
                    </a:p>
                  </a:txBody>
                  <a:tcPr marL="93614" marR="93614" marT="45596" marB="45596"/>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357487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68074" y="126124"/>
            <a:ext cx="8425339" cy="557367"/>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600" b="1" dirty="0" smtClean="0">
                <a:solidFill>
                  <a:srgbClr val="C00000"/>
                </a:solidFill>
                <a:latin typeface="Lucida Sans" panose="020B0602030504020204" pitchFamily="34" charset="0"/>
                <a:cs typeface="Andalus" panose="02020603050405020304" pitchFamily="18" charset="-78"/>
              </a:rPr>
              <a:t>Student Achievements</a:t>
            </a:r>
          </a:p>
        </p:txBody>
      </p:sp>
      <p:sp>
        <p:nvSpPr>
          <p:cNvPr id="4" name="Date Placeholder 3"/>
          <p:cNvSpPr>
            <a:spLocks noGrp="1"/>
          </p:cNvSpPr>
          <p:nvPr>
            <p:ph type="dt" sz="half" idx="10"/>
          </p:nvPr>
        </p:nvSpPr>
        <p:spPr/>
        <p:txBody>
          <a:bodyPr/>
          <a:lstStyle/>
          <a:p>
            <a:fld id="{0961FB2A-5B10-4C8A-93F5-0BB61AC81132}" type="datetime3">
              <a:rPr lang="en-US" b="1" smtClean="0">
                <a:solidFill>
                  <a:srgbClr val="FF0000"/>
                </a:solidFill>
              </a:rPr>
              <a:pPr/>
              <a:t>20 September 2021</a:t>
            </a:fld>
            <a:endParaRPr lang="en-IN" b="1" dirty="0">
              <a:solidFill>
                <a:srgbClr val="FF0000"/>
              </a:solidFill>
            </a:endParaRPr>
          </a:p>
        </p:txBody>
      </p:sp>
      <p:sp>
        <p:nvSpPr>
          <p:cNvPr id="6" name="Footer Placeholder 5"/>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5" name="Slide Number Placeholder 4"/>
          <p:cNvSpPr>
            <a:spLocks noGrp="1"/>
          </p:cNvSpPr>
          <p:nvPr>
            <p:ph type="sldNum" sz="quarter" idx="12"/>
          </p:nvPr>
        </p:nvSpPr>
        <p:spPr/>
        <p:txBody>
          <a:bodyPr/>
          <a:lstStyle/>
          <a:p>
            <a:fld id="{A4AE3FDD-9F0C-49DE-BB9B-575F440D3001}" type="slidenum">
              <a:rPr lang="en-IN" b="1" smtClean="0">
                <a:solidFill>
                  <a:srgbClr val="FF0000"/>
                </a:solidFill>
              </a:rPr>
              <a:pPr/>
              <a:t>8</a:t>
            </a:fld>
            <a:endParaRPr lang="en-IN" b="1" dirty="0">
              <a:solidFill>
                <a:srgbClr val="FF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xmlns="" val="3284628136"/>
              </p:ext>
            </p:extLst>
          </p:nvPr>
        </p:nvGraphicFramePr>
        <p:xfrm>
          <a:off x="258790" y="683491"/>
          <a:ext cx="8876583" cy="1355892"/>
        </p:xfrm>
        <a:graphic>
          <a:graphicData uri="http://schemas.openxmlformats.org/drawingml/2006/table">
            <a:tbl>
              <a:tblPr firstRow="1" bandRow="1">
                <a:tableStyleId>{5C22544A-7EE6-4342-B048-85BDC9FD1C3A}</a:tableStyleId>
              </a:tblPr>
              <a:tblGrid>
                <a:gridCol w="2958861">
                  <a:extLst>
                    <a:ext uri="{9D8B030D-6E8A-4147-A177-3AD203B41FA5}">
                      <a16:colId xmlns:a16="http://schemas.microsoft.com/office/drawing/2014/main" xmlns="" val="20000"/>
                    </a:ext>
                  </a:extLst>
                </a:gridCol>
                <a:gridCol w="2958861">
                  <a:extLst>
                    <a:ext uri="{9D8B030D-6E8A-4147-A177-3AD203B41FA5}">
                      <a16:colId xmlns:a16="http://schemas.microsoft.com/office/drawing/2014/main" xmlns="" val="20001"/>
                    </a:ext>
                  </a:extLst>
                </a:gridCol>
                <a:gridCol w="2958861">
                  <a:extLst>
                    <a:ext uri="{9D8B030D-6E8A-4147-A177-3AD203B41FA5}">
                      <a16:colId xmlns:a16="http://schemas.microsoft.com/office/drawing/2014/main" xmlns="" val="20002"/>
                    </a:ext>
                  </a:extLst>
                </a:gridCol>
              </a:tblGrid>
              <a:tr h="378336">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Achievements</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Details</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b="1" kern="1200">
                          <a:solidFill>
                            <a:schemeClr val="lt1"/>
                          </a:solidFill>
                          <a:latin typeface="Trebuchet MS" panose="020B0603020202020204"/>
                          <a:ea typeface=""/>
                          <a:cs typeface=""/>
                        </a:defRPr>
                      </a:lvl1pPr>
                      <a:lvl2pPr marL="457200" algn="l" defTabSz="914400" rtl="0" eaLnBrk="1" latinLnBrk="0" hangingPunct="1">
                        <a:defRPr sz="1800" b="1" kern="1200">
                          <a:solidFill>
                            <a:schemeClr val="lt1"/>
                          </a:solidFill>
                          <a:latin typeface="Trebuchet MS" panose="020B0603020202020204"/>
                          <a:ea typeface=""/>
                          <a:cs typeface=""/>
                        </a:defRPr>
                      </a:lvl2pPr>
                      <a:lvl3pPr marL="914400" algn="l" defTabSz="914400" rtl="0" eaLnBrk="1" latinLnBrk="0" hangingPunct="1">
                        <a:defRPr sz="1800" b="1" kern="1200">
                          <a:solidFill>
                            <a:schemeClr val="lt1"/>
                          </a:solidFill>
                          <a:latin typeface="Trebuchet MS" panose="020B0603020202020204"/>
                          <a:ea typeface=""/>
                          <a:cs typeface=""/>
                        </a:defRPr>
                      </a:lvl3pPr>
                      <a:lvl4pPr marL="1371600" algn="l" defTabSz="914400" rtl="0" eaLnBrk="1" latinLnBrk="0" hangingPunct="1">
                        <a:defRPr sz="1800" b="1" kern="1200">
                          <a:solidFill>
                            <a:schemeClr val="lt1"/>
                          </a:solidFill>
                          <a:latin typeface="Trebuchet MS" panose="020B0603020202020204"/>
                          <a:ea typeface=""/>
                          <a:cs typeface=""/>
                        </a:defRPr>
                      </a:lvl4pPr>
                      <a:lvl5pPr marL="1828800" algn="l" defTabSz="914400" rtl="0" eaLnBrk="1" latinLnBrk="0" hangingPunct="1">
                        <a:defRPr sz="1800" b="1" kern="1200">
                          <a:solidFill>
                            <a:schemeClr val="lt1"/>
                          </a:solidFill>
                          <a:latin typeface="Trebuchet MS" panose="020B0603020202020204"/>
                          <a:ea typeface=""/>
                          <a:cs typeface=""/>
                        </a:defRPr>
                      </a:lvl5pPr>
                      <a:lvl6pPr marL="2286000" algn="l" defTabSz="914400" rtl="0" eaLnBrk="1" latinLnBrk="0" hangingPunct="1">
                        <a:defRPr sz="1800" b="1" kern="1200">
                          <a:solidFill>
                            <a:schemeClr val="lt1"/>
                          </a:solidFill>
                          <a:latin typeface="Trebuchet MS" panose="020B0603020202020204"/>
                          <a:ea typeface=""/>
                          <a:cs typeface=""/>
                        </a:defRPr>
                      </a:lvl6pPr>
                      <a:lvl7pPr marL="2743200" algn="l" defTabSz="914400" rtl="0" eaLnBrk="1" latinLnBrk="0" hangingPunct="1">
                        <a:defRPr sz="1800" b="1" kern="1200">
                          <a:solidFill>
                            <a:schemeClr val="lt1"/>
                          </a:solidFill>
                          <a:latin typeface="Trebuchet MS" panose="020B0603020202020204"/>
                          <a:ea typeface=""/>
                          <a:cs typeface=""/>
                        </a:defRPr>
                      </a:lvl7pPr>
                      <a:lvl8pPr marL="3200400" algn="l" defTabSz="914400" rtl="0" eaLnBrk="1" latinLnBrk="0" hangingPunct="1">
                        <a:defRPr sz="1800" b="1" kern="1200">
                          <a:solidFill>
                            <a:schemeClr val="lt1"/>
                          </a:solidFill>
                          <a:latin typeface="Trebuchet MS" panose="020B0603020202020204"/>
                          <a:ea typeface=""/>
                          <a:cs typeface=""/>
                        </a:defRPr>
                      </a:lvl8pPr>
                      <a:lvl9pPr marL="3657600" algn="l" defTabSz="914400" rtl="0" eaLnBrk="1" latinLnBrk="0" hangingPunct="1">
                        <a:defRPr sz="1800" b="1" kern="1200">
                          <a:solidFill>
                            <a:schemeClr val="lt1"/>
                          </a:solidFill>
                          <a:latin typeface="Trebuchet MS" panose="020B0603020202020204"/>
                          <a:ea typeface=""/>
                          <a:cs typeface=""/>
                        </a:defRPr>
                      </a:lvl9pPr>
                    </a:lstStyle>
                    <a:p>
                      <a:pPr algn="ctr"/>
                      <a:r>
                        <a:rPr lang="en-US" sz="1900" dirty="0" smtClean="0"/>
                        <a:t>Position/ Sponsorer</a:t>
                      </a:r>
                      <a:endParaRPr lang="en-US" sz="1900" dirty="0">
                        <a:solidFill>
                          <a:srgbClr val="7030A0"/>
                        </a:solidFill>
                        <a:latin typeface="Lucida Sans" panose="020B0602030504020204" pitchFamily="34" charset="0"/>
                        <a:cs typeface="Andalus" panose="02020603050405020304" pitchFamily="18" charset="-78"/>
                      </a:endParaRPr>
                    </a:p>
                  </a:txBody>
                  <a:tcPr marL="93614" marR="93614" marT="45603" marB="45603"/>
                </a:tc>
                <a:extLst>
                  <a:ext uri="{0D108BD9-81ED-4DB2-BD59-A6C34878D82A}">
                    <a16:rowId xmlns:a16="http://schemas.microsoft.com/office/drawing/2014/main" xmlns="" val="10000"/>
                  </a:ext>
                </a:extLst>
              </a:tr>
              <a:tr h="953760">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algn="l"/>
                      <a:r>
                        <a:rPr lang="en-US" sz="1900" dirty="0" smtClean="0">
                          <a:solidFill>
                            <a:srgbClr val="FF0000"/>
                          </a:solidFill>
                        </a:rPr>
                        <a:t>Sponsored Project</a:t>
                      </a:r>
                      <a:endParaRPr lang="en-US" sz="1900" b="1" dirty="0">
                        <a:solidFill>
                          <a:srgbClr val="FF0000"/>
                        </a:solidFill>
                        <a:latin typeface="Lucida Sans" panose="020B0602030504020204" pitchFamily="34" charset="0"/>
                        <a:cs typeface="Andalus" panose="02020603050405020304" pitchFamily="18" charset="-78"/>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r>
                        <a:rPr lang="en-US" sz="1900" kern="1200" dirty="0" smtClean="0"/>
                        <a:t>PI: Santhosh Kumar T C</a:t>
                      </a:r>
                    </a:p>
                    <a:p>
                      <a:r>
                        <a:rPr lang="en-US" sz="1900" kern="1200" dirty="0" smtClean="0">
                          <a:solidFill>
                            <a:schemeClr val="dk1"/>
                          </a:solidFill>
                          <a:latin typeface="Lucida Sans" panose="020B0602030504020204" pitchFamily="34" charset="0"/>
                          <a:ea typeface=""/>
                          <a:cs typeface="Andalus" panose="02020603050405020304" pitchFamily="18" charset="-78"/>
                        </a:rPr>
                        <a:t>And Students</a:t>
                      </a:r>
                      <a:endParaRPr lang="en-US" sz="1900" kern="1200" dirty="0">
                        <a:solidFill>
                          <a:schemeClr val="dk1"/>
                        </a:solidFill>
                        <a:latin typeface="Lucida Sans" panose="020B0602030504020204" pitchFamily="34" charset="0"/>
                        <a:ea typeface=""/>
                        <a:cs typeface="Andalus" panose="02020603050405020304" pitchFamily="18" charset="-78"/>
                      </a:endParaRPr>
                    </a:p>
                  </a:txBody>
                  <a:tcPr marL="93614" marR="93614" marT="45603" marB="45603"/>
                </a:tc>
                <a:tc>
                  <a:txBody>
                    <a:bodyPr/>
                    <a:lstStyle>
                      <a:lvl1pPr marL="0" algn="l" defTabSz="914400" rtl="0" eaLnBrk="1" latinLnBrk="0" hangingPunct="1">
                        <a:defRPr sz="1800" kern="1200">
                          <a:solidFill>
                            <a:schemeClr val="dk1"/>
                          </a:solidFill>
                          <a:latin typeface="Trebuchet MS" panose="020B0603020202020204"/>
                          <a:ea typeface=""/>
                          <a:cs typeface=""/>
                        </a:defRPr>
                      </a:lvl1pPr>
                      <a:lvl2pPr marL="457200" algn="l" defTabSz="914400" rtl="0" eaLnBrk="1" latinLnBrk="0" hangingPunct="1">
                        <a:defRPr sz="1800" kern="1200">
                          <a:solidFill>
                            <a:schemeClr val="dk1"/>
                          </a:solidFill>
                          <a:latin typeface="Trebuchet MS" panose="020B0603020202020204"/>
                          <a:ea typeface=""/>
                          <a:cs typeface=""/>
                        </a:defRPr>
                      </a:lvl2pPr>
                      <a:lvl3pPr marL="914400" algn="l" defTabSz="914400" rtl="0" eaLnBrk="1" latinLnBrk="0" hangingPunct="1">
                        <a:defRPr sz="1800" kern="1200">
                          <a:solidFill>
                            <a:schemeClr val="dk1"/>
                          </a:solidFill>
                          <a:latin typeface="Trebuchet MS" panose="020B0603020202020204"/>
                          <a:ea typeface=""/>
                          <a:cs typeface=""/>
                        </a:defRPr>
                      </a:lvl3pPr>
                      <a:lvl4pPr marL="1371600" algn="l" defTabSz="914400" rtl="0" eaLnBrk="1" latinLnBrk="0" hangingPunct="1">
                        <a:defRPr sz="1800" kern="1200">
                          <a:solidFill>
                            <a:schemeClr val="dk1"/>
                          </a:solidFill>
                          <a:latin typeface="Trebuchet MS" panose="020B0603020202020204"/>
                          <a:ea typeface=""/>
                          <a:cs typeface=""/>
                        </a:defRPr>
                      </a:lvl4pPr>
                      <a:lvl5pPr marL="1828800" algn="l" defTabSz="914400" rtl="0" eaLnBrk="1" latinLnBrk="0" hangingPunct="1">
                        <a:defRPr sz="1800" kern="1200">
                          <a:solidFill>
                            <a:schemeClr val="dk1"/>
                          </a:solidFill>
                          <a:latin typeface="Trebuchet MS" panose="020B0603020202020204"/>
                          <a:ea typeface=""/>
                          <a:cs typeface=""/>
                        </a:defRPr>
                      </a:lvl5pPr>
                      <a:lvl6pPr marL="2286000" algn="l" defTabSz="914400" rtl="0" eaLnBrk="1" latinLnBrk="0" hangingPunct="1">
                        <a:defRPr sz="1800" kern="1200">
                          <a:solidFill>
                            <a:schemeClr val="dk1"/>
                          </a:solidFill>
                          <a:latin typeface="Trebuchet MS" panose="020B0603020202020204"/>
                          <a:ea typeface=""/>
                          <a:cs typeface=""/>
                        </a:defRPr>
                      </a:lvl6pPr>
                      <a:lvl7pPr marL="2743200" algn="l" defTabSz="914400" rtl="0" eaLnBrk="1" latinLnBrk="0" hangingPunct="1">
                        <a:defRPr sz="1800" kern="1200">
                          <a:solidFill>
                            <a:schemeClr val="dk1"/>
                          </a:solidFill>
                          <a:latin typeface="Trebuchet MS" panose="020B0603020202020204"/>
                          <a:ea typeface=""/>
                          <a:cs typeface=""/>
                        </a:defRPr>
                      </a:lvl7pPr>
                      <a:lvl8pPr marL="3200400" algn="l" defTabSz="914400" rtl="0" eaLnBrk="1" latinLnBrk="0" hangingPunct="1">
                        <a:defRPr sz="1800" kern="1200">
                          <a:solidFill>
                            <a:schemeClr val="dk1"/>
                          </a:solidFill>
                          <a:latin typeface="Trebuchet MS" panose="020B0603020202020204"/>
                          <a:ea typeface=""/>
                          <a:cs typeface=""/>
                        </a:defRPr>
                      </a:lvl8pPr>
                      <a:lvl9pPr marL="3657600" algn="l" defTabSz="914400" rtl="0" eaLnBrk="1" latinLnBrk="0" hangingPunct="1">
                        <a:defRPr sz="1800" kern="1200">
                          <a:solidFill>
                            <a:schemeClr val="dk1"/>
                          </a:solidFill>
                          <a:latin typeface="Trebuchet MS" panose="020B0603020202020204"/>
                          <a:ea typeface=""/>
                          <a:cs typeface=""/>
                        </a:defRPr>
                      </a:lvl9pPr>
                    </a:lstStyle>
                    <a:p>
                      <a:pPr algn="l"/>
                      <a:r>
                        <a:rPr lang="en-US" sz="1900" kern="1200" dirty="0" smtClean="0"/>
                        <a:t>Amount: Rs.7,000.00, </a:t>
                      </a:r>
                    </a:p>
                    <a:p>
                      <a:pPr algn="l"/>
                      <a:r>
                        <a:rPr lang="en-US" sz="1900" kern="1200" dirty="0" smtClean="0"/>
                        <a:t>Duration: One years, </a:t>
                      </a:r>
                    </a:p>
                    <a:p>
                      <a:pPr algn="l"/>
                      <a:r>
                        <a:rPr lang="en-US" sz="2000" dirty="0" smtClean="0"/>
                        <a:t>KSCST</a:t>
                      </a:r>
                      <a:r>
                        <a:rPr lang="en-US" sz="1900" kern="1200" dirty="0" smtClean="0"/>
                        <a:t>, GOK</a:t>
                      </a:r>
                      <a:endParaRPr lang="en-US" sz="1900" kern="1200" dirty="0" smtClean="0">
                        <a:solidFill>
                          <a:schemeClr val="dk1"/>
                        </a:solidFill>
                        <a:latin typeface="Lucida Sans" panose="020B0602030504020204" pitchFamily="34" charset="0"/>
                        <a:ea typeface=""/>
                        <a:cs typeface="Andalus" panose="02020603050405020304" pitchFamily="18" charset="-78"/>
                      </a:endParaRPr>
                    </a:p>
                  </a:txBody>
                  <a:tcPr marL="93614" marR="93614" marT="45603" marB="45603"/>
                </a:tc>
                <a:extLst>
                  <a:ext uri="{0D108BD9-81ED-4DB2-BD59-A6C34878D82A}">
                    <a16:rowId xmlns:a16="http://schemas.microsoft.com/office/drawing/2014/main" xmlns="" val="10001"/>
                  </a:ext>
                </a:extLst>
              </a:tr>
            </a:tbl>
          </a:graphicData>
        </a:graphic>
      </p:graphicFrame>
      <p:pic>
        <p:nvPicPr>
          <p:cNvPr id="9" name="Picture 1" descr="C:\Users\mechanical\Downloads\0C0A9785.JPG"/>
          <p:cNvPicPr>
            <a:picLocks noChangeAspect="1" noChangeArrowheads="1"/>
          </p:cNvPicPr>
          <p:nvPr/>
        </p:nvPicPr>
        <p:blipFill>
          <a:blip r:embed="rId2" cstate="print"/>
          <a:srcRect/>
          <a:stretch>
            <a:fillRect/>
          </a:stretch>
        </p:blipFill>
        <p:spPr bwMode="auto">
          <a:xfrm>
            <a:off x="4963176" y="2018581"/>
            <a:ext cx="4229100" cy="4367202"/>
          </a:xfrm>
          <a:prstGeom prst="rect">
            <a:avLst/>
          </a:prstGeom>
          <a:noFill/>
        </p:spPr>
      </p:pic>
      <p:pic>
        <p:nvPicPr>
          <p:cNvPr id="10" name="Picture 9" descr="PR.jpg"/>
          <p:cNvPicPr>
            <a:picLocks noChangeAspect="1"/>
          </p:cNvPicPr>
          <p:nvPr/>
        </p:nvPicPr>
        <p:blipFill>
          <a:blip r:embed="rId3"/>
          <a:stretch>
            <a:fillRect/>
          </a:stretch>
        </p:blipFill>
        <p:spPr>
          <a:xfrm>
            <a:off x="236220" y="2007511"/>
            <a:ext cx="4762500" cy="4373880"/>
          </a:xfrm>
          <a:prstGeom prst="rect">
            <a:avLst/>
          </a:prstGeom>
        </p:spPr>
      </p:pic>
      <p:sp>
        <p:nvSpPr>
          <p:cNvPr id="2" name="Rectangle 1"/>
          <p:cNvSpPr/>
          <p:nvPr/>
        </p:nvSpPr>
        <p:spPr>
          <a:xfrm>
            <a:off x="1782618" y="1933363"/>
            <a:ext cx="5837381" cy="369332"/>
          </a:xfrm>
          <a:prstGeom prst="rect">
            <a:avLst/>
          </a:prstGeom>
        </p:spPr>
        <p:txBody>
          <a:bodyPr wrap="square">
            <a:spAutoFit/>
          </a:bodyPr>
          <a:lstStyle/>
          <a:p>
            <a:pPr algn="ctr">
              <a:lnSpc>
                <a:spcPct val="100000"/>
              </a:lnSpc>
              <a:defRPr/>
            </a:pPr>
            <a:r>
              <a:rPr lang="en-US" b="1" dirty="0">
                <a:solidFill>
                  <a:srgbClr val="FF0000"/>
                </a:solidFill>
                <a:latin typeface="Times New Roman" pitchFamily="18" charset="0"/>
                <a:cs typeface="Times New Roman" pitchFamily="18" charset="0"/>
              </a:rPr>
              <a:t>Projects </a:t>
            </a:r>
            <a:r>
              <a:rPr lang="en-US" b="1" dirty="0" smtClean="0">
                <a:solidFill>
                  <a:srgbClr val="FF0000"/>
                </a:solidFill>
                <a:latin typeface="Times New Roman" pitchFamily="18" charset="0"/>
                <a:cs typeface="Times New Roman" pitchFamily="18" charset="0"/>
              </a:rPr>
              <a:t>Exhibition </a:t>
            </a:r>
            <a:r>
              <a:rPr lang="en-US" b="1" dirty="0">
                <a:solidFill>
                  <a:srgbClr val="FF0000"/>
                </a:solidFill>
                <a:latin typeface="Times New Roman" pitchFamily="18" charset="0"/>
                <a:cs typeface="Times New Roman" pitchFamily="18" charset="0"/>
              </a:rPr>
              <a:t>at JVTM</a:t>
            </a:r>
            <a:endParaRPr lang="en-US"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07943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4888" y="163902"/>
            <a:ext cx="8562191" cy="431321"/>
          </a:xfrm>
        </p:spPr>
        <p:txBody>
          <a:bodyPr>
            <a:normAutofit fontScale="90000"/>
          </a:bodyPr>
          <a:lstStyle/>
          <a:p>
            <a:r>
              <a:rPr lang="en-IN" sz="3200" b="1" dirty="0" smtClean="0">
                <a:solidFill>
                  <a:srgbClr val="800000"/>
                </a:solidFill>
              </a:rPr>
              <a:t>Criteria-1 </a:t>
            </a:r>
            <a:br>
              <a:rPr lang="en-IN" sz="3200" b="1" dirty="0" smtClean="0">
                <a:solidFill>
                  <a:srgbClr val="800000"/>
                </a:solidFill>
              </a:rPr>
            </a:br>
            <a:r>
              <a:rPr lang="en-IN" sz="3200" b="1" dirty="0" smtClean="0">
                <a:solidFill>
                  <a:srgbClr val="800000"/>
                </a:solidFill>
              </a:rPr>
              <a:t>Institute &amp; Department Vision &amp; Mission</a:t>
            </a:r>
            <a:endParaRPr lang="en-IN" sz="3200" b="1" dirty="0">
              <a:solidFill>
                <a:srgbClr val="800000"/>
              </a:solidFill>
            </a:endParaRPr>
          </a:p>
        </p:txBody>
      </p:sp>
      <p:sp>
        <p:nvSpPr>
          <p:cNvPr id="10" name="Date Placeholder 9"/>
          <p:cNvSpPr>
            <a:spLocks noGrp="1"/>
          </p:cNvSpPr>
          <p:nvPr>
            <p:ph type="dt" sz="half" idx="10"/>
          </p:nvPr>
        </p:nvSpPr>
        <p:spPr/>
        <p:txBody>
          <a:bodyPr/>
          <a:lstStyle/>
          <a:p>
            <a:fld id="{B94F6CBE-2887-4260-BC12-11540E0CC6D0}" type="datetime3">
              <a:rPr lang="en-US" b="1" smtClean="0">
                <a:solidFill>
                  <a:srgbClr val="FF0000"/>
                </a:solidFill>
              </a:rPr>
              <a:pPr/>
              <a:t>20 September 2021</a:t>
            </a:fld>
            <a:endParaRPr lang="en-IN" b="1" dirty="0">
              <a:solidFill>
                <a:srgbClr val="FF0000"/>
              </a:solidFill>
            </a:endParaRPr>
          </a:p>
        </p:txBody>
      </p:sp>
      <p:sp>
        <p:nvSpPr>
          <p:cNvPr id="12" name="Footer Placeholder 11"/>
          <p:cNvSpPr>
            <a:spLocks noGrp="1"/>
          </p:cNvSpPr>
          <p:nvPr>
            <p:ph type="ftr" sz="quarter" idx="11"/>
          </p:nvPr>
        </p:nvSpPr>
        <p:spPr/>
        <p:txBody>
          <a:bodyPr/>
          <a:lstStyle/>
          <a:p>
            <a:r>
              <a:rPr lang="en-IN" b="1" dirty="0" smtClean="0">
                <a:solidFill>
                  <a:srgbClr val="FF0000"/>
                </a:solidFill>
              </a:rPr>
              <a:t>MED BGSIT</a:t>
            </a:r>
            <a:endParaRPr lang="en-IN" b="1" dirty="0">
              <a:solidFill>
                <a:srgbClr val="FF0000"/>
              </a:solidFill>
            </a:endParaRPr>
          </a:p>
        </p:txBody>
      </p:sp>
      <p:sp>
        <p:nvSpPr>
          <p:cNvPr id="11" name="Slide Number Placeholder 10"/>
          <p:cNvSpPr>
            <a:spLocks noGrp="1"/>
          </p:cNvSpPr>
          <p:nvPr>
            <p:ph type="sldNum" sz="quarter" idx="12"/>
          </p:nvPr>
        </p:nvSpPr>
        <p:spPr/>
        <p:txBody>
          <a:bodyPr/>
          <a:lstStyle/>
          <a:p>
            <a:fld id="{A4AE3FDD-9F0C-49DE-BB9B-575F440D3001}" type="slidenum">
              <a:rPr lang="en-IN" b="1" smtClean="0">
                <a:solidFill>
                  <a:srgbClr val="FF0000"/>
                </a:solidFill>
              </a:rPr>
              <a:pPr/>
              <a:t>9</a:t>
            </a:fld>
            <a:endParaRPr lang="en-IN" b="1" dirty="0">
              <a:solidFill>
                <a:srgbClr val="FF0000"/>
              </a:solidFill>
            </a:endParaRPr>
          </a:p>
        </p:txBody>
      </p:sp>
      <p:graphicFrame>
        <p:nvGraphicFramePr>
          <p:cNvPr id="14" name="Table 13"/>
          <p:cNvGraphicFramePr>
            <a:graphicFrameLocks noGrp="1"/>
          </p:cNvGraphicFramePr>
          <p:nvPr/>
        </p:nvGraphicFramePr>
        <p:xfrm>
          <a:off x="267419" y="899991"/>
          <a:ext cx="8893833" cy="5369688"/>
        </p:xfrm>
        <a:graphic>
          <a:graphicData uri="http://schemas.openxmlformats.org/drawingml/2006/table">
            <a:tbl>
              <a:tblPr firstRow="1" bandRow="1">
                <a:tableStyleId>{5C22544A-7EE6-4342-B048-85BDC9FD1C3A}</a:tableStyleId>
              </a:tblPr>
              <a:tblGrid>
                <a:gridCol w="1331357"/>
                <a:gridCol w="3178956"/>
                <a:gridCol w="4383520"/>
              </a:tblGrid>
              <a:tr h="523368">
                <a:tc>
                  <a:txBody>
                    <a:bodyPr/>
                    <a:lstStyle/>
                    <a:p>
                      <a:endParaRPr lang="en-US" dirty="0"/>
                    </a:p>
                  </a:txBody>
                  <a:tcPr>
                    <a:solidFill>
                      <a:schemeClr val="accent6">
                        <a:lumMod val="20000"/>
                        <a:lumOff val="80000"/>
                      </a:schemeClr>
                    </a:solidFill>
                  </a:tcPr>
                </a:tc>
                <a:tc>
                  <a:txBody>
                    <a:bodyPr/>
                    <a:lstStyle/>
                    <a:p>
                      <a:pPr algn="ctr"/>
                      <a:r>
                        <a:rPr lang="en-US" dirty="0" smtClean="0">
                          <a:solidFill>
                            <a:schemeClr val="tx1"/>
                          </a:solidFill>
                        </a:rPr>
                        <a:t>Institute </a:t>
                      </a:r>
                      <a:endParaRPr lang="en-US" dirty="0">
                        <a:solidFill>
                          <a:schemeClr val="tx1"/>
                        </a:solidFill>
                      </a:endParaRPr>
                    </a:p>
                  </a:txBody>
                  <a:tcPr>
                    <a:solidFill>
                      <a:schemeClr val="accent6">
                        <a:lumMod val="20000"/>
                        <a:lumOff val="80000"/>
                      </a:schemeClr>
                    </a:solidFill>
                  </a:tcPr>
                </a:tc>
                <a:tc>
                  <a:txBody>
                    <a:bodyPr/>
                    <a:lstStyle/>
                    <a:p>
                      <a:pPr algn="ctr"/>
                      <a:r>
                        <a:rPr lang="en-US" dirty="0" smtClean="0">
                          <a:solidFill>
                            <a:schemeClr val="tx1"/>
                          </a:solidFill>
                        </a:rPr>
                        <a:t>Department</a:t>
                      </a:r>
                      <a:endParaRPr lang="en-US" dirty="0">
                        <a:solidFill>
                          <a:schemeClr val="tx1"/>
                        </a:solidFill>
                      </a:endParaRPr>
                    </a:p>
                  </a:txBody>
                  <a:tcPr>
                    <a:solidFill>
                      <a:schemeClr val="accent6">
                        <a:lumMod val="20000"/>
                        <a:lumOff val="80000"/>
                      </a:schemeClr>
                    </a:solidFill>
                  </a:tcPr>
                </a:tc>
              </a:tr>
              <a:tr h="1129112">
                <a:tc>
                  <a:txBody>
                    <a:bodyPr/>
                    <a:lstStyle/>
                    <a:p>
                      <a:endParaRPr lang="en-US" dirty="0"/>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BGSIT is committed to the cause of creating tomorrow’s engineers by providing quality education inculcating ethical values.</a:t>
                      </a:r>
                    </a:p>
                    <a:p>
                      <a:endParaRPr lang="en-US" dirty="0"/>
                    </a:p>
                  </a:txBody>
                  <a:tcPr>
                    <a:solidFill>
                      <a:schemeClr val="accent4">
                        <a:lumMod val="20000"/>
                        <a:lumOff val="80000"/>
                      </a:schemeClr>
                    </a:solidFill>
                  </a:tcPr>
                </a:tc>
                <a:tc>
                  <a:txBody>
                    <a:bodyPr/>
                    <a:lstStyle/>
                    <a:p>
                      <a:r>
                        <a:rPr lang="en-US" b="0" dirty="0" smtClean="0">
                          <a:solidFill>
                            <a:srgbClr val="000000"/>
                          </a:solidFill>
                          <a:latin typeface="Times New Roman"/>
                          <a:ea typeface="Times New Roman"/>
                        </a:rPr>
                        <a:t>Producing competent and sustainable Mechanical Engineers through Excellence, Innovations and Ethics</a:t>
                      </a:r>
                      <a:endParaRPr lang="en-US" b="0" dirty="0"/>
                    </a:p>
                  </a:txBody>
                  <a:tcPr>
                    <a:solidFill>
                      <a:schemeClr val="accent4">
                        <a:lumMod val="20000"/>
                        <a:lumOff val="80000"/>
                      </a:schemeClr>
                    </a:solidFill>
                  </a:tcPr>
                </a:tc>
              </a:tr>
              <a:tr h="1129112">
                <a:tc>
                  <a:txBody>
                    <a:bodyPr/>
                    <a:lstStyle/>
                    <a:p>
                      <a:endParaRPr lang="en-US" dirty="0"/>
                    </a:p>
                  </a:txBody>
                  <a:tcPr>
                    <a:solidFill>
                      <a:schemeClr val="accent5">
                        <a:lumMod val="20000"/>
                        <a:lumOff val="80000"/>
                      </a:schemeClr>
                    </a:solidFill>
                  </a:tcPr>
                </a:tc>
                <a:tc>
                  <a:txBody>
                    <a:bodyPr/>
                    <a:lstStyle/>
                    <a:p>
                      <a:r>
                        <a:rPr lang="en-US" sz="1800" b="1" kern="1200" dirty="0" smtClean="0">
                          <a:solidFill>
                            <a:schemeClr val="dk1"/>
                          </a:solidFill>
                          <a:latin typeface="+mn-lt"/>
                          <a:ea typeface="+mn-ea"/>
                          <a:cs typeface="+mn-cs"/>
                        </a:rPr>
                        <a:t>M1: </a:t>
                      </a:r>
                      <a:r>
                        <a:rPr lang="en-US" sz="1800" kern="1200" dirty="0" smtClean="0">
                          <a:solidFill>
                            <a:schemeClr val="dk1"/>
                          </a:solidFill>
                          <a:latin typeface="+mn-lt"/>
                          <a:ea typeface="+mn-ea"/>
                          <a:cs typeface="+mn-cs"/>
                        </a:rPr>
                        <a:t>Imparting quality technical education by nurturing a conducive learning environment. </a:t>
                      </a:r>
                    </a:p>
                    <a:p>
                      <a:r>
                        <a:rPr lang="en-US" sz="1800" b="1" kern="1200" dirty="0" smtClean="0">
                          <a:solidFill>
                            <a:schemeClr val="dk1"/>
                          </a:solidFill>
                          <a:latin typeface="+mn-lt"/>
                          <a:ea typeface="+mn-ea"/>
                          <a:cs typeface="+mn-cs"/>
                        </a:rPr>
                        <a:t>M2: </a:t>
                      </a:r>
                      <a:r>
                        <a:rPr lang="en-US" sz="1800" kern="1200" dirty="0" smtClean="0">
                          <a:solidFill>
                            <a:schemeClr val="dk1"/>
                          </a:solidFill>
                          <a:latin typeface="+mn-lt"/>
                          <a:ea typeface="+mn-ea"/>
                          <a:cs typeface="+mn-cs"/>
                        </a:rPr>
                        <a:t>Offering professional training to meet industry requirements. </a:t>
                      </a:r>
                    </a:p>
                    <a:p>
                      <a:r>
                        <a:rPr lang="en-US" sz="1800" b="1" kern="1200" dirty="0" smtClean="0">
                          <a:solidFill>
                            <a:schemeClr val="dk1"/>
                          </a:solidFill>
                          <a:latin typeface="+mn-lt"/>
                          <a:ea typeface="+mn-ea"/>
                          <a:cs typeface="+mn-cs"/>
                        </a:rPr>
                        <a:t>M3: </a:t>
                      </a:r>
                      <a:r>
                        <a:rPr lang="en-US" sz="1800" kern="1200" dirty="0" smtClean="0">
                          <a:solidFill>
                            <a:schemeClr val="dk1"/>
                          </a:solidFill>
                          <a:latin typeface="+mn-lt"/>
                          <a:ea typeface="+mn-ea"/>
                          <a:cs typeface="+mn-cs"/>
                        </a:rPr>
                        <a:t>Providing education with a moral - cultural base and spiritual touch.</a:t>
                      </a:r>
                    </a:p>
                    <a:p>
                      <a:endParaRPr lang="en-US" dirty="0"/>
                    </a:p>
                  </a:txBody>
                  <a:tcPr>
                    <a:solidFill>
                      <a:schemeClr val="accent5">
                        <a:lumMod val="20000"/>
                        <a:lumOff val="80000"/>
                      </a:schemeClr>
                    </a:solidFill>
                  </a:tcPr>
                </a:tc>
                <a:tc>
                  <a:txBody>
                    <a:bodyPr/>
                    <a:lstStyle/>
                    <a:p>
                      <a:pPr>
                        <a:spcBef>
                          <a:spcPts val="0"/>
                        </a:spcBef>
                        <a:defRPr/>
                      </a:pPr>
                      <a:r>
                        <a:rPr lang="en-US" b="1" dirty="0" smtClean="0">
                          <a:solidFill>
                            <a:srgbClr val="000000"/>
                          </a:solidFill>
                          <a:latin typeface="Times New Roman"/>
                          <a:ea typeface="Times New Roman"/>
                        </a:rPr>
                        <a:t>M1: </a:t>
                      </a:r>
                      <a:r>
                        <a:rPr lang="en-US" b="0" dirty="0" smtClean="0">
                          <a:solidFill>
                            <a:srgbClr val="000000"/>
                          </a:solidFill>
                          <a:latin typeface="Times New Roman"/>
                          <a:ea typeface="Times New Roman"/>
                        </a:rPr>
                        <a:t>Offering quality Education by competent faculty.</a:t>
                      </a:r>
                    </a:p>
                    <a:p>
                      <a:pPr>
                        <a:spcBef>
                          <a:spcPts val="0"/>
                        </a:spcBef>
                        <a:defRPr/>
                      </a:pPr>
                      <a:r>
                        <a:rPr lang="en-US" b="1" dirty="0" smtClean="0">
                          <a:solidFill>
                            <a:srgbClr val="000000"/>
                          </a:solidFill>
                          <a:latin typeface="Times New Roman"/>
                          <a:ea typeface="Times New Roman"/>
                        </a:rPr>
                        <a:t>M2: </a:t>
                      </a:r>
                      <a:r>
                        <a:rPr lang="en-US" b="0" dirty="0" smtClean="0">
                          <a:solidFill>
                            <a:srgbClr val="000000"/>
                          </a:solidFill>
                          <a:latin typeface="Times New Roman"/>
                          <a:ea typeface="Times New Roman"/>
                        </a:rPr>
                        <a:t>Providing adequate infrastructure and learning ambience.</a:t>
                      </a:r>
                    </a:p>
                    <a:p>
                      <a:pPr>
                        <a:spcBef>
                          <a:spcPts val="0"/>
                        </a:spcBef>
                        <a:defRPr/>
                      </a:pPr>
                      <a:r>
                        <a:rPr lang="en-US" b="1" dirty="0" smtClean="0">
                          <a:solidFill>
                            <a:srgbClr val="000000"/>
                          </a:solidFill>
                          <a:latin typeface="Times New Roman"/>
                          <a:ea typeface="Times New Roman"/>
                        </a:rPr>
                        <a:t>M3: </a:t>
                      </a:r>
                      <a:r>
                        <a:rPr lang="en-US" b="0" dirty="0" smtClean="0">
                          <a:solidFill>
                            <a:srgbClr val="000000"/>
                          </a:solidFill>
                          <a:latin typeface="Times New Roman"/>
                          <a:ea typeface="Times New Roman"/>
                        </a:rPr>
                        <a:t>Developing inclination towards higher education, research, entrepreneurship and professional   ethics.</a:t>
                      </a:r>
                    </a:p>
                    <a:p>
                      <a:pPr>
                        <a:spcBef>
                          <a:spcPts val="0"/>
                        </a:spcBef>
                        <a:defRPr/>
                      </a:pPr>
                      <a:r>
                        <a:rPr lang="en-US" b="1" dirty="0" smtClean="0">
                          <a:solidFill>
                            <a:srgbClr val="000000"/>
                          </a:solidFill>
                          <a:latin typeface="Times New Roman"/>
                          <a:ea typeface="Times New Roman"/>
                        </a:rPr>
                        <a:t>M4: </a:t>
                      </a:r>
                      <a:r>
                        <a:rPr lang="en-US" sz="1800" b="0" kern="1200" dirty="0" smtClean="0">
                          <a:solidFill>
                            <a:srgbClr val="000000"/>
                          </a:solidFill>
                          <a:latin typeface="Times New Roman"/>
                          <a:ea typeface="Times New Roman"/>
                          <a:cs typeface="+mn-cs"/>
                        </a:rPr>
                        <a:t>Promoting interaction with industries.</a:t>
                      </a:r>
                    </a:p>
                    <a:p>
                      <a:endParaRPr lang="en-US" dirty="0"/>
                    </a:p>
                  </a:txBody>
                  <a:tcPr>
                    <a:solidFill>
                      <a:schemeClr val="accent5">
                        <a:lumMod val="20000"/>
                        <a:lumOff val="80000"/>
                      </a:schemeClr>
                    </a:solidFill>
                  </a:tcPr>
                </a:tc>
              </a:tr>
            </a:tbl>
          </a:graphicData>
        </a:graphic>
      </p:graphicFrame>
      <p:pic>
        <p:nvPicPr>
          <p:cNvPr id="3074" name="Picture 2"/>
          <p:cNvPicPr>
            <a:picLocks noChangeAspect="1" noChangeArrowheads="1"/>
          </p:cNvPicPr>
          <p:nvPr/>
        </p:nvPicPr>
        <p:blipFill>
          <a:blip r:embed="rId2"/>
          <a:srcRect/>
          <a:stretch>
            <a:fillRect/>
          </a:stretch>
        </p:blipFill>
        <p:spPr bwMode="auto">
          <a:xfrm>
            <a:off x="381374" y="1673526"/>
            <a:ext cx="1080000" cy="1005714"/>
          </a:xfrm>
          <a:prstGeom prst="rect">
            <a:avLst/>
          </a:prstGeom>
          <a:blipFill dpi="0" rotWithShape="1">
            <a:blip r:embed="rId3">
              <a:alphaModFix amt="48000"/>
            </a:blip>
            <a:srcRect/>
            <a:tile tx="0" ty="0" sx="100000" sy="100000" flip="none" algn="tl"/>
          </a:blip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379562" y="3497204"/>
            <a:ext cx="1080000" cy="1043673"/>
          </a:xfrm>
          <a:prstGeom prst="rect">
            <a:avLst/>
          </a:prstGeom>
          <a:noFill/>
          <a:ln w="9525">
            <a:noFill/>
            <a:miter lim="800000"/>
            <a:headEnd/>
            <a:tailEnd/>
          </a:ln>
          <a:effectLst/>
        </p:spPr>
      </p:pic>
    </p:spTree>
    <p:extLst>
      <p:ext uri="{BB962C8B-B14F-4D97-AF65-F5344CB8AC3E}">
        <p14:creationId xmlns:p14="http://schemas.microsoft.com/office/powerpoint/2010/main" xmlns="" val="3278586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24879</TotalTime>
  <Words>5083</Words>
  <Application>Microsoft Office PowerPoint</Application>
  <PresentationFormat>Custom</PresentationFormat>
  <Paragraphs>1844</Paragraphs>
  <Slides>69</Slides>
  <Notes>4</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BGS Institute of Technology</vt:lpstr>
      <vt:lpstr>Head of the Department</vt:lpstr>
      <vt:lpstr>Slide 3</vt:lpstr>
      <vt:lpstr>Introduction Faculty – Infrastructure - Students</vt:lpstr>
      <vt:lpstr>Slide 5</vt:lpstr>
      <vt:lpstr>Slide 6</vt:lpstr>
      <vt:lpstr>Slide 7</vt:lpstr>
      <vt:lpstr>Slide 8</vt:lpstr>
      <vt:lpstr>Criteria-1  Institute &amp; Department Vision &amp; Mission</vt:lpstr>
      <vt:lpstr>Criteria-1 Department PEO’s and  PSO’s </vt:lpstr>
      <vt:lpstr>Slide 11</vt:lpstr>
      <vt:lpstr>Slide 12</vt:lpstr>
      <vt:lpstr>Slide 13</vt:lpstr>
      <vt:lpstr>Slide 14</vt:lpstr>
      <vt:lpstr>Criteria-3  Program Outcomes &amp; Course Outcomes</vt:lpstr>
      <vt:lpstr>Criteria-3  Program Outcomes &amp; Course Outcomes</vt:lpstr>
      <vt:lpstr>Criteria-3 Assessment Tools for Attainment of POs &amp; PSOs</vt:lpstr>
      <vt:lpstr>Slide 18</vt:lpstr>
      <vt:lpstr>Slide 19</vt:lpstr>
      <vt:lpstr>Slide 20</vt:lpstr>
      <vt:lpstr>Slide 21</vt:lpstr>
      <vt:lpstr>Slide 22</vt:lpstr>
      <vt:lpstr>Slide 23</vt:lpstr>
      <vt:lpstr>Slide 24</vt:lpstr>
      <vt:lpstr>Slide 25</vt:lpstr>
      <vt:lpstr>Criteria-5 Faculty information and contribution</vt:lpstr>
      <vt:lpstr>Slide 27</vt:lpstr>
      <vt:lpstr>Slide 28</vt:lpstr>
      <vt:lpstr> Technical/Supporting  Staff</vt:lpstr>
      <vt:lpstr>  Faculty Details Year Wise</vt:lpstr>
      <vt:lpstr>Slide 31</vt:lpstr>
      <vt:lpstr>Slide 32</vt:lpstr>
      <vt:lpstr>Slide 33</vt:lpstr>
      <vt:lpstr>Slide 34</vt:lpstr>
      <vt:lpstr>Slide 35</vt:lpstr>
      <vt:lpstr>Slide 36</vt:lpstr>
      <vt:lpstr>Slide 37</vt:lpstr>
      <vt:lpstr>Criteria-7 Continuous Improvement  In the quality of students admitted to the program through KCET</vt:lpstr>
      <vt:lpstr> Criteria-7 Continuous Improvement  In the quality of students admitted to the program through DCET</vt:lpstr>
      <vt:lpstr>Slide 40</vt:lpstr>
      <vt:lpstr>RECOGNITIONS</vt:lpstr>
      <vt:lpstr>Alumni Achievements</vt:lpstr>
      <vt:lpstr>key Initiatives</vt:lpstr>
      <vt:lpstr>  Outcome Based Education(OBE) Framework for Outcome Based Education  </vt:lpstr>
      <vt:lpstr> Outcome Based Education(OBE) </vt:lpstr>
      <vt:lpstr> Outcome Based Education(OBE) </vt:lpstr>
      <vt:lpstr>Accreditation</vt:lpstr>
      <vt:lpstr>Graduate Attributes</vt:lpstr>
      <vt:lpstr>Outcome Based Education</vt:lpstr>
      <vt:lpstr>OBE Framework </vt:lpstr>
      <vt:lpstr>Bloom’s Taxonomy </vt:lpstr>
      <vt:lpstr> Outcome Based Education(OBE) </vt:lpstr>
      <vt:lpstr> Outcome Based Education(OBE) </vt:lpstr>
      <vt:lpstr>Process for defining Vision and Mission statements</vt:lpstr>
      <vt:lpstr>Slide 55</vt:lpstr>
      <vt:lpstr>Slide 56</vt:lpstr>
      <vt:lpstr>Slide 57</vt:lpstr>
      <vt:lpstr>Slide 58</vt:lpstr>
      <vt:lpstr>Slide 59</vt:lpstr>
      <vt:lpstr>Slide 60</vt:lpstr>
      <vt:lpstr>Slide 61</vt:lpstr>
      <vt:lpstr>Slide 62</vt:lpstr>
      <vt:lpstr>Slide 63</vt:lpstr>
      <vt:lpstr>Slide 64</vt:lpstr>
      <vt:lpstr>Course Assessment Tools &amp; Process for COs Evaluation</vt:lpstr>
      <vt:lpstr>Faculty Performance Appraisal and Development System (FPADS)</vt:lpstr>
      <vt:lpstr>Internal/External Academic Audit Process</vt:lpstr>
      <vt:lpstr>Conclusion</vt:lpstr>
      <vt:lpstr>Slide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Principal</dc:creator>
  <cp:lastModifiedBy>Dr Manjunath S H</cp:lastModifiedBy>
  <cp:revision>558</cp:revision>
  <dcterms:created xsi:type="dcterms:W3CDTF">2016-11-02T11:32:00Z</dcterms:created>
  <dcterms:modified xsi:type="dcterms:W3CDTF">2021-09-20T10:17:44Z</dcterms:modified>
</cp:coreProperties>
</file>